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361" r:id="rId3"/>
    <p:sldId id="362" r:id="rId4"/>
    <p:sldId id="363" r:id="rId5"/>
    <p:sldId id="364" r:id="rId6"/>
    <p:sldId id="365" r:id="rId7"/>
    <p:sldId id="366" r:id="rId8"/>
    <p:sldId id="367" r:id="rId9"/>
    <p:sldId id="368" r:id="rId10"/>
    <p:sldId id="369" r:id="rId11"/>
    <p:sldId id="370" r:id="rId12"/>
    <p:sldId id="371" r:id="rId13"/>
    <p:sldId id="372" r:id="rId14"/>
    <p:sldId id="373" r:id="rId15"/>
    <p:sldId id="338" r:id="rId16"/>
    <p:sldId id="339" r:id="rId17"/>
    <p:sldId id="340" r:id="rId18"/>
    <p:sldId id="341" r:id="rId19"/>
    <p:sldId id="342" r:id="rId20"/>
    <p:sldId id="343" r:id="rId21"/>
    <p:sldId id="344" r:id="rId22"/>
    <p:sldId id="356" r:id="rId23"/>
    <p:sldId id="357" r:id="rId24"/>
    <p:sldId id="358" r:id="rId25"/>
    <p:sldId id="345" r:id="rId26"/>
    <p:sldId id="346" r:id="rId27"/>
    <p:sldId id="355" r:id="rId28"/>
    <p:sldId id="375" r:id="rId29"/>
    <p:sldId id="376" r:id="rId30"/>
    <p:sldId id="377" r:id="rId31"/>
    <p:sldId id="378" r:id="rId32"/>
    <p:sldId id="379" r:id="rId33"/>
    <p:sldId id="348" r:id="rId34"/>
    <p:sldId id="349" r:id="rId35"/>
    <p:sldId id="350" r:id="rId36"/>
    <p:sldId id="351" r:id="rId37"/>
    <p:sldId id="352" r:id="rId38"/>
    <p:sldId id="353" r:id="rId39"/>
    <p:sldId id="35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09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87" autoAdjust="0"/>
    <p:restoredTop sz="88841" autoAdjust="0"/>
  </p:normalViewPr>
  <p:slideViewPr>
    <p:cSldViewPr>
      <p:cViewPr varScale="1">
        <p:scale>
          <a:sx n="77" d="100"/>
          <a:sy n="77" d="100"/>
        </p:scale>
        <p:origin x="-9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image" Target="../media/image7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4C03-540D-4F58-89EE-3CF65187AF45}" type="datetimeFigureOut">
              <a:rPr lang="en-US" smtClean="0"/>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4EBC6C-EA14-4298-8C4F-85717394803A}" type="slidenum">
              <a:rPr lang="en-US" smtClean="0"/>
              <a:pPr/>
              <a:t>‹#›</a:t>
            </a:fld>
            <a:endParaRPr lang="en-US"/>
          </a:p>
        </p:txBody>
      </p:sp>
    </p:spTree>
    <p:extLst>
      <p:ext uri="{BB962C8B-B14F-4D97-AF65-F5344CB8AC3E}">
        <p14:creationId xmlns:p14="http://schemas.microsoft.com/office/powerpoint/2010/main" xmlns="" val="390840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dirty="0" smtClean="0">
                <a:cs typeface="Arial" charset="0"/>
              </a:rPr>
              <a:t>However, NAM behave differently</a:t>
            </a:r>
            <a:r>
              <a:rPr lang="en-US" baseline="0" dirty="0" smtClean="0">
                <a:cs typeface="Arial" charset="0"/>
              </a:rPr>
              <a:t> </a:t>
            </a:r>
            <a:r>
              <a:rPr lang="en-US" dirty="0" smtClean="0">
                <a:cs typeface="Arial" charset="0"/>
              </a:rPr>
              <a:t>on</a:t>
            </a:r>
            <a:r>
              <a:rPr lang="en-US" baseline="0" dirty="0" smtClean="0">
                <a:cs typeface="Arial" charset="0"/>
              </a:rPr>
              <a:t> human SIRT3. Our results indicate that NAM competitively inhibit human SIRT3. A group from GSK company-</a:t>
            </a:r>
            <a:r>
              <a:rPr lang="en-US" baseline="0" dirty="0" err="1" smtClean="0">
                <a:cs typeface="Arial" charset="0"/>
              </a:rPr>
              <a:t>Sirtris</a:t>
            </a:r>
            <a:r>
              <a:rPr lang="en-US" baseline="0" dirty="0" smtClean="0">
                <a:cs typeface="Arial" charset="0"/>
              </a:rPr>
              <a:t> found the similar inhibition effect on mouse SIRT3. </a:t>
            </a:r>
          </a:p>
          <a:p>
            <a:pPr>
              <a:defRPr/>
            </a:pPr>
            <a:endParaRPr lang="en-US" baseline="0" dirty="0" smtClean="0">
              <a:cs typeface="Arial" charset="0"/>
            </a:endParaRPr>
          </a:p>
          <a:p>
            <a:pPr>
              <a:defRPr/>
            </a:pPr>
            <a:r>
              <a:rPr lang="en-US" dirty="0" smtClean="0"/>
              <a:t>The computational simulation work have been done on the cluster at </a:t>
            </a:r>
            <a:r>
              <a:rPr kumimoji="0" lang="en-US" b="0" i="0" u="none" strike="noStrike" cap="none" normalizeH="0" baseline="0" dirty="0" smtClean="0">
                <a:ln>
                  <a:noFill/>
                </a:ln>
                <a:effectLst/>
                <a:latin typeface="Andalus" pitchFamily="18" charset="-78"/>
                <a:ea typeface="SimSun" pitchFamily="2" charset="-122"/>
                <a:cs typeface="Andalus" pitchFamily="18" charset="-78"/>
              </a:rPr>
              <a:t>Carnegie Mellon University</a:t>
            </a:r>
            <a:r>
              <a:rPr lang="en-US" dirty="0" smtClean="0"/>
              <a:t>, where we got collaboration with. Our scientist docked NAD+ into AB pocket vs. AC pocket of human SIRT3 and the MMGBSA scores were calculated. The results show that </a:t>
            </a:r>
            <a:r>
              <a:rPr lang="en-US" dirty="0" err="1" smtClean="0"/>
              <a:t>steric</a:t>
            </a:r>
            <a:r>
              <a:rPr lang="en-US" dirty="0" smtClean="0"/>
              <a:t> clashes between NAD+ in the AB induced fit docked conformation into SIRT3 partially explain the less favorable energy. </a:t>
            </a:r>
          </a:p>
          <a:p>
            <a:pPr>
              <a:defRPr/>
            </a:pPr>
            <a:endParaRPr lang="en-US" baseline="0" dirty="0" smtClean="0">
              <a:cs typeface="Arial" charset="0"/>
            </a:endParaRPr>
          </a:p>
          <a:p>
            <a:pPr>
              <a:defRPr/>
            </a:pPr>
            <a:r>
              <a:rPr lang="en-US" baseline="0" dirty="0" smtClean="0">
                <a:cs typeface="Arial" charset="0"/>
              </a:rPr>
              <a:t>Therefore, we propose, here, that t</a:t>
            </a:r>
            <a:r>
              <a:rPr lang="en-US" dirty="0" smtClean="0">
                <a:cs typeface="Arial" charset="0"/>
              </a:rPr>
              <a:t>he adenine-ribose moiety of NAD binds the A site whereas, in the absence of acetylated substrate, the </a:t>
            </a:r>
            <a:r>
              <a:rPr lang="en-US" dirty="0" err="1" smtClean="0">
                <a:cs typeface="Arial" charset="0"/>
              </a:rPr>
              <a:t>nicotinamide</a:t>
            </a:r>
            <a:r>
              <a:rPr lang="en-US" dirty="0" smtClean="0">
                <a:cs typeface="Arial" charset="0"/>
              </a:rPr>
              <a:t> moiety is energetically favored to bound to the C site.  B, in the presence of an </a:t>
            </a:r>
            <a:r>
              <a:rPr lang="en-US" dirty="0" err="1" smtClean="0">
                <a:cs typeface="Arial" charset="0"/>
              </a:rPr>
              <a:t>acetyllysine</a:t>
            </a:r>
            <a:r>
              <a:rPr lang="en-US" dirty="0" smtClean="0">
                <a:cs typeface="Arial" charset="0"/>
              </a:rPr>
              <a:t> (K) hydrolysis and subsequent </a:t>
            </a:r>
            <a:r>
              <a:rPr lang="en-US" dirty="0" err="1" smtClean="0">
                <a:cs typeface="Arial" charset="0"/>
              </a:rPr>
              <a:t>nicotinamide</a:t>
            </a:r>
            <a:r>
              <a:rPr lang="en-US" dirty="0" smtClean="0">
                <a:cs typeface="Arial" charset="0"/>
              </a:rPr>
              <a:t> release may take place. 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compete</a:t>
            </a:r>
            <a:r>
              <a:rPr lang="en-US" baseline="0" dirty="0" smtClean="0">
                <a:cs typeface="Arial" charset="0"/>
              </a:rPr>
              <a:t> with NAD for C binding site.</a:t>
            </a:r>
          </a:p>
          <a:p>
            <a:pPr>
              <a:defRPr/>
            </a:pPr>
            <a:endParaRPr lang="en-US" baseline="0" dirty="0" smtClean="0">
              <a:cs typeface="Arial" charset="0"/>
            </a:endParaRPr>
          </a:p>
          <a:p>
            <a:pPr>
              <a:defRPr/>
            </a:pPr>
            <a:endParaRPr lang="en-US" dirty="0" smtClean="0">
              <a:cs typeface="Arial" charset="0"/>
            </a:endParaRPr>
          </a:p>
        </p:txBody>
      </p:sp>
      <p:sp>
        <p:nvSpPr>
          <p:cNvPr id="4" name="Slide Number Placeholder 3"/>
          <p:cNvSpPr>
            <a:spLocks noGrp="1"/>
          </p:cNvSpPr>
          <p:nvPr>
            <p:ph type="sldNum" sz="quarter" idx="10"/>
          </p:nvPr>
        </p:nvSpPr>
        <p:spPr/>
        <p:txBody>
          <a:bodyPr/>
          <a:lstStyle/>
          <a:p>
            <a:fld id="{894EBC6C-EA14-4298-8C4F-85717394803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Nicotinamide</a:t>
            </a:r>
            <a:r>
              <a:rPr lang="en-US" dirty="0" smtClean="0"/>
              <a:t> is a potent inhibitor of the Sir2 reaction because of its ability to rebind with the enzyme and react with a high-energy intermediate, preventing </a:t>
            </a:r>
            <a:r>
              <a:rPr lang="en-US" dirty="0" err="1" smtClean="0"/>
              <a:t>deacetylation</a:t>
            </a:r>
            <a:r>
              <a:rPr lang="en-US" dirty="0" smtClean="0"/>
              <a:t> and regenerating starting materials. </a:t>
            </a:r>
            <a:r>
              <a:rPr lang="en-US" dirty="0" smtClean="0"/>
              <a:t>Few </a:t>
            </a:r>
            <a:r>
              <a:rPr lang="en-US" dirty="0" smtClean="0"/>
              <a:t>groups have been reported that NAM can react to regenerate </a:t>
            </a:r>
            <a:r>
              <a:rPr lang="en-US" dirty="0" err="1" smtClean="0"/>
              <a:t>acetyllysine</a:t>
            </a:r>
            <a:r>
              <a:rPr lang="en-US" dirty="0" smtClean="0"/>
              <a:t> and NAD</a:t>
            </a:r>
            <a:r>
              <a:rPr lang="en-US" baseline="30000" dirty="0" smtClean="0"/>
              <a:t>+</a:t>
            </a:r>
            <a:r>
              <a:rPr lang="en-US" dirty="0" smtClean="0"/>
              <a:t> in a </a:t>
            </a:r>
            <a:r>
              <a:rPr lang="en-US" dirty="0" err="1" smtClean="0"/>
              <a:t>nicotinamide</a:t>
            </a:r>
            <a:r>
              <a:rPr lang="en-US" dirty="0" smtClean="0"/>
              <a:t> exchange reaction, in which the </a:t>
            </a:r>
            <a:r>
              <a:rPr lang="en-US" dirty="0" err="1" smtClean="0"/>
              <a:t>imidate</a:t>
            </a:r>
            <a:r>
              <a:rPr lang="en-US" dirty="0" smtClean="0"/>
              <a:t> intermediate is emptied during normal steady-state turnover, directing NAM inhibition of </a:t>
            </a:r>
            <a:r>
              <a:rPr lang="en-US" dirty="0" err="1" smtClean="0"/>
              <a:t>deacetylation</a:t>
            </a:r>
            <a:r>
              <a:rPr lang="en-US" dirty="0" smtClean="0"/>
              <a:t>. </a:t>
            </a:r>
          </a:p>
          <a:p>
            <a:endParaRPr lang="en-US" dirty="0" smtClean="0"/>
          </a:p>
          <a:p>
            <a:r>
              <a:rPr lang="en-US" dirty="0" smtClean="0"/>
              <a:t>The reactivity between Base Exchange and </a:t>
            </a:r>
            <a:r>
              <a:rPr lang="en-US" dirty="0" err="1" smtClean="0"/>
              <a:t>deacetylation</a:t>
            </a:r>
            <a:r>
              <a:rPr lang="en-US" dirty="0" smtClean="0"/>
              <a:t> reactions occurs when NAM is around. This competition partitions the intermediate forward and backward to provide inhibition of </a:t>
            </a:r>
            <a:r>
              <a:rPr lang="en-US" dirty="0" err="1" smtClean="0"/>
              <a:t>deacetylation</a:t>
            </a:r>
            <a:r>
              <a:rPr lang="en-US" dirty="0" smtClean="0"/>
              <a:t>. The independence of the </a:t>
            </a:r>
            <a:r>
              <a:rPr lang="en-US" dirty="0" err="1" smtClean="0"/>
              <a:t>deacetylation</a:t>
            </a:r>
            <a:r>
              <a:rPr lang="en-US" dirty="0" smtClean="0"/>
              <a:t> and base exchange reactions establishes that base exchange is a b-face </a:t>
            </a:r>
            <a:r>
              <a:rPr lang="en-US" dirty="0" err="1" smtClean="0"/>
              <a:t>nucleophile</a:t>
            </a:r>
            <a:r>
              <a:rPr lang="en-US" dirty="0" smtClean="0"/>
              <a:t> process, whereas </a:t>
            </a:r>
            <a:r>
              <a:rPr lang="en-US" dirty="0" err="1" smtClean="0"/>
              <a:t>deacetylation</a:t>
            </a:r>
            <a:r>
              <a:rPr lang="en-US" dirty="0" smtClean="0"/>
              <a:t> is an a-face </a:t>
            </a:r>
            <a:r>
              <a:rPr lang="en-US" dirty="0" err="1" smtClean="0"/>
              <a:t>nucleophilic</a:t>
            </a:r>
            <a:r>
              <a:rPr lang="en-US" dirty="0" smtClean="0"/>
              <a:t> process.NAM partition ratios are controlled by the relative rates of </a:t>
            </a:r>
            <a:r>
              <a:rPr lang="en-US" dirty="0" err="1" smtClean="0"/>
              <a:t>nucleophilic</a:t>
            </a:r>
            <a:r>
              <a:rPr lang="en-US" dirty="0" smtClean="0"/>
              <a:t> chemistry at the b-face versus the a-face of the intermediate. The exchange and </a:t>
            </a:r>
            <a:r>
              <a:rPr lang="en-US" dirty="0" err="1" smtClean="0"/>
              <a:t>deacetylation</a:t>
            </a:r>
            <a:r>
              <a:rPr lang="en-US" dirty="0" smtClean="0"/>
              <a:t> reactions share the intermediate forming step, and the ratio is determined by the chemical processes. </a:t>
            </a:r>
            <a:endParaRPr lang="en-US"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err="1" smtClean="0"/>
              <a:t>Nicotinamide</a:t>
            </a:r>
            <a:r>
              <a:rPr lang="en-US" dirty="0" smtClean="0"/>
              <a:t> inhibition assays showing percent change in </a:t>
            </a:r>
            <a:r>
              <a:rPr lang="en-US" dirty="0" err="1" smtClean="0"/>
              <a:t>deacetylation</a:t>
            </a:r>
            <a:r>
              <a:rPr lang="en-US" dirty="0" smtClean="0"/>
              <a:t> activity as a function of </a:t>
            </a:r>
            <a:r>
              <a:rPr lang="en-US" dirty="0" err="1" smtClean="0"/>
              <a:t>nicotinamide</a:t>
            </a:r>
            <a:r>
              <a:rPr lang="en-US" dirty="0" smtClean="0"/>
              <a:t> concentration. Data for the hSIRT1 enzyme are indicated with close square and a blue curve; data for the hSIRT3 are indicated with filled circles and a red line. </a:t>
            </a:r>
          </a:p>
          <a:p>
            <a:pPr defTabSz="907171">
              <a:defRPr/>
            </a:pPr>
            <a:r>
              <a:rPr lang="en-US" dirty="0" err="1" smtClean="0"/>
              <a:t>IsoNAM</a:t>
            </a:r>
            <a:r>
              <a:rPr lang="en-US" baseline="0" dirty="0" smtClean="0"/>
              <a:t> is a weak inhibitor for both SIRT1 and SIRT3. </a:t>
            </a:r>
          </a:p>
          <a:p>
            <a:r>
              <a:rPr lang="en-US" dirty="0" smtClean="0"/>
              <a:t>A 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smtClean="0">
              <a:latin typeface="Calibri" charset="0"/>
            </a:endParaRPr>
          </a:p>
          <a:p>
            <a:pPr defTabSz="907171">
              <a:defRPr/>
            </a:pPr>
            <a:endParaRPr lang="en-US" baseline="0"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 inhibitors</a:t>
            </a:r>
            <a:r>
              <a:rPr lang="en-US" baseline="0" dirty="0" smtClean="0"/>
              <a:t> of hSIRT3 were found.</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Verify RMSD between SIRT3 and Sir2….</a:t>
            </a:r>
          </a:p>
          <a:p>
            <a:r>
              <a:rPr lang="en-US" dirty="0" smtClean="0"/>
              <a:t>Add details on discussion of differences between flexible</a:t>
            </a:r>
            <a:r>
              <a:rPr lang="en-US" baseline="0" dirty="0" smtClean="0"/>
              <a:t> loops</a:t>
            </a:r>
            <a:endParaRPr lang="en-US" dirty="0"/>
          </a:p>
        </p:txBody>
      </p:sp>
      <p:sp>
        <p:nvSpPr>
          <p:cNvPr id="4" name="Slide Number Placeholder 3"/>
          <p:cNvSpPr>
            <a:spLocks noGrp="1"/>
          </p:cNvSpPr>
          <p:nvPr>
            <p:ph type="sldNum" sz="quarter" idx="10"/>
          </p:nvPr>
        </p:nvSpPr>
        <p:spPr/>
        <p:txBody>
          <a:bodyPr/>
          <a:lstStyle/>
          <a:p>
            <a:fld id="{58CA8D38-9C20-134E-A0C2-566AD38D896E}" type="slidenum">
              <a:rPr lang="en-US" smtClean="0"/>
              <a:pPr/>
              <a:t>16</a:t>
            </a:fld>
            <a:endParaRPr lang="en-US"/>
          </a:p>
        </p:txBody>
      </p:sp>
    </p:spTree>
    <p:extLst>
      <p:ext uri="{BB962C8B-B14F-4D97-AF65-F5344CB8AC3E}">
        <p14:creationId xmlns:p14="http://schemas.microsoft.com/office/powerpoint/2010/main" xmlns="" val="319953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Space-filling model of Sir2-Af2 and </a:t>
            </a:r>
            <a:r>
              <a:rPr lang="en-US" dirty="0" err="1">
                <a:latin typeface="Calibri" charset="0"/>
              </a:rPr>
              <a:t>nicotinamide</a:t>
            </a:r>
            <a:r>
              <a:rPr lang="en-US" dirty="0">
                <a:latin typeface="Calibri" charset="0"/>
              </a:rPr>
              <a:t> inhibition. </a:t>
            </a:r>
            <a:r>
              <a:rPr lang="en-US" dirty="0" err="1">
                <a:latin typeface="Calibri" charset="0"/>
              </a:rPr>
              <a:t>Nicotinamide</a:t>
            </a:r>
            <a:r>
              <a:rPr lang="en-US" dirty="0">
                <a:latin typeface="Calibri" charset="0"/>
              </a:rPr>
              <a:t> (NAM) in green is shown bound in the “C-pocket” of Sir2-Af2 adjacent to an NAD+ molecule in the active site. Inhibition by NAM is proposed to occur when free NAM binds in the C-pocket and reacts with the relatively long-lived </a:t>
            </a:r>
            <a:r>
              <a:rPr lang="en-US" dirty="0" err="1">
                <a:latin typeface="Calibri" charset="0"/>
              </a:rPr>
              <a:t>peptidyl</a:t>
            </a:r>
            <a:r>
              <a:rPr lang="en-US" dirty="0">
                <a:latin typeface="Calibri" charset="0"/>
              </a:rPr>
              <a:t> intermediate, driving the reaction in reverse to generate NAD+ and acetylated target protein (image provided courtesy of C. </a:t>
            </a:r>
            <a:r>
              <a:rPr lang="en-US" dirty="0" err="1">
                <a:latin typeface="Calibri" charset="0"/>
              </a:rPr>
              <a:t>Wolberger</a:t>
            </a:r>
            <a:r>
              <a:rPr lang="en-US" dirty="0">
                <a:latin typeface="Calibri" charset="0"/>
              </a:rPr>
              <a:t>, Johns Hopkins Medical School).</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29057" indent="-280406" eaLnBrk="0" hangingPunct="0">
              <a:defRPr sz="2400">
                <a:solidFill>
                  <a:schemeClr val="tx1"/>
                </a:solidFill>
                <a:latin typeface="Calibri" charset="0"/>
                <a:ea typeface="ＭＳ Ｐゴシック" charset="0"/>
              </a:defRPr>
            </a:lvl2pPr>
            <a:lvl3pPr marL="1121626" indent="-224325" eaLnBrk="0" hangingPunct="0">
              <a:defRPr sz="2400">
                <a:solidFill>
                  <a:schemeClr val="tx1"/>
                </a:solidFill>
                <a:latin typeface="Calibri" charset="0"/>
                <a:ea typeface="ＭＳ Ｐゴシック" charset="0"/>
              </a:defRPr>
            </a:lvl3pPr>
            <a:lvl4pPr marL="1570276" indent="-224325" eaLnBrk="0" hangingPunct="0">
              <a:defRPr sz="2400">
                <a:solidFill>
                  <a:schemeClr val="tx1"/>
                </a:solidFill>
                <a:latin typeface="Calibri" charset="0"/>
                <a:ea typeface="ＭＳ Ｐゴシック" charset="0"/>
              </a:defRPr>
            </a:lvl4pPr>
            <a:lvl5pPr marL="2018927" indent="-224325" eaLnBrk="0" hangingPunct="0">
              <a:defRPr sz="2400">
                <a:solidFill>
                  <a:schemeClr val="tx1"/>
                </a:solidFill>
                <a:latin typeface="Calibri" charset="0"/>
                <a:ea typeface="ＭＳ Ｐゴシック" charset="0"/>
              </a:defRPr>
            </a:lvl5pPr>
            <a:lvl6pPr marL="2467577" indent="-224325" eaLnBrk="0" fontAlgn="base" hangingPunct="0">
              <a:spcBef>
                <a:spcPct val="0"/>
              </a:spcBef>
              <a:spcAft>
                <a:spcPct val="0"/>
              </a:spcAft>
              <a:defRPr sz="2400">
                <a:solidFill>
                  <a:schemeClr val="tx1"/>
                </a:solidFill>
                <a:latin typeface="Calibri" charset="0"/>
                <a:ea typeface="ＭＳ Ｐゴシック" charset="0"/>
              </a:defRPr>
            </a:lvl6pPr>
            <a:lvl7pPr marL="2916227" indent="-224325" eaLnBrk="0" fontAlgn="base" hangingPunct="0">
              <a:spcBef>
                <a:spcPct val="0"/>
              </a:spcBef>
              <a:spcAft>
                <a:spcPct val="0"/>
              </a:spcAft>
              <a:defRPr sz="2400">
                <a:solidFill>
                  <a:schemeClr val="tx1"/>
                </a:solidFill>
                <a:latin typeface="Calibri" charset="0"/>
                <a:ea typeface="ＭＳ Ｐゴシック" charset="0"/>
              </a:defRPr>
            </a:lvl7pPr>
            <a:lvl8pPr marL="3364878" indent="-224325" eaLnBrk="0" fontAlgn="base" hangingPunct="0">
              <a:spcBef>
                <a:spcPct val="0"/>
              </a:spcBef>
              <a:spcAft>
                <a:spcPct val="0"/>
              </a:spcAft>
              <a:defRPr sz="2400">
                <a:solidFill>
                  <a:schemeClr val="tx1"/>
                </a:solidFill>
                <a:latin typeface="Calibri" charset="0"/>
                <a:ea typeface="ＭＳ Ｐゴシック" charset="0"/>
              </a:defRPr>
            </a:lvl8pPr>
            <a:lvl9pPr marL="3813528" indent="-22432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E1DA11F7-08A1-3E40-ACAF-E6DA51084968}" type="slidenum">
              <a:rPr lang="en-US" sz="1200">
                <a:solidFill>
                  <a:prstClr val="black"/>
                </a:solidFill>
              </a:rPr>
              <a:pPr eaLnBrk="1" hangingPunct="1"/>
              <a:t>17</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missing residues</a:t>
            </a:r>
            <a:r>
              <a:rPr lang="en-US" baseline="0" dirty="0" smtClean="0"/>
              <a:t> from the loop in the SIRT3 with ADPR.  In the new SIRT3 </a:t>
            </a:r>
            <a:r>
              <a:rPr lang="en-US" baseline="0" dirty="0" err="1" smtClean="0"/>
              <a:t>Carba</a:t>
            </a:r>
            <a:r>
              <a:rPr lang="en-US" baseline="0" dirty="0" smtClean="0"/>
              <a:t>-NAD, the loop is in the proper orientation.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Work from </a:t>
            </a:r>
            <a:r>
              <a:rPr lang="en-US" dirty="0" err="1" smtClean="0"/>
              <a:t>Wolberger’s</a:t>
            </a:r>
            <a:r>
              <a:rPr lang="en-US" dirty="0" smtClean="0"/>
              <a:t> group (see below</a:t>
            </a:r>
            <a:r>
              <a:rPr lang="en-US" baseline="0" dirty="0" smtClean="0"/>
              <a:t> 2005 reference)</a:t>
            </a:r>
            <a:r>
              <a:rPr lang="en-US" dirty="0" smtClean="0"/>
              <a:t> has shown that the flexible loop in Sir2 is influenced by NAD+ binding, which can trigger the assembly and disassembly of the C pocket. For example, the structure of Sir2Af2 bound to NAM has ordered flexible loop, but the structure of Sir2Tm bound to NAM has a partially disordered flexible loop from Arg34- to Ser44.  In the above figure, the flexible loop</a:t>
            </a:r>
            <a:r>
              <a:rPr lang="en-US" baseline="0" dirty="0" smtClean="0"/>
              <a:t> in</a:t>
            </a:r>
            <a:r>
              <a:rPr lang="en-US" dirty="0" smtClean="0"/>
              <a:t> SIRT3</a:t>
            </a:r>
            <a:r>
              <a:rPr lang="en-US" baseline="0" dirty="0" smtClean="0"/>
              <a:t> </a:t>
            </a:r>
            <a:r>
              <a:rPr lang="en-US" baseline="0" dirty="0" err="1" smtClean="0"/>
              <a:t>cocyrstallized</a:t>
            </a:r>
            <a:r>
              <a:rPr lang="en-US" baseline="0" dirty="0" smtClean="0"/>
              <a:t> with ADPR is disordered (broken brown line).  The ADPR, which does not have atoms in the C pocket, does not make as many contacts with the flexible loop as the </a:t>
            </a:r>
            <a:r>
              <a:rPr lang="en-US" baseline="0" dirty="0" err="1" smtClean="0"/>
              <a:t>Carba</a:t>
            </a:r>
            <a:r>
              <a:rPr lang="en-US" baseline="0" dirty="0" smtClean="0"/>
              <a:t>-NAD structure.  The full flexible loop is ordered (defined backbone trace in blue) in the SIRT3 with the </a:t>
            </a:r>
            <a:r>
              <a:rPr lang="en-US" baseline="0" dirty="0" err="1" smtClean="0"/>
              <a:t>Carba</a:t>
            </a:r>
            <a:r>
              <a:rPr lang="en-US" baseline="0" dirty="0" smtClean="0"/>
              <a:t>-NAD in the productive AC pockets.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dirty="0" smtClean="0">
                <a:solidFill>
                  <a:prstClr val="black"/>
                </a:solidFill>
                <a:latin typeface="Helvetica"/>
              </a:rPr>
              <a:t>Avalos, J.L., </a:t>
            </a:r>
            <a:r>
              <a:rPr lang="en-US" sz="1200" dirty="0" err="1" smtClean="0">
                <a:solidFill>
                  <a:prstClr val="black"/>
                </a:solidFill>
                <a:latin typeface="Helvetica"/>
              </a:rPr>
              <a:t>Bever</a:t>
            </a:r>
            <a:r>
              <a:rPr lang="en-US" sz="1200" dirty="0" smtClean="0">
                <a:solidFill>
                  <a:prstClr val="black"/>
                </a:solidFill>
                <a:latin typeface="Helvetica"/>
              </a:rPr>
              <a:t>, K.M., and </a:t>
            </a:r>
            <a:r>
              <a:rPr lang="en-US" sz="1200" dirty="0" err="1" smtClean="0">
                <a:solidFill>
                  <a:prstClr val="black"/>
                </a:solidFill>
                <a:latin typeface="Helvetica"/>
              </a:rPr>
              <a:t>Wolberger</a:t>
            </a:r>
            <a:r>
              <a:rPr lang="en-US" sz="1200" dirty="0" smtClean="0">
                <a:solidFill>
                  <a:prstClr val="black"/>
                </a:solidFill>
                <a:latin typeface="Helvetica"/>
              </a:rPr>
              <a:t>, C. (2005). Mechanism of </a:t>
            </a:r>
            <a:r>
              <a:rPr lang="en-US" sz="1200" dirty="0" err="1" smtClean="0">
                <a:solidFill>
                  <a:prstClr val="black"/>
                </a:solidFill>
                <a:latin typeface="Helvetica"/>
              </a:rPr>
              <a:t>Sirtuin</a:t>
            </a:r>
            <a:r>
              <a:rPr lang="en-US" sz="1200" dirty="0" smtClean="0">
                <a:solidFill>
                  <a:prstClr val="black"/>
                </a:solidFill>
                <a:latin typeface="Helvetica"/>
              </a:rPr>
              <a:t> Inhibition by </a:t>
            </a:r>
            <a:r>
              <a:rPr lang="en-US" sz="1200" dirty="0" err="1" smtClean="0">
                <a:solidFill>
                  <a:prstClr val="black"/>
                </a:solidFill>
                <a:latin typeface="Helvetica"/>
              </a:rPr>
              <a:t>Nicotinamide</a:t>
            </a:r>
            <a:r>
              <a:rPr lang="en-US" sz="1200" dirty="0" smtClean="0">
                <a:solidFill>
                  <a:prstClr val="black"/>
                </a:solidFill>
                <a:latin typeface="Helvetica"/>
              </a:rPr>
              <a:t>: Altering the NAD+ </a:t>
            </a:r>
            <a:r>
              <a:rPr lang="en-US" sz="1200" dirty="0" err="1" smtClean="0">
                <a:solidFill>
                  <a:prstClr val="black"/>
                </a:solidFill>
                <a:latin typeface="Helvetica"/>
              </a:rPr>
              <a:t>Cosubstrate</a:t>
            </a:r>
            <a:r>
              <a:rPr lang="en-US" sz="1200" dirty="0" smtClean="0">
                <a:solidFill>
                  <a:prstClr val="black"/>
                </a:solidFill>
                <a:latin typeface="Helvetica"/>
              </a:rPr>
              <a:t> Specificity of a Sir2 Enzyme. Molecular Cell</a:t>
            </a:r>
            <a:r>
              <a:rPr lang="en-US" sz="1200" i="1" dirty="0" smtClean="0">
                <a:solidFill>
                  <a:prstClr val="black"/>
                </a:solidFill>
                <a:latin typeface="Helvetica"/>
              </a:rPr>
              <a:t> 17</a:t>
            </a:r>
            <a:r>
              <a:rPr lang="en-US" sz="1200" i="0" dirty="0" smtClean="0">
                <a:solidFill>
                  <a:prstClr val="black"/>
                </a:solidFill>
                <a:latin typeface="Helvetica"/>
              </a:rPr>
              <a:t>, 855-868.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18</a:t>
            </a:fld>
            <a:endParaRPr lang="en-US"/>
          </a:p>
        </p:txBody>
      </p:sp>
    </p:spTree>
    <p:extLst>
      <p:ext uri="{BB962C8B-B14F-4D97-AF65-F5344CB8AC3E}">
        <p14:creationId xmlns:p14="http://schemas.microsoft.com/office/powerpoint/2010/main" xmlns="" val="628346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Protocol</a:t>
            </a:r>
            <a:r>
              <a:rPr lang="en-US" baseline="0" dirty="0" smtClean="0"/>
              <a:t> for protein preparation:</a:t>
            </a:r>
          </a:p>
          <a:p>
            <a:r>
              <a:rPr lang="en-US" baseline="0" dirty="0" smtClean="0"/>
              <a:t>All proteins were prepared with the Protein preparation tool from Schrodinger.  </a:t>
            </a:r>
            <a:endParaRPr lang="en-US" dirty="0" smtClean="0"/>
          </a:p>
          <a:p>
            <a:r>
              <a:rPr lang="en-US" dirty="0" smtClean="0"/>
              <a:t>Protocol for Glide:</a:t>
            </a: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19</a:t>
            </a:fld>
            <a:endParaRPr lang="en-US"/>
          </a:p>
        </p:txBody>
      </p:sp>
    </p:spTree>
    <p:extLst>
      <p:ext uri="{BB962C8B-B14F-4D97-AF65-F5344CB8AC3E}">
        <p14:creationId xmlns:p14="http://schemas.microsoft.com/office/powerpoint/2010/main" xmlns="" val="1656656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Chose SIRT2</a:t>
            </a:r>
            <a:r>
              <a:rPr lang="en-US" baseline="0" dirty="0" smtClean="0"/>
              <a:t> as test case because good co-crystallized structures and experimental data available.  </a:t>
            </a:r>
          </a:p>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 – standard, without induced fit or and</a:t>
            </a:r>
            <a:r>
              <a:rPr lang="en-US" baseline="0" dirty="0" smtClean="0"/>
              <a:t> without side chain or backbone optimization.  Calculate MM-GBSA energy straight from </a:t>
            </a:r>
            <a:r>
              <a:rPr lang="en-US" baseline="0" dirty="0" err="1" smtClean="0"/>
              <a:t>GlideXP</a:t>
            </a:r>
            <a:r>
              <a:rPr lang="en-US" baseline="0" dirty="0" smtClean="0"/>
              <a:t> poses.</a:t>
            </a:r>
            <a:endParaRPr lang="en-US" dirty="0" smtClean="0"/>
          </a:p>
          <a:p>
            <a:pPr lvl="1"/>
            <a:r>
              <a:rPr lang="en-US" dirty="0" smtClean="0"/>
              <a:t>Induced Fit MM-GBSA – taking too</a:t>
            </a:r>
            <a:r>
              <a:rPr lang="en-US" baseline="0" dirty="0" smtClean="0"/>
              <a:t> long to run with limited number of licenses.  </a:t>
            </a:r>
            <a:endParaRPr lang="en-US" dirty="0" smtClean="0"/>
          </a:p>
          <a:p>
            <a:pPr lvl="1"/>
            <a:r>
              <a:rPr lang="en-US" dirty="0" smtClean="0"/>
              <a:t>LIA from Liaison</a:t>
            </a:r>
          </a:p>
          <a:p>
            <a:endParaRPr lang="en-US" dirty="0" smtClean="0"/>
          </a:p>
          <a:p>
            <a:r>
              <a:rPr lang="en-US" dirty="0" smtClean="0"/>
              <a:t>Startin</a:t>
            </a:r>
            <a:r>
              <a:rPr lang="en-US" baseline="0" dirty="0" smtClean="0"/>
              <a:t>g X-ray crystal structure:  </a:t>
            </a:r>
          </a:p>
          <a:p>
            <a:r>
              <a:rPr lang="en-US" baseline="0" dirty="0" smtClean="0"/>
              <a:t>   1J8F, SIRT2;  not a co-crystallized structure with an inhibitor – this is not available.  </a:t>
            </a:r>
          </a:p>
          <a:p>
            <a:r>
              <a:rPr lang="en-US" baseline="0" dirty="0" smtClean="0"/>
              <a:t>   1J8F was starting structure for other papers, so I used the same.  </a:t>
            </a:r>
          </a:p>
          <a:p>
            <a:r>
              <a:rPr lang="en-US" baseline="0" dirty="0" smtClean="0"/>
              <a:t>   3ZGV was a later structure available at beg. Of 2013 that has ADPR trapped intermediate.  Possibly a better starting structure for simulations.  </a:t>
            </a:r>
            <a:endParaRPr lang="en-US" dirty="0" smtClean="0"/>
          </a:p>
          <a:p>
            <a:r>
              <a:rPr lang="en-US" dirty="0" smtClean="0"/>
              <a:t>Ligands and experimental data from 2008 reference.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21</a:t>
            </a:fld>
            <a:endParaRPr lang="en-US"/>
          </a:p>
        </p:txBody>
      </p:sp>
    </p:spTree>
    <p:extLst>
      <p:ext uri="{BB962C8B-B14F-4D97-AF65-F5344CB8AC3E}">
        <p14:creationId xmlns:p14="http://schemas.microsoft.com/office/powerpoint/2010/main" xmlns="" val="301939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4 figures of experimental ∆</a:t>
            </a:r>
            <a:r>
              <a:rPr lang="en-US" dirty="0" err="1" smtClean="0"/>
              <a:t>G_bind</a:t>
            </a:r>
            <a:r>
              <a:rPr lang="en-US" dirty="0" smtClean="0"/>
              <a:t> vs. computed, each a different method</a:t>
            </a:r>
          </a:p>
          <a:p>
            <a:pPr lvl="1"/>
            <a:r>
              <a:rPr lang="en-US" dirty="0" smtClean="0"/>
              <a:t>Glide scores</a:t>
            </a:r>
          </a:p>
          <a:p>
            <a:pPr lvl="1"/>
            <a:r>
              <a:rPr lang="en-US" dirty="0" smtClean="0"/>
              <a:t>MM-GBSA</a:t>
            </a:r>
          </a:p>
          <a:p>
            <a:pPr lvl="1"/>
            <a:r>
              <a:rPr lang="en-US" dirty="0" smtClean="0"/>
              <a:t>Induced Fit MM-GBSA</a:t>
            </a:r>
          </a:p>
          <a:p>
            <a:pPr lvl="1"/>
            <a:r>
              <a:rPr lang="en-US" dirty="0" smtClean="0"/>
              <a:t>LIA from Liaison – need more molecules……</a:t>
            </a:r>
          </a:p>
          <a:p>
            <a:r>
              <a:rPr lang="en-US" dirty="0" smtClean="0"/>
              <a:t>Good</a:t>
            </a:r>
            <a:r>
              <a:rPr lang="en-US" baseline="0" dirty="0" smtClean="0"/>
              <a:t> correlation between MM-GBSA and experimental pIC50</a:t>
            </a:r>
          </a:p>
          <a:p>
            <a:r>
              <a:rPr lang="en-US" baseline="0" dirty="0" smtClean="0"/>
              <a:t>   to be determined if this correlation holds up with more molecules</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22</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smtClean="0"/>
              <a:t>Between 2000 and 2050, the proportion of the world's population over 60 years will double from about 11% to 22%. The absolute number of people aged 60 years and over is expected to increase from 605 million to 2 billion over the same period. Every</a:t>
            </a:r>
            <a:r>
              <a:rPr lang="en-US" baseline="0" dirty="0" smtClean="0"/>
              <a:t> 7 seconds in the united state, someone turns 60.</a:t>
            </a:r>
            <a:endParaRPr lang="en-US" b="1" u="sng"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a:t>
            </a:r>
            <a:r>
              <a:rPr lang="en-US" baseline="0" dirty="0" smtClean="0"/>
              <a:t> the binding poses for the </a:t>
            </a:r>
            <a:r>
              <a:rPr lang="en-US" baseline="0" dirty="0" err="1" smtClean="0"/>
              <a:t>uM</a:t>
            </a:r>
            <a:r>
              <a:rPr lang="en-US" baseline="0" dirty="0" smtClean="0"/>
              <a:t> potent SIRT3 inhibitors:</a:t>
            </a:r>
          </a:p>
          <a:p>
            <a:r>
              <a:rPr lang="en-US" baseline="0" dirty="0" smtClean="0"/>
              <a:t>   They bind in part of the A and the C pockets, not the B pocket. </a:t>
            </a:r>
          </a:p>
          <a:p>
            <a:r>
              <a:rPr lang="en-US" baseline="0" dirty="0" smtClean="0"/>
              <a:t>   The most potent inhibitor, AC93253, does not have any H-bond contacts, it makes energetically favorable hydrophobic contacts</a:t>
            </a:r>
          </a:p>
          <a:p>
            <a:r>
              <a:rPr lang="en-US" baseline="0" dirty="0" smtClean="0"/>
              <a:t>   The other two, </a:t>
            </a:r>
            <a:r>
              <a:rPr lang="en-US" baseline="0" dirty="0" err="1" smtClean="0"/>
              <a:t>salermide</a:t>
            </a:r>
            <a:r>
              <a:rPr lang="en-US" baseline="0" dirty="0" smtClean="0"/>
              <a:t> and EX527 make different H-bond contacts.  </a:t>
            </a:r>
          </a:p>
          <a:p>
            <a:r>
              <a:rPr lang="en-US" baseline="0" dirty="0" smtClean="0"/>
              <a:t>  The red ligand is the co-crystallized </a:t>
            </a:r>
            <a:r>
              <a:rPr lang="en-US" baseline="0" dirty="0" err="1" smtClean="0"/>
              <a:t>Carba</a:t>
            </a:r>
            <a:r>
              <a:rPr lang="en-US" baseline="0" dirty="0" smtClean="0"/>
              <a:t>-NAD from the 4FVT structure. </a:t>
            </a:r>
          </a:p>
          <a:p>
            <a:endParaRPr lang="en-US" baseline="0" dirty="0" smtClean="0"/>
          </a:p>
          <a:p>
            <a:r>
              <a:rPr lang="en-US" baseline="0" dirty="0" smtClean="0"/>
              <a:t>In ligand interaction diagrams:  green is hydrophobic, red arrows are H-bonds. </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23</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SIRT3</a:t>
            </a:r>
            <a:r>
              <a:rPr lang="en-US" baseline="0" dirty="0" smtClean="0"/>
              <a:t> is from PDB 4FVT, which is co-crystallized with </a:t>
            </a:r>
            <a:r>
              <a:rPr lang="en-US" baseline="0" dirty="0" err="1" smtClean="0"/>
              <a:t>Carba</a:t>
            </a:r>
            <a:r>
              <a:rPr lang="en-US" baseline="0" dirty="0" smtClean="0"/>
              <a:t>-NAD+</a:t>
            </a:r>
          </a:p>
          <a:p>
            <a:r>
              <a:rPr lang="en-US" baseline="0" dirty="0" smtClean="0"/>
              <a:t>Shown zoom of binding pocket A, B, and C in the </a:t>
            </a:r>
            <a:r>
              <a:rPr lang="en-US" baseline="0" dirty="0" err="1" smtClean="0"/>
              <a:t>Sirtuin</a:t>
            </a:r>
            <a:r>
              <a:rPr lang="en-US" baseline="0" dirty="0" smtClean="0"/>
              <a:t>.  </a:t>
            </a:r>
          </a:p>
          <a:p>
            <a:endParaRPr lang="en-US" baseline="0" dirty="0" smtClean="0"/>
          </a:p>
          <a:p>
            <a:r>
              <a:rPr lang="en-US" baseline="0" dirty="0" smtClean="0"/>
              <a:t>This slide highlights the main differences between SIRT3 and SIRT1.  </a:t>
            </a:r>
          </a:p>
          <a:p>
            <a:endParaRPr lang="en-US" baseline="0" dirty="0" smtClean="0"/>
          </a:p>
          <a:p>
            <a:r>
              <a:rPr lang="en-US" baseline="0" dirty="0" smtClean="0"/>
              <a:t>SIRT1: 4I5I;  NAD in AB pocket, EX527 inhibitor in C pocket</a:t>
            </a:r>
          </a:p>
          <a:p>
            <a:r>
              <a:rPr lang="en-US" baseline="0" dirty="0" smtClean="0"/>
              <a:t>SIRT2:  3ZGV;  ADPR in AB pockets</a:t>
            </a:r>
          </a:p>
          <a:p>
            <a:r>
              <a:rPr lang="en-US" baseline="0" dirty="0" smtClean="0"/>
              <a:t>SIRT3: 4FVT;  </a:t>
            </a:r>
            <a:r>
              <a:rPr lang="en-US" baseline="0" dirty="0" err="1" smtClean="0"/>
              <a:t>Carba</a:t>
            </a:r>
            <a:r>
              <a:rPr lang="en-US" baseline="0" dirty="0" smtClean="0"/>
              <a:t>-NAD in AC pocket, with acetyl-lysine</a:t>
            </a:r>
          </a:p>
          <a:p>
            <a:r>
              <a:rPr lang="en-US" baseline="0" dirty="0" smtClean="0"/>
              <a:t>Sir2:  2H4F; NAD+ in AC pocket with Acetyl-Lysine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24</a:t>
            </a:fld>
            <a:endParaRPr lang="en-US"/>
          </a:p>
        </p:txBody>
      </p:sp>
    </p:spTree>
    <p:extLst>
      <p:ext uri="{BB962C8B-B14F-4D97-AF65-F5344CB8AC3E}">
        <p14:creationId xmlns:p14="http://schemas.microsoft.com/office/powerpoint/2010/main" xmlns="" val="151579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Carefully</a:t>
            </a:r>
            <a:r>
              <a:rPr lang="en-US" baseline="0" dirty="0" smtClean="0">
                <a:latin typeface="Calibri" charset="0"/>
              </a:rPr>
              <a:t> explain limitations of the MM-GBSA numbers.  Direct discussion to the figure, showing the how Sir2 has a more open volume in the B pocket, while SIRT3 does not.  Question for me to answer:  is the Sir2 crystal structure of NAD+ in AB and AC co-crystallized and the </a:t>
            </a:r>
            <a:r>
              <a:rPr lang="en-US" baseline="0" dirty="0" err="1" smtClean="0">
                <a:latin typeface="Calibri" charset="0"/>
              </a:rPr>
              <a:t>apo</a:t>
            </a:r>
            <a:r>
              <a:rPr lang="en-US" baseline="0" dirty="0" smtClean="0">
                <a:latin typeface="Calibri" charset="0"/>
              </a:rPr>
              <a:t> structures both support his more open conformation in the B pocket?  Could this more open conformation in Sir2 be because the NAD+ AB co-crystallized structure conformed to that AB pose, while the structure available in SIRT3 does not have this accommodation?   </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E20320FD-9381-024F-9CF8-74B37558BE22}"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Cell-based </a:t>
            </a:r>
            <a:r>
              <a:rPr lang="en-US" dirty="0" err="1" smtClean="0"/>
              <a:t>deacetylation</a:t>
            </a:r>
            <a:r>
              <a:rPr lang="en-US" dirty="0" smtClean="0"/>
              <a:t> assay_ Milne JC, Lambert PD, Schenk S, et al. (2007) Nature 450:712-716.</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FEP – free energy perturbation – N/A to screening large database</a:t>
            </a:r>
          </a:p>
          <a:p>
            <a:endParaRPr lang="en-US" dirty="0" smtClean="0"/>
          </a:p>
        </p:txBody>
      </p:sp>
      <p:sp>
        <p:nvSpPr>
          <p:cNvPr id="4" name="Slide Number Placeholder 3"/>
          <p:cNvSpPr>
            <a:spLocks noGrp="1"/>
          </p:cNvSpPr>
          <p:nvPr>
            <p:ph type="sldNum" sz="quarter" idx="5"/>
          </p:nvPr>
        </p:nvSpPr>
        <p:spPr/>
        <p:txBody>
          <a:bodyPr/>
          <a:lstStyle/>
          <a:p>
            <a:pPr>
              <a:defRPr/>
            </a:pPr>
            <a:fld id="{2CF3A5E3-F098-4E0E-9FAA-550FD9DCFC36}"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alibri" pitchFamily="34" charset="0"/>
              </a:rPr>
              <a:t>What cause</a:t>
            </a:r>
            <a:r>
              <a:rPr lang="en-US" baseline="0" dirty="0" smtClean="0">
                <a:latin typeface="Calibri" pitchFamily="34" charset="0"/>
              </a:rPr>
              <a:t> the difference? </a:t>
            </a:r>
            <a:r>
              <a:rPr lang="en-US" dirty="0" smtClean="0">
                <a:latin typeface="Calibri" pitchFamily="34" charset="0"/>
              </a:rPr>
              <a:t>SIRT1 and SIRT3 are Silent Information Regulator (Sir2)</a:t>
            </a:r>
            <a:r>
              <a:rPr lang="en-US" baseline="0" dirty="0" smtClean="0">
                <a:latin typeface="Calibri" pitchFamily="34" charset="0"/>
              </a:rPr>
              <a:t> homologues. Sequence alignments indicate that the highly conserved residues, conserved residues, and residues involved NAM binding pocket in yeast Sir2 and human SIRT1 have 90% of similarity. On the contract, major structural differences were observed in residues in B, C pockets and loop area of yeast Sir2 and human SIRT3.  </a:t>
            </a:r>
          </a:p>
          <a:p>
            <a:endParaRPr lang="en-US" baseline="0" dirty="0" smtClean="0">
              <a:latin typeface="Calibri" pitchFamily="34" charset="0"/>
            </a:endParaRPr>
          </a:p>
          <a:p>
            <a:r>
              <a:rPr lang="en-US" baseline="0" dirty="0" smtClean="0">
                <a:latin typeface="Calibri" pitchFamily="34" charset="0"/>
              </a:rPr>
              <a:t>Simulation results have supported experimental data. </a:t>
            </a:r>
          </a:p>
          <a:p>
            <a:r>
              <a:rPr lang="en-US" baseline="0" dirty="0" smtClean="0">
                <a:latin typeface="Calibri" pitchFamily="34" charset="0"/>
              </a:rPr>
              <a:t>---------------------------------------------------------------------------------</a:t>
            </a:r>
          </a:p>
          <a:p>
            <a:r>
              <a:rPr lang="en-US" dirty="0" smtClean="0">
                <a:latin typeface="Calibri" pitchFamily="34" charset="0"/>
              </a:rPr>
              <a:t>Three-dimensional </a:t>
            </a:r>
            <a:r>
              <a:rPr lang="en-US" dirty="0" smtClean="0">
                <a:latin typeface="Calibri" pitchFamily="34" charset="0"/>
              </a:rPr>
              <a:t>structures of the </a:t>
            </a:r>
            <a:r>
              <a:rPr lang="en-US" dirty="0" err="1" smtClean="0">
                <a:latin typeface="Calibri" pitchFamily="34" charset="0"/>
              </a:rPr>
              <a:t>sirtuin</a:t>
            </a:r>
            <a:r>
              <a:rPr lang="en-US" dirty="0" smtClean="0">
                <a:latin typeface="Calibri" pitchFamily="34" charset="0"/>
              </a:rPr>
              <a:t> core domains from yeast Sir2 (</a:t>
            </a:r>
            <a:r>
              <a:rPr lang="en-US" dirty="0" err="1" smtClean="0">
                <a:latin typeface="Calibri" pitchFamily="34" charset="0"/>
              </a:rPr>
              <a:t>pdb</a:t>
            </a:r>
            <a:r>
              <a:rPr lang="en-US" dirty="0" smtClean="0">
                <a:latin typeface="Calibri" pitchFamily="34" charset="0"/>
              </a:rPr>
              <a:t>: 2hjh), mammalian SIRT2 , SIRT3 </a:t>
            </a:r>
            <a:r>
              <a:rPr lang="en-US" dirty="0" smtClean="0">
                <a:latin typeface="Calibri" pitchFamily="34" charset="0"/>
              </a:rPr>
              <a:t>and SIRT5  </a:t>
            </a:r>
            <a:r>
              <a:rPr lang="en-US" dirty="0" smtClean="0">
                <a:latin typeface="Calibri" pitchFamily="34" charset="0"/>
              </a:rPr>
              <a:t>were generated using UCSF Chimera. </a:t>
            </a:r>
            <a:r>
              <a:rPr lang="en-US" dirty="0" smtClean="0">
                <a:latin typeface="Calibri" pitchFamily="34" charset="0"/>
              </a:rPr>
              <a:t>In each structure, the catalytic </a:t>
            </a:r>
            <a:r>
              <a:rPr lang="en-US" dirty="0" err="1" smtClean="0">
                <a:latin typeface="Calibri" pitchFamily="34" charset="0"/>
              </a:rPr>
              <a:t>histidine</a:t>
            </a:r>
            <a:r>
              <a:rPr lang="en-US" dirty="0" smtClean="0">
                <a:latin typeface="Calibri" pitchFamily="34" charset="0"/>
              </a:rPr>
              <a:t> residue is highlighted in pink, and the N and C termini are shown in navy. </a:t>
            </a:r>
            <a:r>
              <a:rPr lang="en-US" b="1" u="sng" dirty="0" smtClean="0">
                <a:solidFill>
                  <a:srgbClr val="FF0000"/>
                </a:solidFill>
                <a:latin typeface="Calibri" pitchFamily="34" charset="0"/>
              </a:rPr>
              <a:t>Reference sequences for yeast Sir2 and mammalian SIRT1-5 were aligned by </a:t>
            </a:r>
            <a:r>
              <a:rPr lang="en-US" dirty="0" err="1" smtClean="0">
                <a:latin typeface="Calibri" pitchFamily="34" charset="0"/>
              </a:rPr>
              <a:t>ClustalW</a:t>
            </a:r>
            <a:r>
              <a:rPr lang="en-US" dirty="0" smtClean="0">
                <a:latin typeface="Calibri" pitchFamily="34" charset="0"/>
              </a:rPr>
              <a:t> and the region surrounding the catalytic core is shown with highly conserved amino acid residues shaded in blue and the catalytic </a:t>
            </a:r>
            <a:r>
              <a:rPr lang="en-US" dirty="0" err="1" smtClean="0">
                <a:latin typeface="Calibri" pitchFamily="34" charset="0"/>
              </a:rPr>
              <a:t>histidine</a:t>
            </a:r>
            <a:r>
              <a:rPr lang="en-US" dirty="0" smtClean="0">
                <a:latin typeface="Calibri" pitchFamily="34" charset="0"/>
              </a:rPr>
              <a:t> residue boxed in pink. </a:t>
            </a:r>
          </a:p>
          <a:p>
            <a:endParaRPr lang="en-US" dirty="0"/>
          </a:p>
        </p:txBody>
      </p:sp>
      <p:sp>
        <p:nvSpPr>
          <p:cNvPr id="4" name="Slide Number Placeholder 3"/>
          <p:cNvSpPr>
            <a:spLocks noGrp="1"/>
          </p:cNvSpPr>
          <p:nvPr>
            <p:ph type="sldNum" sz="quarter" idx="10"/>
          </p:nvPr>
        </p:nvSpPr>
        <p:spPr/>
        <p:txBody>
          <a:bodyPr/>
          <a:lstStyle/>
          <a:p>
            <a:pPr>
              <a:defRPr/>
            </a:pPr>
            <a:fld id="{8A188A93-59B1-4434-8CF4-2D037708E76C}"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4EBC6C-EA14-4298-8C4F-85717394803A}"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t>A </a:t>
            </a:r>
            <a:r>
              <a:rPr lang="en-US" dirty="0" smtClean="0"/>
              <a:t>NAM analogue, </a:t>
            </a:r>
            <a:r>
              <a:rPr lang="en-US" dirty="0" err="1" smtClean="0"/>
              <a:t>isonicotinamide</a:t>
            </a:r>
            <a:r>
              <a:rPr lang="en-US" dirty="0" smtClean="0"/>
              <a:t> (</a:t>
            </a:r>
            <a:r>
              <a:rPr lang="en-US" dirty="0" err="1" smtClean="0"/>
              <a:t>isoNAM</a:t>
            </a:r>
            <a:r>
              <a:rPr lang="en-US" dirty="0" smtClean="0"/>
              <a:t>), that competes for free NAM binding but does not react appreciably with the enzyme intermediate, in</a:t>
            </a:r>
          </a:p>
          <a:p>
            <a:r>
              <a:rPr lang="en-US" dirty="0" smtClean="0"/>
              <a:t>creases the Sir2 activity</a:t>
            </a:r>
          </a:p>
          <a:p>
            <a:endParaRPr lang="en-US" dirty="0" smtClean="0"/>
          </a:p>
          <a:p>
            <a:r>
              <a:rPr lang="en-US" dirty="0" err="1" smtClean="0"/>
              <a:t>IsoNAM</a:t>
            </a:r>
            <a:r>
              <a:rPr lang="en-US" dirty="0" smtClean="0"/>
              <a:t> does not compete with NAD+ or acetyl lysine binding to hSIRT3, and it does not react with the </a:t>
            </a:r>
            <a:r>
              <a:rPr lang="en-US" dirty="0" err="1" smtClean="0"/>
              <a:t>imidate</a:t>
            </a:r>
            <a:r>
              <a:rPr lang="en-US" dirty="0" smtClean="0"/>
              <a:t>. However, </a:t>
            </a:r>
            <a:r>
              <a:rPr lang="en-US" dirty="0" err="1" smtClean="0"/>
              <a:t>isoNAM</a:t>
            </a:r>
            <a:r>
              <a:rPr lang="en-US" dirty="0" smtClean="0"/>
              <a:t> competitively inhibit NAM-exchange reaction thereby activates hSIRT3 activity by </a:t>
            </a:r>
            <a:r>
              <a:rPr lang="en-US" dirty="0" err="1" smtClean="0"/>
              <a:t>reliefing</a:t>
            </a:r>
            <a:r>
              <a:rPr lang="en-US" dirty="0" smtClean="0"/>
              <a:t> NAM inhibition. The compound </a:t>
            </a:r>
            <a:r>
              <a:rPr lang="en-US" dirty="0" err="1" smtClean="0"/>
              <a:t>isoNAM</a:t>
            </a:r>
            <a:r>
              <a:rPr lang="en-US" dirty="0" smtClean="0"/>
              <a:t> is a weak binding to hSIRT3 and only </a:t>
            </a:r>
            <a:r>
              <a:rPr lang="en-US" dirty="0" err="1" smtClean="0"/>
              <a:t>derepresses</a:t>
            </a:r>
            <a:r>
              <a:rPr lang="en-US" dirty="0" smtClean="0"/>
              <a:t> NAM inhibition at </a:t>
            </a:r>
            <a:r>
              <a:rPr lang="en-US" dirty="0" err="1" smtClean="0"/>
              <a:t>millimolar</a:t>
            </a:r>
            <a:r>
              <a:rPr lang="en-US" dirty="0" smtClean="0"/>
              <a:t> concentrations. The effect of </a:t>
            </a:r>
            <a:r>
              <a:rPr lang="en-US" dirty="0" err="1" smtClean="0"/>
              <a:t>isoNAM</a:t>
            </a:r>
            <a:r>
              <a:rPr lang="en-US" dirty="0" smtClean="0"/>
              <a:t> on yeast Sir2 has been reported to enhance gene silencing and correct for deletion of PNC1(</a:t>
            </a:r>
            <a:r>
              <a:rPr lang="en-US" i="1" dirty="0" smtClean="0">
                <a:hlinkClick r:id="" action="ppaction://hlinkfile" tooltip="Sauve, 2010 #164"/>
              </a:rPr>
              <a:t>56</a:t>
            </a:r>
            <a:r>
              <a:rPr lang="en-US" dirty="0" smtClean="0"/>
              <a:t>). </a:t>
            </a:r>
            <a:r>
              <a:rPr lang="en-US" dirty="0" err="1" smtClean="0"/>
              <a:t>IsoNAM</a:t>
            </a:r>
            <a:r>
              <a:rPr lang="en-US" dirty="0" smtClean="0"/>
              <a:t> is relatively non-toxic to mammalian cells, readily penetrates cells, very stable, and highly soluble in water, which make it a suitable starting compound to study with for design of </a:t>
            </a:r>
            <a:r>
              <a:rPr lang="en-US" dirty="0" err="1" smtClean="0"/>
              <a:t>sirtuin</a:t>
            </a:r>
            <a:r>
              <a:rPr lang="en-US" dirty="0" smtClean="0"/>
              <a:t> activator</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5E6ACE5C-7478-EB42-8972-84EDD37E5B0B}"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907171">
              <a:defRPr/>
            </a:pPr>
            <a:r>
              <a:rPr lang="en-US" dirty="0" smtClean="0"/>
              <a:t>Mechanisms of reaction of NAD+ with </a:t>
            </a:r>
            <a:r>
              <a:rPr lang="en-US" dirty="0" err="1" smtClean="0"/>
              <a:t>acetyllysine</a:t>
            </a:r>
            <a:r>
              <a:rPr lang="en-US" dirty="0" smtClean="0"/>
              <a:t> </a:t>
            </a:r>
            <a:r>
              <a:rPr lang="en-US" dirty="0" err="1" smtClean="0"/>
              <a:t>nucleophile</a:t>
            </a:r>
            <a:r>
              <a:rPr lang="en-US" dirty="0" smtClean="0"/>
              <a:t>. Three mechanistic possibilities can be considered for reaction of </a:t>
            </a:r>
            <a:r>
              <a:rPr lang="en-US" dirty="0" err="1" smtClean="0"/>
              <a:t>acetyllysine</a:t>
            </a:r>
            <a:r>
              <a:rPr lang="en-US" dirty="0" smtClean="0"/>
              <a:t> with NAD+, as shown by (SN1) and asynchronous SN2 reaction pathways. The SN1 mechanism proceeds through a discrete intermediate and the transition state for intermediate formation is not shown in this case. The transition states for the asynchronous SN2 mechanism is represented by chemical structures shown in brackets. Partial charges on groups at the transition state are shown by d+ symbols to qualitatively indicate group (group: </a:t>
            </a:r>
            <a:r>
              <a:rPr lang="en-US" dirty="0" err="1" smtClean="0"/>
              <a:t>nicotinamide</a:t>
            </a:r>
            <a:r>
              <a:rPr lang="en-US" dirty="0" smtClean="0"/>
              <a:t>, ribose and amide) charges determined by computational studies.</a:t>
            </a:r>
          </a:p>
          <a:p>
            <a:pPr defTabSz="907171">
              <a:defRPr/>
            </a:pPr>
            <a:endParaRPr lang="en-US" dirty="0" smtClean="0"/>
          </a:p>
          <a:p>
            <a:r>
              <a:rPr lang="en-US" dirty="0" smtClean="0"/>
              <a:t>(D1) His118, acting as a base, activates the 2OH for internal attack on the destabilizing charge, which cleaves </a:t>
            </a:r>
            <a:r>
              <a:rPr lang="en-US" dirty="0" err="1" smtClean="0"/>
              <a:t>the</a:t>
            </a:r>
            <a:r>
              <a:rPr lang="en-US" i="1" dirty="0" err="1" smtClean="0"/>
              <a:t>O-alkylamidate</a:t>
            </a:r>
            <a:r>
              <a:rPr lang="en-US" i="1" dirty="0" smtClean="0"/>
              <a:t>.</a:t>
            </a:r>
          </a:p>
          <a:p>
            <a:r>
              <a:rPr lang="en-US" dirty="0" smtClean="0"/>
              <a:t>(D2) The product of this attack is a cyclic amino-</a:t>
            </a:r>
            <a:r>
              <a:rPr lang="en-US" dirty="0" err="1" smtClean="0"/>
              <a:t>acetal</a:t>
            </a:r>
            <a:r>
              <a:rPr lang="en-US" dirty="0" smtClean="0"/>
              <a:t> that needs to be </a:t>
            </a:r>
            <a:r>
              <a:rPr lang="en-US" dirty="0" err="1" smtClean="0"/>
              <a:t>protonated</a:t>
            </a:r>
            <a:r>
              <a:rPr lang="en-US" dirty="0" smtClean="0"/>
              <a:t> to proceed with the reaction in two possible mechanisms:</a:t>
            </a:r>
          </a:p>
          <a:p>
            <a:r>
              <a:rPr lang="en-US" dirty="0" smtClean="0"/>
              <a:t>SN1 or SN2. (D3-SN1) The amino group leaves the intermediate, thereby cleaving the amide bond and producing a cyclic </a:t>
            </a:r>
            <a:r>
              <a:rPr lang="en-US" dirty="0" err="1" smtClean="0"/>
              <a:t>acyl-oxonium</a:t>
            </a:r>
            <a:r>
              <a:rPr lang="en-US" dirty="0" smtClean="0"/>
              <a:t> ion.</a:t>
            </a:r>
          </a:p>
          <a:p>
            <a:r>
              <a:rPr lang="en-US" dirty="0" smtClean="0"/>
              <a:t>(D4-SN1) The lysine is </a:t>
            </a:r>
            <a:r>
              <a:rPr lang="en-US" dirty="0" err="1" smtClean="0"/>
              <a:t>protonated</a:t>
            </a:r>
            <a:r>
              <a:rPr lang="en-US" dirty="0" smtClean="0"/>
              <a:t> and the </a:t>
            </a:r>
            <a:r>
              <a:rPr lang="en-US" dirty="0" err="1" smtClean="0"/>
              <a:t>acyl-oxonium</a:t>
            </a:r>
            <a:r>
              <a:rPr lang="en-US" dirty="0" smtClean="0"/>
              <a:t> is </a:t>
            </a:r>
            <a:r>
              <a:rPr lang="en-US" dirty="0" err="1" smtClean="0"/>
              <a:t>hydrolized</a:t>
            </a:r>
            <a:r>
              <a:rPr lang="en-US" dirty="0" smtClean="0"/>
              <a:t> to produce 2O-acetyl-ADP-ribose. (D3-SN2) Water attacks the </a:t>
            </a:r>
            <a:r>
              <a:rPr lang="en-US" dirty="0" err="1" smtClean="0"/>
              <a:t>aminoacetal</a:t>
            </a:r>
            <a:endParaRPr lang="en-US" dirty="0" smtClean="0"/>
          </a:p>
          <a:p>
            <a:r>
              <a:rPr lang="en-US" dirty="0" smtClean="0"/>
              <a:t>intermediate to produce </a:t>
            </a:r>
            <a:r>
              <a:rPr lang="en-US" dirty="0" err="1" smtClean="0"/>
              <a:t>deacetylated</a:t>
            </a:r>
            <a:r>
              <a:rPr lang="en-US" dirty="0" smtClean="0"/>
              <a:t> lysine and a cyclic </a:t>
            </a:r>
            <a:r>
              <a:rPr lang="en-US" dirty="0" err="1" smtClean="0"/>
              <a:t>orthoester</a:t>
            </a:r>
            <a:r>
              <a:rPr lang="en-US" dirty="0" smtClean="0"/>
              <a:t>. (D4-SN2) In an acid-catalyzed reaction, the cyclic </a:t>
            </a:r>
            <a:r>
              <a:rPr lang="en-US" dirty="0" err="1" smtClean="0"/>
              <a:t>orthoester</a:t>
            </a:r>
            <a:r>
              <a:rPr lang="en-US" dirty="0" smtClean="0"/>
              <a:t> is</a:t>
            </a:r>
          </a:p>
          <a:p>
            <a:r>
              <a:rPr lang="en-US" dirty="0" smtClean="0"/>
              <a:t>hydrolyzed to produce 2O-acetyl-ADP-ribose. (D5) The positive charge in the lysine lacking other covalent bonds causes the </a:t>
            </a:r>
            <a:r>
              <a:rPr lang="en-US" dirty="0" err="1" smtClean="0"/>
              <a:t>Aly</a:t>
            </a:r>
            <a:r>
              <a:rPr lang="en-US" dirty="0" smtClean="0"/>
              <a:t> binding</a:t>
            </a:r>
          </a:p>
          <a:p>
            <a:r>
              <a:rPr lang="en-US" dirty="0" smtClean="0"/>
              <a:t>hydrophobic tunnel to open. (D6) As the </a:t>
            </a:r>
            <a:r>
              <a:rPr lang="en-US" dirty="0" err="1" smtClean="0"/>
              <a:t>Aly</a:t>
            </a:r>
            <a:r>
              <a:rPr lang="en-US" dirty="0" smtClean="0"/>
              <a:t> binding tunnel opens, the enzyme releases the </a:t>
            </a:r>
            <a:r>
              <a:rPr lang="en-US" dirty="0" err="1" smtClean="0"/>
              <a:t>deacetylated</a:t>
            </a:r>
            <a:r>
              <a:rPr lang="en-US" dirty="0" smtClean="0"/>
              <a:t> peptide. </a:t>
            </a:r>
          </a:p>
          <a:p>
            <a:pPr defTabSz="907171">
              <a:defRPr/>
            </a:pPr>
            <a:r>
              <a:rPr lang="en-US" dirty="0" smtClean="0"/>
              <a:t>-------------------------------------</a:t>
            </a:r>
          </a:p>
          <a:p>
            <a:r>
              <a:rPr lang="en-US" dirty="0" smtClean="0"/>
              <a:t>The initial chemical step of the </a:t>
            </a:r>
            <a:r>
              <a:rPr lang="en-US" dirty="0" err="1" smtClean="0"/>
              <a:t>sirtuin</a:t>
            </a:r>
            <a:r>
              <a:rPr lang="en-US" dirty="0" smtClean="0"/>
              <a:t> reaction involves </a:t>
            </a:r>
            <a:r>
              <a:rPr lang="en-US" dirty="0" err="1" smtClean="0"/>
              <a:t>nucleophilic</a:t>
            </a:r>
            <a:r>
              <a:rPr lang="en-US" dirty="0" smtClean="0"/>
              <a:t> addition of the acetyl oxygen to C1 of the </a:t>
            </a:r>
            <a:r>
              <a:rPr lang="en-US" dirty="0" err="1" smtClean="0"/>
              <a:t>nicotinamide</a:t>
            </a:r>
            <a:r>
              <a:rPr lang="en-US" dirty="0" smtClean="0"/>
              <a:t> ribose, forming a C1-</a:t>
            </a:r>
            <a:r>
              <a:rPr lang="en-US" i="1" dirty="0" smtClean="0"/>
              <a:t>O-alkylamidate intermediate</a:t>
            </a:r>
            <a:r>
              <a:rPr lang="en-US" dirty="0" smtClean="0"/>
              <a:t>. The mechanism of </a:t>
            </a:r>
            <a:r>
              <a:rPr lang="en-US" dirty="0" err="1" smtClean="0"/>
              <a:t>nucleophilic</a:t>
            </a:r>
            <a:r>
              <a:rPr lang="en-US" dirty="0" smtClean="0"/>
              <a:t> attack has been subject to discussion, with </a:t>
            </a:r>
            <a:r>
              <a:rPr lang="en-US" i="1" dirty="0" smtClean="0"/>
              <a:t>SN1, concerted SN2, and dissociative</a:t>
            </a:r>
          </a:p>
          <a:p>
            <a:r>
              <a:rPr lang="en-US" i="1" dirty="0" smtClean="0"/>
              <a:t>SN2-like mechanisms proposed. A </a:t>
            </a:r>
            <a:r>
              <a:rPr lang="en-US" dirty="0" smtClean="0"/>
              <a:t>detailed study using kinetic isotope effects and computational approaches suggested that the first step of the reaction proceeds via a concerted yet highly asynchronous substitution mechanism. Several biochemical studies support the formation of the </a:t>
            </a:r>
            <a:r>
              <a:rPr lang="en-US" dirty="0" err="1" smtClean="0"/>
              <a:t>alkylamidate</a:t>
            </a:r>
            <a:r>
              <a:rPr lang="en-US" dirty="0" smtClean="0"/>
              <a:t> intermediate. These include </a:t>
            </a:r>
            <a:r>
              <a:rPr lang="en-US" dirty="0" err="1" smtClean="0"/>
              <a:t>nicotinamide</a:t>
            </a:r>
            <a:r>
              <a:rPr lang="en-US" dirty="0" smtClean="0"/>
              <a:t> base-exchange reactions and 18Olabeling studies that provide evidence for the direct transfer of the acetyl oxygen to the 1-hydroxyl of </a:t>
            </a:r>
            <a:r>
              <a:rPr lang="en-US" i="1" dirty="0" err="1" smtClean="0"/>
              <a:t>OAADPr</a:t>
            </a:r>
            <a:r>
              <a:rPr lang="en-US" i="1" dirty="0" smtClean="0"/>
              <a:t>. Utilization of </a:t>
            </a:r>
            <a:r>
              <a:rPr lang="en-US" i="1" dirty="0" err="1" smtClean="0"/>
              <a:t>acetyllysine</a:t>
            </a:r>
            <a:r>
              <a:rPr lang="en-US" i="1" dirty="0" smtClean="0"/>
              <a:t> </a:t>
            </a:r>
            <a:r>
              <a:rPr lang="en-US" dirty="0" smtClean="0"/>
              <a:t>analogs further demonstrated the existence of the </a:t>
            </a:r>
            <a:r>
              <a:rPr lang="en-US" dirty="0" err="1" smtClean="0"/>
              <a:t>alkylamidate</a:t>
            </a:r>
            <a:r>
              <a:rPr lang="en-US" dirty="0" smtClean="0"/>
              <a:t> intermediate. </a:t>
            </a:r>
            <a:r>
              <a:rPr lang="en-US" dirty="0" err="1" smtClean="0"/>
              <a:t>Thioacetyllysine</a:t>
            </a:r>
            <a:r>
              <a:rPr lang="en-US" dirty="0" smtClean="0"/>
              <a:t>- and </a:t>
            </a:r>
            <a:r>
              <a:rPr lang="en-US" dirty="0" err="1" smtClean="0"/>
              <a:t>acetylazalysinecontaining</a:t>
            </a:r>
            <a:r>
              <a:rPr lang="en-US" dirty="0" smtClean="0"/>
              <a:t> peptides form stalled </a:t>
            </a:r>
            <a:r>
              <a:rPr lang="en-US" dirty="0" err="1" smtClean="0"/>
              <a:t>alkylamidate</a:t>
            </a:r>
            <a:r>
              <a:rPr lang="en-US" dirty="0" smtClean="0"/>
              <a:t> intermediates when used as </a:t>
            </a:r>
            <a:r>
              <a:rPr lang="en-US" dirty="0" err="1" smtClean="0"/>
              <a:t>sirtuin</a:t>
            </a:r>
            <a:r>
              <a:rPr lang="en-US" dirty="0" smtClean="0"/>
              <a:t> substrates. Upon formation of the </a:t>
            </a:r>
            <a:r>
              <a:rPr lang="en-US" dirty="0" err="1" smtClean="0"/>
              <a:t>alkylamidate</a:t>
            </a:r>
            <a:r>
              <a:rPr lang="en-US" dirty="0" smtClean="0"/>
              <a:t> intermediate, the 2-hydroxyl group of the NAD ribose is activated by a conserved active-site </a:t>
            </a:r>
            <a:r>
              <a:rPr lang="en-US" dirty="0" err="1" smtClean="0"/>
              <a:t>histidine</a:t>
            </a:r>
            <a:r>
              <a:rPr lang="en-US" dirty="0" smtClean="0"/>
              <a:t>. The activated hydroxyl attacks the </a:t>
            </a:r>
            <a:r>
              <a:rPr lang="en-US" i="1" dirty="0" smtClean="0"/>
              <a:t>O-</a:t>
            </a:r>
            <a:r>
              <a:rPr lang="en-US" i="1" dirty="0" err="1" smtClean="0"/>
              <a:t>alkylamidate</a:t>
            </a:r>
            <a:r>
              <a:rPr lang="en-US" i="1" dirty="0" smtClean="0"/>
              <a:t> </a:t>
            </a:r>
            <a:r>
              <a:rPr lang="en-US" dirty="0" smtClean="0"/>
              <a:t>carbon to afford a 1,2-cyclic intermediate. Recently, the </a:t>
            </a:r>
            <a:r>
              <a:rPr lang="en-US" dirty="0" err="1" smtClean="0"/>
              <a:t>bicyclic</a:t>
            </a:r>
            <a:r>
              <a:rPr lang="en-US" dirty="0" smtClean="0"/>
              <a:t> intermediate was trapped and structurally resolved by incubating co-crystals of SIRT5 and an H3K9 </a:t>
            </a:r>
            <a:r>
              <a:rPr lang="en-US" dirty="0" err="1" smtClean="0"/>
              <a:t>thiosuccinyl</a:t>
            </a:r>
            <a:r>
              <a:rPr lang="en-US" dirty="0" smtClean="0"/>
              <a:t>-peptide with NAD, providing direct evidence for the proposed catalytic mechanism. A base-activated</a:t>
            </a:r>
          </a:p>
          <a:p>
            <a:r>
              <a:rPr lang="en-US" dirty="0" smtClean="0"/>
              <a:t>water molecule then attacks the cyclic intermediate, affording </a:t>
            </a:r>
            <a:r>
              <a:rPr lang="en-US" dirty="0" err="1" smtClean="0"/>
              <a:t>deacetylated</a:t>
            </a:r>
            <a:r>
              <a:rPr lang="en-US" dirty="0" smtClean="0"/>
              <a:t> lysine and </a:t>
            </a:r>
            <a:r>
              <a:rPr lang="en-US" i="1" dirty="0" err="1" smtClean="0"/>
              <a:t>OAADPr</a:t>
            </a:r>
            <a:r>
              <a:rPr lang="en-US" i="1" dirty="0" smtClean="0"/>
              <a:t> </a:t>
            </a:r>
            <a:r>
              <a:rPr lang="en-US" dirty="0" smtClean="0"/>
              <a:t>Although </a:t>
            </a:r>
            <a:r>
              <a:rPr lang="en-US" dirty="0" err="1" smtClean="0"/>
              <a:t>deacylation</a:t>
            </a:r>
            <a:r>
              <a:rPr lang="en-US" dirty="0" smtClean="0"/>
              <a:t> is thought to be the primary function of human </a:t>
            </a:r>
            <a:r>
              <a:rPr lang="en-US" dirty="0" err="1" smtClean="0"/>
              <a:t>sirtuins</a:t>
            </a:r>
            <a:r>
              <a:rPr lang="en-US" dirty="0" smtClean="0"/>
              <a:t>, yeast Sir2 was first implicated as having the capability to transfer ADP-ribose from NAD to </a:t>
            </a:r>
            <a:r>
              <a:rPr lang="en-US" dirty="0" err="1" smtClean="0"/>
              <a:t>nucleophilic</a:t>
            </a:r>
            <a:r>
              <a:rPr lang="en-US" dirty="0" smtClean="0"/>
              <a:t> amino acids on protein substrates. SIRT4 and SIRT6 have also been reported to catalyze ADP-</a:t>
            </a:r>
            <a:r>
              <a:rPr lang="en-US" dirty="0" err="1" smtClean="0"/>
              <a:t>ribosyl</a:t>
            </a:r>
            <a:r>
              <a:rPr lang="en-US" dirty="0" smtClean="0"/>
              <a:t> transfer to glutamate </a:t>
            </a:r>
            <a:r>
              <a:rPr lang="en-US" dirty="0" err="1" smtClean="0"/>
              <a:t>dehydrogenase</a:t>
            </a:r>
            <a:r>
              <a:rPr lang="en-US" dirty="0" smtClean="0"/>
              <a:t> and poly(ADP-ribose) polymerase 1, respectively. This activity is not robust and has been subject to debate. Detailed kinetic characterization of the </a:t>
            </a:r>
            <a:r>
              <a:rPr lang="en-US" dirty="0" err="1" smtClean="0"/>
              <a:t>ADPribosyltransferase</a:t>
            </a:r>
            <a:endParaRPr lang="en-US" dirty="0" smtClean="0"/>
          </a:p>
          <a:p>
            <a:r>
              <a:rPr lang="en-US" dirty="0" smtClean="0"/>
              <a:t>activity of a yeast and bacterial </a:t>
            </a:r>
            <a:r>
              <a:rPr lang="en-US" dirty="0" err="1" smtClean="0"/>
              <a:t>sirtuin</a:t>
            </a:r>
            <a:r>
              <a:rPr lang="en-US" dirty="0" smtClean="0"/>
              <a:t> indicated that ADP-</a:t>
            </a:r>
            <a:r>
              <a:rPr lang="en-US" dirty="0" err="1" smtClean="0"/>
              <a:t>ribosylation</a:t>
            </a:r>
            <a:r>
              <a:rPr lang="en-US" dirty="0" smtClean="0"/>
              <a:t> may be a low efficiency side reaction (0.1% of the </a:t>
            </a:r>
            <a:r>
              <a:rPr lang="en-US" dirty="0" err="1" smtClean="0"/>
              <a:t>deacetylation</a:t>
            </a:r>
            <a:r>
              <a:rPr lang="en-US" dirty="0" smtClean="0"/>
              <a:t> reaction) of </a:t>
            </a:r>
            <a:r>
              <a:rPr lang="en-US" dirty="0" err="1" smtClean="0"/>
              <a:t>sirtuins</a:t>
            </a:r>
            <a:r>
              <a:rPr lang="en-US" dirty="0" smtClean="0"/>
              <a:t> due to the susceptibility of active site-bound ADP-ribose to </a:t>
            </a:r>
            <a:r>
              <a:rPr lang="en-US" dirty="0" err="1" smtClean="0"/>
              <a:t>nucleophilic</a:t>
            </a:r>
            <a:r>
              <a:rPr lang="en-US" dirty="0" smtClean="0"/>
              <a:t> attack. Understanding the mechanistic details of </a:t>
            </a:r>
            <a:r>
              <a:rPr lang="en-US" dirty="0" err="1" smtClean="0"/>
              <a:t>sirtuincatalyzed</a:t>
            </a:r>
            <a:endParaRPr lang="en-US" dirty="0" smtClean="0"/>
          </a:p>
          <a:p>
            <a:r>
              <a:rPr lang="en-US" dirty="0" smtClean="0"/>
              <a:t>reactions is an important step toward a complete understanding of </a:t>
            </a:r>
            <a:r>
              <a:rPr lang="en-US" dirty="0" err="1" smtClean="0"/>
              <a:t>sirtuin</a:t>
            </a:r>
            <a:r>
              <a:rPr lang="en-US" dirty="0" smtClean="0"/>
              <a:t> function and in the development of chemical tools to probe their biology.</a:t>
            </a:r>
            <a:endParaRPr lang="en-US"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can compete with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for binding but cannot initiate the reverse reaction, thereby leading to apparent activation through relief of </a:t>
            </a:r>
            <a:r>
              <a:rPr lang="en-US" sz="1200" kern="1200" dirty="0" err="1" smtClean="0">
                <a:solidFill>
                  <a:schemeClr val="tx1"/>
                </a:solidFill>
                <a:latin typeface="+mn-lt"/>
                <a:ea typeface="+mn-ea"/>
                <a:cs typeface="+mn-cs"/>
              </a:rPr>
              <a:t>nicotinamide</a:t>
            </a:r>
            <a:r>
              <a:rPr lang="en-US" sz="1200" kern="1200" dirty="0" smtClean="0">
                <a:solidFill>
                  <a:schemeClr val="tx1"/>
                </a:solidFill>
                <a:latin typeface="+mn-lt"/>
                <a:ea typeface="+mn-ea"/>
                <a:cs typeface="+mn-cs"/>
              </a:rPr>
              <a:t> inhibition (</a:t>
            </a:r>
            <a:r>
              <a:rPr lang="en-US" sz="1200" i="1" u="none" strike="noStrike" kern="1200" dirty="0" smtClean="0">
                <a:solidFill>
                  <a:schemeClr val="tx1"/>
                </a:solidFill>
                <a:latin typeface="+mn-lt"/>
                <a:ea typeface="+mn-ea"/>
                <a:cs typeface="+mn-cs"/>
                <a:hlinkClick r:id="" action="ppaction://hlinkfile" tooltip="Sauve, 2005 #170"/>
              </a:rPr>
              <a:t>14</a:t>
            </a:r>
            <a:r>
              <a:rPr lang="en-US" sz="1200" i="1" kern="1200" dirty="0" smtClean="0">
                <a:solidFill>
                  <a:schemeClr val="tx1"/>
                </a:solidFill>
                <a:latin typeface="+mn-lt"/>
                <a:ea typeface="+mn-ea"/>
                <a:cs typeface="+mn-cs"/>
              </a:rPr>
              <a:t>, </a:t>
            </a:r>
            <a:r>
              <a:rPr lang="en-US" sz="1200" i="1" u="none" strike="noStrike" kern="1200" dirty="0" smtClean="0">
                <a:solidFill>
                  <a:schemeClr val="tx1"/>
                </a:solidFill>
                <a:latin typeface="+mn-lt"/>
                <a:ea typeface="+mn-ea"/>
                <a:cs typeface="+mn-cs"/>
                <a:hlinkClick r:id="" action="ppaction://hlinkfile" tooltip="Cen, 2011 #158"/>
              </a:rPr>
              <a:t>58</a:t>
            </a:r>
            <a:r>
              <a:rPr lang="en-US" sz="1200" kern="1200" dirty="0" smtClean="0">
                <a:solidFill>
                  <a:schemeClr val="tx1"/>
                </a:solidFill>
                <a:latin typeface="+mn-lt"/>
                <a:ea typeface="+mn-ea"/>
                <a:cs typeface="+mn-cs"/>
              </a:rPr>
              <a:t>). Similar findings were observed in current study. The addition of 900uM </a:t>
            </a:r>
            <a:r>
              <a:rPr lang="en-US" sz="1200" kern="1200" dirty="0" err="1" smtClean="0">
                <a:solidFill>
                  <a:schemeClr val="tx1"/>
                </a:solidFill>
                <a:latin typeface="+mn-lt"/>
                <a:ea typeface="+mn-ea"/>
                <a:cs typeface="+mn-cs"/>
              </a:rPr>
              <a:t>isonicotinamide</a:t>
            </a:r>
            <a:r>
              <a:rPr lang="en-US" sz="1200" kern="1200" dirty="0" smtClean="0">
                <a:solidFill>
                  <a:schemeClr val="tx1"/>
                </a:solidFill>
                <a:latin typeface="+mn-lt"/>
                <a:ea typeface="+mn-ea"/>
                <a:cs typeface="+mn-cs"/>
              </a:rPr>
              <a:t> decreases the hSIRT3 inhibition by 20% in the presence of 100uM NAM. Structural and further biochemical studies on these compounds and mechanisms might enable the development of </a:t>
            </a:r>
            <a:r>
              <a:rPr lang="en-US" sz="1200" kern="1200" dirty="0" err="1" smtClean="0">
                <a:solidFill>
                  <a:schemeClr val="tx1"/>
                </a:solidFill>
                <a:latin typeface="+mn-lt"/>
                <a:ea typeface="+mn-ea"/>
                <a:cs typeface="+mn-cs"/>
              </a:rPr>
              <a:t>isoform</a:t>
            </a:r>
            <a:r>
              <a:rPr lang="en-US" sz="1200" kern="1200" dirty="0" smtClean="0">
                <a:solidFill>
                  <a:schemeClr val="tx1"/>
                </a:solidFill>
                <a:latin typeface="+mn-lt"/>
                <a:ea typeface="+mn-ea"/>
                <a:cs typeface="+mn-cs"/>
              </a:rPr>
              <a:t> selective modulators. Combining computational docking results, a proposed mechanism of activation of hSIRT3 </a:t>
            </a:r>
            <a:r>
              <a:rPr lang="en-US" sz="1200" kern="1200" dirty="0" err="1" smtClean="0">
                <a:solidFill>
                  <a:schemeClr val="tx1"/>
                </a:solidFill>
                <a:latin typeface="+mn-lt"/>
                <a:ea typeface="+mn-ea"/>
                <a:cs typeface="+mn-cs"/>
              </a:rPr>
              <a:t>deacetylation</a:t>
            </a:r>
            <a:r>
              <a:rPr lang="en-US" sz="1200" kern="1200" dirty="0" smtClean="0">
                <a:solidFill>
                  <a:schemeClr val="tx1"/>
                </a:solidFill>
                <a:latin typeface="+mn-lt"/>
                <a:ea typeface="+mn-ea"/>
                <a:cs typeface="+mn-cs"/>
              </a:rPr>
              <a:t> by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described.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has minor inhibition effect of hSIRT3 with IC50 = 13.8 </a:t>
            </a:r>
            <a:r>
              <a:rPr lang="en-US" sz="1200" kern="1200" dirty="0" err="1" smtClean="0">
                <a:solidFill>
                  <a:schemeClr val="tx1"/>
                </a:solidFill>
                <a:latin typeface="+mn-lt"/>
                <a:ea typeface="+mn-ea"/>
                <a:cs typeface="+mn-cs"/>
              </a:rPr>
              <a:t>mM</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does not compete with NAD+ or acetyl lysine binding to hSIRT3, and it does not react with the </a:t>
            </a:r>
            <a:r>
              <a:rPr lang="en-US" sz="1200" kern="1200" dirty="0" err="1" smtClean="0">
                <a:solidFill>
                  <a:schemeClr val="tx1"/>
                </a:solidFill>
                <a:latin typeface="+mn-lt"/>
                <a:ea typeface="+mn-ea"/>
                <a:cs typeface="+mn-cs"/>
              </a:rPr>
              <a:t>imidate</a:t>
            </a:r>
            <a:r>
              <a:rPr lang="en-US" sz="1200" kern="1200" dirty="0" smtClean="0">
                <a:solidFill>
                  <a:schemeClr val="tx1"/>
                </a:solidFill>
                <a:latin typeface="+mn-lt"/>
                <a:ea typeface="+mn-ea"/>
                <a:cs typeface="+mn-cs"/>
              </a:rPr>
              <a:t>. However,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competitively inhibit NAM-exchange reaction thereby activates hSIRT3 activity by </a:t>
            </a:r>
            <a:r>
              <a:rPr lang="en-US" sz="1200" kern="1200" dirty="0" err="1" smtClean="0">
                <a:solidFill>
                  <a:schemeClr val="tx1"/>
                </a:solidFill>
                <a:latin typeface="+mn-lt"/>
                <a:ea typeface="+mn-ea"/>
                <a:cs typeface="+mn-cs"/>
              </a:rPr>
              <a:t>reliefing</a:t>
            </a:r>
            <a:r>
              <a:rPr lang="en-US" sz="1200" kern="1200" dirty="0" smtClean="0">
                <a:solidFill>
                  <a:schemeClr val="tx1"/>
                </a:solidFill>
                <a:latin typeface="+mn-lt"/>
                <a:ea typeface="+mn-ea"/>
                <a:cs typeface="+mn-cs"/>
              </a:rPr>
              <a:t> NAM inhibition. The compound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a weak binding to hSIRT3 and only </a:t>
            </a:r>
            <a:r>
              <a:rPr lang="en-US" sz="1200" kern="1200" dirty="0" err="1" smtClean="0">
                <a:solidFill>
                  <a:schemeClr val="tx1"/>
                </a:solidFill>
                <a:latin typeface="+mn-lt"/>
                <a:ea typeface="+mn-ea"/>
                <a:cs typeface="+mn-cs"/>
              </a:rPr>
              <a:t>derepresses</a:t>
            </a:r>
            <a:r>
              <a:rPr lang="en-US" sz="1200" kern="1200" dirty="0" smtClean="0">
                <a:solidFill>
                  <a:schemeClr val="tx1"/>
                </a:solidFill>
                <a:latin typeface="+mn-lt"/>
                <a:ea typeface="+mn-ea"/>
                <a:cs typeface="+mn-cs"/>
              </a:rPr>
              <a:t> NAM inhibition at </a:t>
            </a:r>
            <a:r>
              <a:rPr lang="en-US" sz="1200" kern="1200" dirty="0" err="1" smtClean="0">
                <a:solidFill>
                  <a:schemeClr val="tx1"/>
                </a:solidFill>
                <a:latin typeface="+mn-lt"/>
                <a:ea typeface="+mn-ea"/>
                <a:cs typeface="+mn-cs"/>
              </a:rPr>
              <a:t>millimolar</a:t>
            </a:r>
            <a:r>
              <a:rPr lang="en-US" sz="1200" kern="1200" dirty="0" smtClean="0">
                <a:solidFill>
                  <a:schemeClr val="tx1"/>
                </a:solidFill>
                <a:latin typeface="+mn-lt"/>
                <a:ea typeface="+mn-ea"/>
                <a:cs typeface="+mn-cs"/>
              </a:rPr>
              <a:t> concentrations. The effect of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on yeast Sir2 has been reported to enhance gene silencing and correct for deletion of PNC1(</a:t>
            </a:r>
            <a:r>
              <a:rPr lang="en-US" sz="1200" i="1" u="none" strike="noStrike" kern="1200" dirty="0" smtClean="0">
                <a:solidFill>
                  <a:schemeClr val="tx1"/>
                </a:solidFill>
                <a:latin typeface="+mn-lt"/>
                <a:ea typeface="+mn-ea"/>
                <a:cs typeface="+mn-cs"/>
                <a:hlinkClick r:id="" action="ppaction://hlinkfile" tooltip="Sauve, 2010 #164"/>
              </a:rPr>
              <a:t>56</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IsoNAM</a:t>
            </a:r>
            <a:r>
              <a:rPr lang="en-US" sz="1200" kern="1200" dirty="0" smtClean="0">
                <a:solidFill>
                  <a:schemeClr val="tx1"/>
                </a:solidFill>
                <a:latin typeface="+mn-lt"/>
                <a:ea typeface="+mn-ea"/>
                <a:cs typeface="+mn-cs"/>
              </a:rPr>
              <a:t> is relatively non-toxic to mammalian cells, readily penetrates cells, very stable, and highly soluble in water, which make it a suitable starting compound to study with for design of </a:t>
            </a:r>
            <a:r>
              <a:rPr lang="en-US" sz="1200" kern="1200" dirty="0" err="1" smtClean="0">
                <a:solidFill>
                  <a:schemeClr val="tx1"/>
                </a:solidFill>
                <a:latin typeface="+mn-lt"/>
                <a:ea typeface="+mn-ea"/>
                <a:cs typeface="+mn-cs"/>
              </a:rPr>
              <a:t>sirtuin</a:t>
            </a:r>
            <a:r>
              <a:rPr lang="en-US" sz="1200" kern="1200" dirty="0" smtClean="0">
                <a:solidFill>
                  <a:schemeClr val="tx1"/>
                </a:solidFill>
                <a:latin typeface="+mn-lt"/>
                <a:ea typeface="+mn-ea"/>
                <a:cs typeface="+mn-cs"/>
              </a:rPr>
              <a:t> activator. </a:t>
            </a:r>
            <a:endParaRPr lang="en-US" dirty="0" smtClean="0"/>
          </a:p>
        </p:txBody>
      </p:sp>
      <p:sp>
        <p:nvSpPr>
          <p:cNvPr id="4" name="Slide Number Placeholder 3"/>
          <p:cNvSpPr>
            <a:spLocks noGrp="1"/>
          </p:cNvSpPr>
          <p:nvPr>
            <p:ph type="sldNum" sz="quarter" idx="5"/>
          </p:nvPr>
        </p:nvSpPr>
        <p:spPr/>
        <p:txBody>
          <a:bodyPr/>
          <a:lstStyle/>
          <a:p>
            <a:pPr>
              <a:defRPr/>
            </a:pPr>
            <a:fld id="{A0D5DCC9-BDA4-4648-BCB7-390B44E7C49A}"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171">
              <a:defRPr/>
            </a:pPr>
            <a:r>
              <a:rPr lang="en-US" dirty="0" smtClean="0"/>
              <a:t>Research into aging has undergone</a:t>
            </a:r>
            <a:r>
              <a:rPr lang="en-US" baseline="0" dirty="0" smtClean="0"/>
              <a:t> a revolution. A decade ago, Silent information regulator 2, we call it as Sir2, was first identified in yeast as a lifespan regulator. </a:t>
            </a:r>
          </a:p>
          <a:p>
            <a:pPr defTabSz="907171">
              <a:defRPr/>
            </a:pPr>
            <a:endParaRPr lang="en-US" baseline="0" dirty="0" smtClean="0"/>
          </a:p>
          <a:p>
            <a:pPr defTabSz="907171">
              <a:defRPr/>
            </a:pPr>
            <a:r>
              <a:rPr lang="en-US" baseline="0" dirty="0" smtClean="0"/>
              <a:t>Since then, many members of this family, we call them </a:t>
            </a:r>
            <a:r>
              <a:rPr lang="en-US" baseline="0" dirty="0" err="1" smtClean="0"/>
              <a:t>Sirtuins</a:t>
            </a:r>
            <a:r>
              <a:rPr lang="en-US" baseline="0" dirty="0" smtClean="0"/>
              <a:t>, have been found in all forms of life, such as worms, fly, mouse, monkey, and humans. </a:t>
            </a:r>
            <a:r>
              <a:rPr lang="en-US" baseline="0" dirty="0" err="1" smtClean="0"/>
              <a:t>Sirtuins</a:t>
            </a:r>
            <a:r>
              <a:rPr lang="en-US" baseline="0" dirty="0" smtClean="0"/>
              <a:t> have been shown to regulate life span in lower organisms. How about mammals? Do mammalian </a:t>
            </a:r>
            <a:r>
              <a:rPr lang="en-US" baseline="0" dirty="0" err="1" smtClean="0"/>
              <a:t>sirtuins</a:t>
            </a:r>
            <a:r>
              <a:rPr lang="en-US" baseline="0" dirty="0" smtClean="0"/>
              <a:t> promote health and protect against aging-associated diseases?</a:t>
            </a:r>
          </a:p>
        </p:txBody>
      </p:sp>
      <p:sp>
        <p:nvSpPr>
          <p:cNvPr id="4" name="Slide Number Placeholder 3"/>
          <p:cNvSpPr>
            <a:spLocks noGrp="1"/>
          </p:cNvSpPr>
          <p:nvPr>
            <p:ph type="sldNum" sz="quarter" idx="10"/>
          </p:nvPr>
        </p:nvSpPr>
        <p:spPr/>
        <p:txBody>
          <a:bodyPr/>
          <a:lstStyle/>
          <a:p>
            <a:fld id="{894EBC6C-EA14-4298-8C4F-85717394803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NAD+ can bind in various “nonproductive” conformations that are not suitable for catalysis. However, simultaneous binding of NAD+ and substrate peptide to the enzyme promotes binding of NAD+ in a distinct “productive” conformation that places the </a:t>
            </a:r>
            <a:r>
              <a:rPr lang="en-US" dirty="0" err="1" smtClean="0"/>
              <a:t>nicotinamide</a:t>
            </a:r>
            <a:r>
              <a:rPr lang="en-US" dirty="0" smtClean="0"/>
              <a:t> ring in a highly conserved pocket, called the C </a:t>
            </a:r>
            <a:r>
              <a:rPr lang="en-US" dirty="0" err="1" smtClean="0"/>
              <a:t>porcket</a:t>
            </a:r>
            <a:r>
              <a:rPr lang="en-US" dirty="0" smtClean="0"/>
              <a:t>, where it is activated for catalysis.</a:t>
            </a:r>
          </a:p>
          <a:p>
            <a:pPr defTabSz="912879"/>
            <a:endParaRPr lang="en-US" dirty="0" smtClean="0"/>
          </a:p>
          <a:p>
            <a:pPr defTabSz="912879"/>
            <a:r>
              <a:rPr lang="en-US" dirty="0" smtClean="0"/>
              <a:t>In the absence of substrate peptide, NAD</a:t>
            </a:r>
            <a:r>
              <a:rPr lang="en-US" baseline="30000" dirty="0" smtClean="0"/>
              <a:t>+</a:t>
            </a:r>
            <a:r>
              <a:rPr lang="en-US" dirty="0" smtClean="0"/>
              <a:t> can bind in the A and B pockets of </a:t>
            </a:r>
            <a:r>
              <a:rPr lang="en-US" dirty="0" err="1" smtClean="0"/>
              <a:t>sirtuins</a:t>
            </a:r>
            <a:r>
              <a:rPr lang="en-US" dirty="0" smtClean="0"/>
              <a:t> in alternative </a:t>
            </a:r>
            <a:r>
              <a:rPr lang="en-US" dirty="0" err="1" smtClean="0"/>
              <a:t>nonporductive</a:t>
            </a:r>
            <a:r>
              <a:rPr lang="en-US" dirty="0" smtClean="0"/>
              <a:t> conformations</a:t>
            </a:r>
          </a:p>
          <a:p>
            <a:pPr defTabSz="912879"/>
            <a:r>
              <a:rPr lang="en-US" dirty="0" smtClean="0"/>
              <a:t>In the presence of substrate peptide, NAD</a:t>
            </a:r>
            <a:r>
              <a:rPr lang="en-US" baseline="30000" dirty="0" smtClean="0"/>
              <a:t>+</a:t>
            </a:r>
            <a:r>
              <a:rPr lang="en-US" dirty="0" smtClean="0"/>
              <a:t> binds in a precise productive conformation that buries its </a:t>
            </a:r>
            <a:r>
              <a:rPr lang="en-US" dirty="0" err="1" smtClean="0"/>
              <a:t>nicotinamide</a:t>
            </a:r>
            <a:r>
              <a:rPr lang="en-US" dirty="0" smtClean="0"/>
              <a:t> moiety in the highly conserved C pocket of </a:t>
            </a:r>
            <a:r>
              <a:rPr lang="en-US" dirty="0" err="1" smtClean="0"/>
              <a:t>sirtuins</a:t>
            </a:r>
            <a:r>
              <a:rPr lang="en-US" dirty="0" smtClean="0"/>
              <a:t>. </a:t>
            </a:r>
          </a:p>
          <a:p>
            <a:pPr defTabSz="912879"/>
            <a:endParaRPr lang="en-US" dirty="0" smtClean="0"/>
          </a:p>
          <a:p>
            <a:pPr defTabSz="912879"/>
            <a:endParaRPr lang="en-US" dirty="0" smtClean="0"/>
          </a:p>
        </p:txBody>
      </p:sp>
      <p:sp>
        <p:nvSpPr>
          <p:cNvPr id="4" name="Slide Number Placeholder 3"/>
          <p:cNvSpPr>
            <a:spLocks noGrp="1"/>
          </p:cNvSpPr>
          <p:nvPr>
            <p:ph type="sldNum" sz="quarter" idx="5"/>
          </p:nvPr>
        </p:nvSpPr>
        <p:spPr/>
        <p:txBody>
          <a:bodyPr/>
          <a:lstStyle/>
          <a:p>
            <a:pPr>
              <a:defRPr/>
            </a:pPr>
            <a:fld id="{B66DFAF4-9123-4AE9-8144-D19DAF517B04}" type="slidenum">
              <a:rPr lang="en-US" smtClean="0"/>
              <a:pPr>
                <a:defRPr/>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79"/>
            <a:r>
              <a:rPr lang="en-US" dirty="0" smtClean="0"/>
              <a:t>Step </a:t>
            </a:r>
            <a:r>
              <a:rPr lang="en-US" dirty="0" err="1" smtClean="0"/>
              <a:t>i</a:t>
            </a:r>
            <a:r>
              <a:rPr lang="en-US" dirty="0" smtClean="0"/>
              <a:t>:  NAD+ binds in a productive conformation in the C pocket (yellow), making hydrogen bonds with the rigid wall of the pocket (red residues), which promotes NAD+ cleavage (blue arrows). Step ii: The produced O-alkyl </a:t>
            </a:r>
            <a:r>
              <a:rPr lang="en-US" dirty="0" err="1" smtClean="0"/>
              <a:t>amidate</a:t>
            </a:r>
            <a:r>
              <a:rPr lang="en-US" dirty="0" smtClean="0"/>
              <a:t> intermediate in the extended </a:t>
            </a:r>
            <a:r>
              <a:rPr lang="en-US" dirty="0" err="1" smtClean="0"/>
              <a:t>confor-mation</a:t>
            </a:r>
            <a:r>
              <a:rPr lang="en-US" dirty="0" smtClean="0"/>
              <a:t> can reform NAD+ with a reactive </a:t>
            </a:r>
            <a:r>
              <a:rPr lang="en-US" dirty="0" err="1" smtClean="0"/>
              <a:t>nicotinamide</a:t>
            </a:r>
            <a:r>
              <a:rPr lang="en-US" dirty="0" smtClean="0"/>
              <a:t> in the C pocket unless the </a:t>
            </a:r>
            <a:r>
              <a:rPr lang="en-US" dirty="0" err="1" smtClean="0"/>
              <a:t>nicotinamide</a:t>
            </a:r>
            <a:r>
              <a:rPr lang="en-US" dirty="0" smtClean="0"/>
              <a:t> is entrapped by flipping (pink arrows) or the inter-mediate shifts to a contracted conformation (green arrows). Step iii: The entrapped </a:t>
            </a:r>
            <a:r>
              <a:rPr lang="en-US" dirty="0" err="1" smtClean="0"/>
              <a:t>nicotinamide</a:t>
            </a:r>
            <a:r>
              <a:rPr lang="en-US" dirty="0" smtClean="0"/>
              <a:t> buries its N1 against residues in the flexible wall of the C pocket (green residues), thereby preventing it from reacting with the O-alky </a:t>
            </a:r>
            <a:r>
              <a:rPr lang="en-US" dirty="0" err="1" smtClean="0"/>
              <a:t>amidate</a:t>
            </a:r>
            <a:r>
              <a:rPr lang="en-US" dirty="0" smtClean="0"/>
              <a:t>, even if this intermediate is in the extended conformation. From this position, </a:t>
            </a:r>
            <a:r>
              <a:rPr lang="en-US" dirty="0" err="1" smtClean="0"/>
              <a:t>nicotinamide</a:t>
            </a:r>
            <a:r>
              <a:rPr lang="en-US" dirty="0" smtClean="0"/>
              <a:t> can either flip out of entrapment (pink arrows) or be released by the enzyme (black arrows).</a:t>
            </a:r>
          </a:p>
          <a:p>
            <a:pPr defTabSz="912879"/>
            <a:endParaRPr lang="en-US" dirty="0" smtClean="0"/>
          </a:p>
        </p:txBody>
      </p:sp>
      <p:sp>
        <p:nvSpPr>
          <p:cNvPr id="4" name="Slide Number Placeholder 3"/>
          <p:cNvSpPr>
            <a:spLocks noGrp="1"/>
          </p:cNvSpPr>
          <p:nvPr>
            <p:ph type="sldNum" sz="quarter" idx="5"/>
          </p:nvPr>
        </p:nvSpPr>
        <p:spPr/>
        <p:txBody>
          <a:bodyPr/>
          <a:lstStyle/>
          <a:p>
            <a:pPr>
              <a:defRPr/>
            </a:pPr>
            <a:fld id="{36731DEF-CD88-49A0-926B-5C3A953AF36E}" type="slidenum">
              <a:rPr lang="en-US" smtClean="0"/>
              <a:pPr>
                <a:defRPr/>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Sirtuins contain a highly flexible region, called the flexible loop, which adopts a variety of conformations in different crystal structures and is in some cases partially disordered. This 15-30 amino acid flexible loop includes some of the most highly conserved residues in sirtuins, which form the front wall of the C pocket. Nicotinamide can bind to sirtuins simultaneously with peptide, ADP ribose, or NAD</a:t>
            </a:r>
            <a:r>
              <a:rPr lang="en-US" baseline="30000" smtClean="0"/>
              <a:t>+</a:t>
            </a:r>
            <a:r>
              <a:rPr lang="en-US" smtClean="0"/>
              <a:t> that is in a nonproductive conformation. These ternary structures show that nicotinamide can bind I a collection of alternative positions that are anchored by the carboxamide group but leave that pyridine ring free to pivot inside the C pocket.</a:t>
            </a: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828177-227B-41F5-B3EC-E48CE97E91DD}" type="slidenum">
              <a:rPr lang="en-US"/>
              <a:pPr fontAlgn="base">
                <a:spcBef>
                  <a:spcPct val="0"/>
                </a:spcBef>
                <a:spcAft>
                  <a:spcPct val="0"/>
                </a:spcAft>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latin typeface="+mn-lt"/>
                <a:cs typeface="Arial" charset="0"/>
              </a:rPr>
              <a:t>Sirtuins</a:t>
            </a:r>
            <a:r>
              <a:rPr lang="en-US" sz="1200" dirty="0" smtClean="0">
                <a:latin typeface="+mn-lt"/>
                <a:cs typeface="Arial" charset="0"/>
              </a:rPr>
              <a:t> contain a highly flexible region, called the flexible loop. </a:t>
            </a:r>
            <a:r>
              <a:rPr lang="en-US" sz="1200" b="1" u="sng" dirty="0" smtClean="0">
                <a:latin typeface="+mn-lt"/>
                <a:cs typeface="Arial" charset="0"/>
              </a:rPr>
              <a:t>This 15-30 amino acid flexible loop includes some of the most highly conserved residues in </a:t>
            </a:r>
            <a:r>
              <a:rPr lang="en-US" sz="1200" b="1" u="sng" dirty="0" err="1" smtClean="0">
                <a:latin typeface="+mn-lt"/>
                <a:cs typeface="Arial" charset="0"/>
              </a:rPr>
              <a:t>sirtuins</a:t>
            </a:r>
            <a:r>
              <a:rPr lang="en-US" sz="1200" dirty="0" smtClean="0">
                <a:latin typeface="+mn-lt"/>
                <a:cs typeface="Arial" charset="0"/>
              </a:rPr>
              <a:t>, which form the front wall of the C pocket. The C pocket is a largely hydrophobic cavity that contains the most highly conserved residues in the catalytic core of </a:t>
            </a:r>
            <a:r>
              <a:rPr lang="en-US" sz="1200" dirty="0" err="1" smtClean="0">
                <a:latin typeface="+mn-lt"/>
                <a:cs typeface="Arial" charset="0"/>
              </a:rPr>
              <a:t>sirtuins</a:t>
            </a:r>
            <a:r>
              <a:rPr lang="en-US" sz="1200" dirty="0" smtClean="0">
                <a:latin typeface="+mn-lt"/>
                <a:cs typeface="Arial" charset="0"/>
              </a:rPr>
              <a:t>. </a:t>
            </a:r>
          </a:p>
        </p:txBody>
      </p:sp>
      <p:sp>
        <p:nvSpPr>
          <p:cNvPr id="4" name="Slide Number Placeholder 3"/>
          <p:cNvSpPr>
            <a:spLocks noGrp="1"/>
          </p:cNvSpPr>
          <p:nvPr>
            <p:ph type="sldNum" sz="quarter" idx="10"/>
          </p:nvPr>
        </p:nvSpPr>
        <p:spPr/>
        <p:txBody>
          <a:bodyPr/>
          <a:lstStyle/>
          <a:p>
            <a:fld id="{894EBC6C-EA14-4298-8C4F-85717394803A}"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7171">
              <a:defRPr/>
            </a:pPr>
            <a:r>
              <a:rPr lang="en-US" dirty="0" smtClean="0">
                <a:latin typeface="Calibri" pitchFamily="34" charset="0"/>
              </a:rPr>
              <a:t>There are seven human </a:t>
            </a:r>
            <a:r>
              <a:rPr lang="en-US" dirty="0" err="1" smtClean="0">
                <a:latin typeface="Calibri" pitchFamily="34" charset="0"/>
              </a:rPr>
              <a:t>sirtuins</a:t>
            </a:r>
            <a:r>
              <a:rPr lang="en-US" dirty="0" smtClean="0">
                <a:latin typeface="Calibri" pitchFamily="34" charset="0"/>
              </a:rPr>
              <a:t>, SIRT1–7 with diverse </a:t>
            </a:r>
            <a:r>
              <a:rPr lang="en-US" dirty="0" err="1" smtClean="0">
                <a:latin typeface="Calibri" pitchFamily="34" charset="0"/>
              </a:rPr>
              <a:t>subcellular</a:t>
            </a:r>
            <a:r>
              <a:rPr lang="en-US" dirty="0" smtClean="0">
                <a:latin typeface="Calibri" pitchFamily="34" charset="0"/>
              </a:rPr>
              <a:t> localization. </a:t>
            </a:r>
            <a:r>
              <a:rPr lang="en-US" dirty="0" smtClean="0"/>
              <a:t>SIRT1,</a:t>
            </a:r>
            <a:r>
              <a:rPr lang="en-US" baseline="0" dirty="0" smtClean="0"/>
              <a:t> SIRT6, and SIRT7 are nuclear proteins. SIRT1 can also shuttle between </a:t>
            </a:r>
            <a:r>
              <a:rPr lang="en-US" baseline="0" dirty="0" err="1" smtClean="0"/>
              <a:t>cytosol</a:t>
            </a:r>
            <a:r>
              <a:rPr lang="en-US" baseline="0" dirty="0" smtClean="0"/>
              <a:t> and the </a:t>
            </a:r>
            <a:r>
              <a:rPr lang="en-US" baseline="0" dirty="0" err="1" smtClean="0"/>
              <a:t>nucleoplasm</a:t>
            </a:r>
            <a:r>
              <a:rPr lang="en-US" baseline="0" dirty="0" smtClean="0"/>
              <a:t>. SIRT3, SIRT4, and SIRT5 are found in mitochondria, and SIRT2 is primarily in cytoplasm. </a:t>
            </a:r>
          </a:p>
          <a:p>
            <a:pPr defTabSz="907171">
              <a:defRPr/>
            </a:pPr>
            <a:endParaRPr lang="en-US" dirty="0" smtClean="0"/>
          </a:p>
          <a:p>
            <a:pPr defTabSz="907171">
              <a:defRPr/>
            </a:pPr>
            <a:r>
              <a:rPr lang="en-US" dirty="0" smtClean="0"/>
              <a:t>The Sirt1 enzyme is the best characterized </a:t>
            </a:r>
            <a:r>
              <a:rPr lang="en-US" dirty="0" err="1" smtClean="0"/>
              <a:t>Sirtuin</a:t>
            </a:r>
            <a:r>
              <a:rPr lang="en-US" dirty="0" smtClean="0"/>
              <a:t>, </a:t>
            </a:r>
            <a:r>
              <a:rPr lang="en-US" dirty="0" err="1" smtClean="0"/>
              <a:t>deacetylating</a:t>
            </a:r>
            <a:r>
              <a:rPr lang="en-US" dirty="0" smtClean="0"/>
              <a:t> other proteins and thereby altering their behavior. Metabolic functions of </a:t>
            </a:r>
            <a:r>
              <a:rPr lang="en-US" dirty="0" err="1" smtClean="0"/>
              <a:t>mamalian</a:t>
            </a:r>
            <a:r>
              <a:rPr lang="en-US" dirty="0" smtClean="0"/>
              <a:t> </a:t>
            </a:r>
            <a:r>
              <a:rPr lang="en-US" dirty="0" err="1" smtClean="0"/>
              <a:t>sirtuins</a:t>
            </a:r>
            <a:r>
              <a:rPr lang="en-US" dirty="0" smtClean="0"/>
              <a:t> in different tissues. Brain, Liver, Pancreas, Adipose Tissue, Skeletal muscles.</a:t>
            </a:r>
          </a:p>
          <a:p>
            <a:pPr defTabSz="907171">
              <a:defRPr/>
            </a:pPr>
            <a:endParaRPr lang="en-US" dirty="0" smtClean="0"/>
          </a:p>
          <a:p>
            <a:pPr defTabSz="907171">
              <a:defRPr/>
            </a:pPr>
            <a:r>
              <a:rPr lang="en-US" dirty="0" smtClean="0"/>
              <a:t>Among </a:t>
            </a:r>
            <a:r>
              <a:rPr lang="en-US" dirty="0" smtClean="0"/>
              <a:t>these 7 </a:t>
            </a:r>
            <a:r>
              <a:rPr lang="en-US" dirty="0" err="1" smtClean="0"/>
              <a:t>sirtuins</a:t>
            </a:r>
            <a:r>
              <a:rPr lang="en-US" dirty="0" smtClean="0"/>
              <a:t>, only SIRT3 has been reported to be associated with an extended lifespan of man by regulating its expression. Increasing SIRT3 activity will promote breast cancer, oral cancer and direct liver injury. Understanding the properties of the inhibitory mechanism will give support to the elucidation of the mechanism of SIRT3 mediated </a:t>
            </a:r>
            <a:r>
              <a:rPr lang="en-US" dirty="0" err="1" smtClean="0"/>
              <a:t>deacetylation</a:t>
            </a:r>
            <a:r>
              <a:rPr lang="en-US" dirty="0" smtClean="0"/>
              <a:t> and allow improvements in inhibitor selectivity and affinity. </a:t>
            </a:r>
            <a:r>
              <a:rPr lang="en-US" dirty="0" smtClean="0"/>
              <a:t>In this way, its inhibitors are of interest not only as tools for elucidating in detail the biological functions of the enzyme, but also as potential therapeutic agents</a:t>
            </a:r>
            <a:r>
              <a:rPr lang="en-US" dirty="0" smtClean="0"/>
              <a:t>.</a:t>
            </a:r>
            <a:endParaRPr lang="en-US" dirty="0" smtClean="0"/>
          </a:p>
        </p:txBody>
      </p:sp>
      <p:sp>
        <p:nvSpPr>
          <p:cNvPr id="25604" name="Slide Number Placeholder 3"/>
          <p:cNvSpPr txBox="1">
            <a:spLocks noGrp="1"/>
          </p:cNvSpPr>
          <p:nvPr/>
        </p:nvSpPr>
        <p:spPr bwMode="auto">
          <a:xfrm>
            <a:off x="3884614" y="8685213"/>
            <a:ext cx="2971800" cy="457200"/>
          </a:xfrm>
          <a:prstGeom prst="rect">
            <a:avLst/>
          </a:prstGeom>
          <a:noFill/>
          <a:ln w="9525">
            <a:noFill/>
            <a:miter lim="800000"/>
            <a:headEnd/>
            <a:tailEnd/>
          </a:ln>
        </p:spPr>
        <p:txBody>
          <a:bodyPr lIns="90717" tIns="45359" rIns="90717" bIns="45359" anchor="b"/>
          <a:lstStyle/>
          <a:p>
            <a:pPr algn="r"/>
            <a:fld id="{6B15087D-7F36-45B3-8E17-AA3C35504213}" type="slidenum">
              <a:rPr lang="en-US" sz="1200"/>
              <a:pPr algn="r"/>
              <a:t>5</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a:t>
            </a:r>
            <a:r>
              <a:rPr lang="en-US" baseline="0" dirty="0" smtClean="0"/>
              <a:t>drugs bind to their enzyme target through reversible interactions. </a:t>
            </a:r>
            <a:r>
              <a:rPr lang="en-US" dirty="0" smtClean="0"/>
              <a:t>Three potential modes of inhibitor interactions with enzymes. </a:t>
            </a:r>
            <a:r>
              <a:rPr lang="en-US" baseline="0" dirty="0" smtClean="0"/>
              <a:t>An inhibitor that binds exclusively to the free enzyme is called competitive inhibitor, these inhibitors compete with substrate for the pool of free enzyme molecules. A noncompetitive inhibitor is one that displays binding affinity for both the free enzyme and the enzyme-substrate complex or subsequent species. </a:t>
            </a:r>
            <a:r>
              <a:rPr lang="en-US" baseline="0" dirty="0" smtClean="0"/>
              <a:t>A uncompetitive inhibitor is one that binds exclusively to the ES complex, or a subsequent species, with little or no affinity for the free enzyme.</a:t>
            </a:r>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latin typeface="Calibri" pitchFamily="34" charset="0"/>
              </a:rPr>
              <a:t>The </a:t>
            </a:r>
            <a:r>
              <a:rPr lang="en-US" dirty="0" smtClean="0">
                <a:latin typeface="Calibri" pitchFamily="34" charset="0"/>
              </a:rPr>
              <a:t>Sir2 </a:t>
            </a:r>
            <a:r>
              <a:rPr lang="en-US" dirty="0" smtClean="0">
                <a:latin typeface="Calibri" pitchFamily="34" charset="0"/>
              </a:rPr>
              <a:t>utilize a unique catalytic mechanism that consumes NAD</a:t>
            </a:r>
            <a:r>
              <a:rPr lang="en-US" baseline="30000" dirty="0" smtClean="0">
                <a:latin typeface="Calibri" pitchFamily="34" charset="0"/>
              </a:rPr>
              <a:t>+</a:t>
            </a:r>
            <a:r>
              <a:rPr lang="en-US" dirty="0" smtClean="0">
                <a:latin typeface="Calibri" pitchFamily="34" charset="0"/>
              </a:rPr>
              <a:t>, providing a direct connection between protein </a:t>
            </a:r>
            <a:r>
              <a:rPr lang="en-US" dirty="0" err="1" smtClean="0">
                <a:latin typeface="Calibri" pitchFamily="34" charset="0"/>
              </a:rPr>
              <a:t>deacetylation</a:t>
            </a:r>
            <a:r>
              <a:rPr lang="en-US" dirty="0" smtClean="0">
                <a:latin typeface="Calibri" pitchFamily="34" charset="0"/>
              </a:rPr>
              <a:t> and central metabolic pathways. The use of NAD as a co-substrate distinguishes </a:t>
            </a:r>
            <a:r>
              <a:rPr lang="en-US" dirty="0" err="1" smtClean="0">
                <a:latin typeface="Calibri" pitchFamily="34" charset="0"/>
              </a:rPr>
              <a:t>sirtuins</a:t>
            </a:r>
            <a:r>
              <a:rPr lang="en-US" dirty="0" smtClean="0">
                <a:latin typeface="Calibri" pitchFamily="34" charset="0"/>
              </a:rPr>
              <a:t> from other classes of protein </a:t>
            </a:r>
            <a:r>
              <a:rPr lang="en-US" dirty="0" err="1" smtClean="0">
                <a:latin typeface="Calibri" pitchFamily="34" charset="0"/>
              </a:rPr>
              <a:t>deacetylases</a:t>
            </a:r>
            <a:r>
              <a:rPr lang="en-US" dirty="0" smtClean="0">
                <a:latin typeface="Calibri" pitchFamily="34" charset="0"/>
              </a:rPr>
              <a:t>. The majority of </a:t>
            </a:r>
            <a:r>
              <a:rPr lang="en-US" dirty="0" err="1" smtClean="0">
                <a:latin typeface="Calibri" pitchFamily="34" charset="0"/>
              </a:rPr>
              <a:t>sirtuin</a:t>
            </a:r>
            <a:r>
              <a:rPr lang="en-US" dirty="0" smtClean="0">
                <a:latin typeface="Calibri" pitchFamily="34" charset="0"/>
              </a:rPr>
              <a:t> proteins function</a:t>
            </a:r>
            <a:r>
              <a:rPr lang="en-US" baseline="0" dirty="0" smtClean="0">
                <a:latin typeface="Calibri" pitchFamily="34" charset="0"/>
              </a:rPr>
              <a:t> to catalyze the NAD-dependent </a:t>
            </a:r>
            <a:r>
              <a:rPr lang="en-US" baseline="0" dirty="0" err="1" smtClean="0">
                <a:latin typeface="Calibri" pitchFamily="34" charset="0"/>
              </a:rPr>
              <a:t>deacetylation</a:t>
            </a:r>
            <a:r>
              <a:rPr lang="en-US" baseline="0" dirty="0" smtClean="0">
                <a:latin typeface="Calibri" pitchFamily="34" charset="0"/>
              </a:rPr>
              <a:t> of acetylated lysine residues. However this function has not been demonstrated for all </a:t>
            </a:r>
            <a:r>
              <a:rPr lang="en-US" baseline="0" dirty="0" err="1" smtClean="0">
                <a:latin typeface="Calibri" pitchFamily="34" charset="0"/>
              </a:rPr>
              <a:t>sirtuins</a:t>
            </a:r>
            <a:r>
              <a:rPr lang="en-US" baseline="0" dirty="0" smtClean="0">
                <a:latin typeface="Calibri" pitchFamily="34" charset="0"/>
              </a:rPr>
              <a:t>. SIRT4 was reported to function as an ADP-</a:t>
            </a:r>
            <a:r>
              <a:rPr lang="en-US" baseline="0" dirty="0" err="1" smtClean="0">
                <a:latin typeface="Calibri" pitchFamily="34" charset="0"/>
              </a:rPr>
              <a:t>ribosyl</a:t>
            </a:r>
            <a:r>
              <a:rPr lang="en-US" baseline="0" dirty="0" smtClean="0">
                <a:latin typeface="Calibri" pitchFamily="34" charset="0"/>
              </a:rPr>
              <a:t> </a:t>
            </a:r>
            <a:r>
              <a:rPr lang="en-US" baseline="0" dirty="0" err="1" smtClean="0">
                <a:latin typeface="Calibri" pitchFamily="34" charset="0"/>
              </a:rPr>
              <a:t>transferase</a:t>
            </a:r>
            <a:r>
              <a:rPr lang="en-US" baseline="0" dirty="0" smtClean="0">
                <a:latin typeface="Calibri" pitchFamily="34" charset="0"/>
              </a:rPr>
              <a:t> protein. And the molecular function of nuclear SIRT7 is not well established.</a:t>
            </a:r>
            <a:r>
              <a:rPr lang="en-US" dirty="0" smtClean="0">
                <a:latin typeface="Calibri" pitchFamily="34" charset="0"/>
              </a:rPr>
              <a:t> </a:t>
            </a:r>
            <a:endParaRPr lang="en-US" dirty="0" smtClean="0">
              <a:latin typeface="Calibri" pitchFamily="34" charset="0"/>
            </a:endParaRPr>
          </a:p>
          <a:p>
            <a:endParaRPr lang="en-US" dirty="0" smtClean="0">
              <a:latin typeface="Calibri" pitchFamily="34" charset="0"/>
            </a:endParaRPr>
          </a:p>
          <a:p>
            <a:r>
              <a:rPr lang="en-US" dirty="0" err="1" smtClean="0">
                <a:latin typeface="Calibri" pitchFamily="34" charset="0"/>
              </a:rPr>
              <a:t>Sirtuins</a:t>
            </a:r>
            <a:r>
              <a:rPr lang="en-US" dirty="0" smtClean="0">
                <a:latin typeface="Calibri" pitchFamily="34" charset="0"/>
              </a:rPr>
              <a:t> catalyze the NAD</a:t>
            </a:r>
            <a:r>
              <a:rPr lang="en-US" baseline="30000" dirty="0" smtClean="0">
                <a:latin typeface="Calibri" pitchFamily="34" charset="0"/>
              </a:rPr>
              <a:t>+</a:t>
            </a:r>
            <a:r>
              <a:rPr lang="en-US" dirty="0" smtClean="0">
                <a:latin typeface="Calibri" pitchFamily="34" charset="0"/>
              </a:rPr>
              <a:t>-dependent</a:t>
            </a:r>
            <a:r>
              <a:rPr lang="en-US" baseline="0" dirty="0" smtClean="0">
                <a:latin typeface="Calibri" pitchFamily="34" charset="0"/>
              </a:rPr>
              <a:t> </a:t>
            </a:r>
            <a:r>
              <a:rPr lang="en-US" baseline="0" dirty="0" err="1" smtClean="0">
                <a:latin typeface="Calibri" pitchFamily="34" charset="0"/>
              </a:rPr>
              <a:t>deacetylation</a:t>
            </a:r>
            <a:r>
              <a:rPr lang="en-US" baseline="0" dirty="0" smtClean="0">
                <a:latin typeface="Calibri" pitchFamily="34" charset="0"/>
              </a:rPr>
              <a:t> of acetylated lysine residues, and produce </a:t>
            </a:r>
            <a:r>
              <a:rPr lang="en-US" baseline="0" dirty="0" err="1" smtClean="0">
                <a:latin typeface="Calibri" pitchFamily="34" charset="0"/>
              </a:rPr>
              <a:t>deacetylated</a:t>
            </a:r>
            <a:r>
              <a:rPr lang="en-US" baseline="0" dirty="0" smtClean="0">
                <a:latin typeface="Calibri" pitchFamily="34" charset="0"/>
              </a:rPr>
              <a:t> lysine, </a:t>
            </a:r>
            <a:r>
              <a:rPr lang="en-US" baseline="0" dirty="0" err="1" smtClean="0">
                <a:latin typeface="Calibri" pitchFamily="34" charset="0"/>
              </a:rPr>
              <a:t>nicotinamide</a:t>
            </a:r>
            <a:r>
              <a:rPr lang="en-US" baseline="0" dirty="0" smtClean="0">
                <a:latin typeface="Calibri" pitchFamily="34" charset="0"/>
              </a:rPr>
              <a:t>, and 2’OAADP ribose. </a:t>
            </a:r>
          </a:p>
          <a:p>
            <a:endParaRPr lang="en-US" dirty="0" smtClean="0">
              <a:latin typeface="Calibri" pitchFamily="34" charset="0"/>
            </a:endParaRPr>
          </a:p>
          <a:p>
            <a:pPr defTabSz="907171">
              <a:defRPr/>
            </a:pPr>
            <a:r>
              <a:rPr lang="en-US" dirty="0" smtClean="0"/>
              <a:t>Interesting</a:t>
            </a:r>
            <a:r>
              <a:rPr lang="en-US" baseline="0" dirty="0" smtClean="0"/>
              <a:t>ly, one of the reaction products, </a:t>
            </a:r>
            <a:r>
              <a:rPr lang="en-US" dirty="0" err="1" smtClean="0"/>
              <a:t>Nicotinamide</a:t>
            </a:r>
            <a:r>
              <a:rPr lang="en-US" dirty="0" smtClean="0"/>
              <a:t>, is the physiological inhibitor of yeast Sir2, human SIRT1 and SIRT2.</a:t>
            </a:r>
            <a:r>
              <a:rPr lang="en-US" baseline="0" dirty="0" smtClean="0"/>
              <a:t> </a:t>
            </a:r>
            <a:r>
              <a:rPr lang="en-US" dirty="0" smtClean="0"/>
              <a:t>However, no studies of </a:t>
            </a:r>
            <a:r>
              <a:rPr lang="en-US" dirty="0" err="1" smtClean="0"/>
              <a:t>nicotinamide</a:t>
            </a:r>
            <a:r>
              <a:rPr lang="en-US" dirty="0" smtClean="0"/>
              <a:t> inhibition of human SIRT3 have been done yet. The focus of the work described here is to identify the critical roles of NAM and its analogue responsible to modulate the human SIRT3 activity.  This is the foundation of virtual screening drug candidate for future work. </a:t>
            </a:r>
          </a:p>
          <a:p>
            <a:pPr defTabSz="907171">
              <a:defRPr/>
            </a:pPr>
            <a:endParaRPr lang="en-US" dirty="0" smtClean="0"/>
          </a:p>
          <a:p>
            <a:pPr defTabSz="907171">
              <a:defRPr/>
            </a:pPr>
            <a:r>
              <a:rPr lang="en-US" dirty="0" smtClean="0"/>
              <a:t>Many</a:t>
            </a:r>
            <a:r>
              <a:rPr lang="en-US" baseline="0" dirty="0" smtClean="0"/>
              <a:t> methods have been applied to study </a:t>
            </a:r>
            <a:r>
              <a:rPr lang="en-US" baseline="0" dirty="0" err="1" smtClean="0"/>
              <a:t>sirtuin</a:t>
            </a:r>
            <a:r>
              <a:rPr lang="en-US" baseline="0" dirty="0" smtClean="0"/>
              <a:t> kinetics. Including, 1) using Mass Spec, High Pressure Liquid Chromatography (HPLC) to measure one or more product; 2) Radioactive assay; 3) bioluminescence assay; and 4) fluorescence-based assay. Here, we are using BIOMOL assay and PNC1/GDH assay combined with </a:t>
            </a:r>
            <a:r>
              <a:rPr lang="en-US" dirty="0" smtClean="0"/>
              <a:t>Induced fit protein-</a:t>
            </a:r>
            <a:r>
              <a:rPr lang="en-US" dirty="0" err="1" smtClean="0"/>
              <a:t>ligand</a:t>
            </a:r>
            <a:r>
              <a:rPr lang="en-US" dirty="0" smtClean="0"/>
              <a:t> docking and molecular mechanics /generalized born surface area (MM/GBSA) calculations to study how NAM inhibits human SIRT3 </a:t>
            </a:r>
            <a:r>
              <a:rPr lang="en-US" dirty="0" err="1" smtClean="0"/>
              <a:t>deacetylase</a:t>
            </a:r>
            <a:r>
              <a:rPr lang="en-US" dirty="0" smtClean="0"/>
              <a:t> activity. By understanding the mechanism, we further tested few potent hSIRT3 inhibitor for potential therapeutic use of </a:t>
            </a:r>
            <a:r>
              <a:rPr lang="en-US" dirty="0" err="1" smtClean="0"/>
              <a:t>Sirtuin</a:t>
            </a:r>
            <a:r>
              <a:rPr lang="en-US" dirty="0" smtClean="0"/>
              <a:t>-based therapies for the treatment of human diseases. </a:t>
            </a:r>
            <a:endParaRPr lang="en-US" dirty="0" smtClean="0"/>
          </a:p>
        </p:txBody>
      </p:sp>
      <p:sp>
        <p:nvSpPr>
          <p:cNvPr id="4" name="Slide Number Placeholder 3"/>
          <p:cNvSpPr>
            <a:spLocks noGrp="1"/>
          </p:cNvSpPr>
          <p:nvPr>
            <p:ph type="sldNum" sz="quarter" idx="10"/>
          </p:nvPr>
        </p:nvSpPr>
        <p:spPr/>
        <p:txBody>
          <a:bodyPr/>
          <a:lstStyle/>
          <a:p>
            <a:fld id="{894EBC6C-EA14-4298-8C4F-85717394803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905662"/>
            <a:r>
              <a:rPr lang="en-US" dirty="0" smtClean="0"/>
              <a:t>The BIOMOL assay is a two steps </a:t>
            </a:r>
            <a:r>
              <a:rPr lang="en-US" dirty="0" err="1" smtClean="0"/>
              <a:t>fluorecsence</a:t>
            </a:r>
            <a:r>
              <a:rPr lang="en-US" dirty="0" smtClean="0"/>
              <a:t>-based</a:t>
            </a:r>
            <a:r>
              <a:rPr lang="en-US" baseline="0" dirty="0" smtClean="0"/>
              <a:t> assay. Firstly, the fluorescence labeled substrate with co-substrate NAD+ will be incubated with human SIRT3. Then Reaction was stopped by the addition of developer and 2mM NAM. The </a:t>
            </a:r>
            <a:r>
              <a:rPr lang="en-US" baseline="0" dirty="0" err="1" smtClean="0"/>
              <a:t>deacetylation</a:t>
            </a:r>
            <a:r>
              <a:rPr lang="en-US" baseline="0" dirty="0" smtClean="0"/>
              <a:t>-dependent fluorescent signal was developed (excitation wavelength = 360 </a:t>
            </a:r>
            <a:r>
              <a:rPr lang="en-US" baseline="0" dirty="0" err="1" smtClean="0"/>
              <a:t>nM</a:t>
            </a:r>
            <a:r>
              <a:rPr lang="en-US" baseline="0" dirty="0" smtClean="0"/>
              <a:t> and emission wavelength = 460 </a:t>
            </a:r>
            <a:r>
              <a:rPr lang="en-US" baseline="0" dirty="0" err="1" smtClean="0"/>
              <a:t>nM</a:t>
            </a:r>
            <a:r>
              <a:rPr lang="en-US" baseline="0" dirty="0" smtClean="0"/>
              <a:t>). The substrate peptide is acetylated p53, which is a native biological substrate. </a:t>
            </a:r>
            <a:r>
              <a:rPr lang="en-US" dirty="0" smtClean="0"/>
              <a:t>The </a:t>
            </a:r>
            <a:r>
              <a:rPr lang="en-US" dirty="0" smtClean="0"/>
              <a:t>Intensity of fluorescence was measured on a </a:t>
            </a:r>
            <a:r>
              <a:rPr lang="en-US" dirty="0" err="1" smtClean="0"/>
              <a:t>fluorometric</a:t>
            </a:r>
            <a:r>
              <a:rPr lang="en-US" dirty="0" smtClean="0"/>
              <a:t> </a:t>
            </a:r>
            <a:r>
              <a:rPr lang="en-US" dirty="0" err="1" smtClean="0"/>
              <a:t>microplate</a:t>
            </a:r>
            <a:r>
              <a:rPr lang="en-US" dirty="0" smtClean="0"/>
              <a:t> reader </a:t>
            </a:r>
            <a:r>
              <a:rPr lang="en-US" strike="sngStrike" dirty="0" smtClean="0"/>
              <a:t>(</a:t>
            </a:r>
            <a:r>
              <a:rPr lang="en-US" strike="sngStrike" dirty="0" err="1" smtClean="0"/>
              <a:t>Fluoroskan</a:t>
            </a:r>
            <a:r>
              <a:rPr lang="en-US" strike="sngStrike" dirty="0" smtClean="0"/>
              <a:t> Ascent</a:t>
            </a:r>
            <a:r>
              <a:rPr lang="en-US" strike="sngStrike" dirty="0" smtClean="0">
                <a:sym typeface="Symbol"/>
              </a:rPr>
              <a:t></a:t>
            </a:r>
            <a:r>
              <a:rPr lang="en-US" strike="sngStrike" dirty="0" smtClean="0"/>
              <a:t> FL, Thermo </a:t>
            </a:r>
            <a:r>
              <a:rPr lang="en-US" strike="sngStrike" dirty="0" err="1" smtClean="0"/>
              <a:t>LabSystems</a:t>
            </a:r>
            <a:r>
              <a:rPr lang="en-US" strike="sngStrike" dirty="0" smtClean="0"/>
              <a:t>)</a:t>
            </a:r>
            <a:r>
              <a:rPr lang="en-US" dirty="0" smtClean="0"/>
              <a:t> with excitation set at 355 nm and emission detection set at 460 nm. The initial rate of the NAD</a:t>
            </a:r>
            <a:r>
              <a:rPr lang="en-US" baseline="30000" dirty="0" smtClean="0"/>
              <a:t>+</a:t>
            </a:r>
            <a:r>
              <a:rPr lang="en-US" dirty="0" smtClean="0"/>
              <a:t>-dependent </a:t>
            </a:r>
            <a:r>
              <a:rPr lang="en-US" dirty="0" err="1" smtClean="0"/>
              <a:t>deacetylation</a:t>
            </a:r>
            <a:r>
              <a:rPr lang="en-US" dirty="0" smtClean="0"/>
              <a:t> activity of SIRT3 enzyme was measured at different concentrations of </a:t>
            </a:r>
            <a:r>
              <a:rPr lang="en-US" dirty="0" err="1" smtClean="0"/>
              <a:t>nicotinamide</a:t>
            </a:r>
            <a:r>
              <a:rPr lang="en-US" dirty="0" smtClean="0"/>
              <a:t> adenine </a:t>
            </a:r>
            <a:r>
              <a:rPr lang="en-US" dirty="0" err="1" smtClean="0"/>
              <a:t>dinucleotide</a:t>
            </a:r>
            <a:r>
              <a:rPr lang="en-US" dirty="0" smtClean="0"/>
              <a:t>. </a:t>
            </a:r>
            <a:r>
              <a:rPr lang="en-US" dirty="0" smtClean="0"/>
              <a:t>The </a:t>
            </a:r>
            <a:r>
              <a:rPr lang="en-US" dirty="0" smtClean="0"/>
              <a:t>raw data were fitted to the </a:t>
            </a:r>
            <a:r>
              <a:rPr lang="en-US" dirty="0" err="1" smtClean="0"/>
              <a:t>Michaelis-Menten</a:t>
            </a:r>
            <a:r>
              <a:rPr lang="en-US" dirty="0" smtClean="0"/>
              <a:t> equation by using </a:t>
            </a:r>
            <a:r>
              <a:rPr lang="en-US" dirty="0" err="1" smtClean="0"/>
              <a:t>GraphPad</a:t>
            </a:r>
            <a:r>
              <a:rPr lang="en-US" dirty="0" smtClean="0"/>
              <a:t> Prism </a:t>
            </a:r>
            <a:r>
              <a:rPr lang="en-US" strike="sngStrike" dirty="0" smtClean="0"/>
              <a:t>(</a:t>
            </a:r>
            <a:r>
              <a:rPr lang="en-US" strike="sngStrike" dirty="0" err="1" smtClean="0"/>
              <a:t>GraphPad</a:t>
            </a:r>
            <a:r>
              <a:rPr lang="en-US" strike="sngStrike" dirty="0" smtClean="0"/>
              <a:t> Software, Inc, CA) </a:t>
            </a:r>
            <a:r>
              <a:rPr lang="en-US" dirty="0" smtClean="0"/>
              <a:t>to obtain the kinetic constants. </a:t>
            </a:r>
            <a:endParaRPr lang="en-US" dirty="0" smtClean="0"/>
          </a:p>
          <a:p>
            <a:pPr defTabSz="905662"/>
            <a:r>
              <a:rPr lang="en-US" dirty="0" smtClean="0"/>
              <a:t>The </a:t>
            </a:r>
            <a:r>
              <a:rPr lang="en-US" dirty="0" err="1" smtClean="0"/>
              <a:t>fluorophore</a:t>
            </a:r>
            <a:r>
              <a:rPr lang="en-US" dirty="0" smtClean="0"/>
              <a:t> is 7-amino-4-methylcoumarin (AMC).</a:t>
            </a:r>
          </a:p>
          <a:p>
            <a:pPr defTabSz="905662"/>
            <a:r>
              <a:rPr lang="en-US" dirty="0" smtClean="0"/>
              <a:t>Here is the application for</a:t>
            </a:r>
            <a:r>
              <a:rPr lang="en-US" baseline="0" dirty="0" smtClean="0"/>
              <a:t> cell culture.</a:t>
            </a:r>
            <a:endParaRPr lang="en-US" dirty="0" smtClean="0"/>
          </a:p>
          <a:p>
            <a:pPr defTabSz="905662"/>
            <a:r>
              <a:rPr lang="en-US" baseline="0" dirty="0" smtClean="0"/>
              <a:t> </a:t>
            </a:r>
            <a:endParaRPr lang="en-US" dirty="0" smtClean="0"/>
          </a:p>
        </p:txBody>
      </p:sp>
      <p:sp>
        <p:nvSpPr>
          <p:cNvPr id="4" name="Slide Number Placeholder 3"/>
          <p:cNvSpPr>
            <a:spLocks noGrp="1"/>
          </p:cNvSpPr>
          <p:nvPr>
            <p:ph type="sldNum" sz="quarter" idx="5"/>
          </p:nvPr>
        </p:nvSpPr>
        <p:spPr/>
        <p:txBody>
          <a:bodyPr/>
          <a:lstStyle/>
          <a:p>
            <a:pPr>
              <a:defRPr/>
            </a:pPr>
            <a:fld id="{80E58A11-457D-4C32-A6B9-1EB5A0345C55}"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r>
              <a:rPr lang="en-US" dirty="0" smtClean="0"/>
              <a:t>The rate of </a:t>
            </a:r>
            <a:r>
              <a:rPr lang="en-US" dirty="0" err="1" smtClean="0"/>
              <a:t>nicotinamide</a:t>
            </a:r>
            <a:r>
              <a:rPr lang="en-US" dirty="0" smtClean="0"/>
              <a:t> formation is measured using a coupled enzyme system with </a:t>
            </a:r>
            <a:r>
              <a:rPr lang="en-US" dirty="0" err="1" smtClean="0"/>
              <a:t>nicotinamidase</a:t>
            </a:r>
            <a:r>
              <a:rPr lang="en-US" dirty="0" smtClean="0"/>
              <a:t> and </a:t>
            </a:r>
            <a:r>
              <a:rPr lang="en-US" dirty="0" smtClean="0"/>
              <a:t>glutamate </a:t>
            </a:r>
            <a:r>
              <a:rPr lang="en-US" dirty="0" err="1" smtClean="0"/>
              <a:t>dehydrogenase</a:t>
            </a:r>
            <a:r>
              <a:rPr lang="en-US" dirty="0" smtClean="0"/>
              <a:t>. </a:t>
            </a:r>
            <a:r>
              <a:rPr lang="en-US" dirty="0" err="1" smtClean="0"/>
              <a:t>Nicotinamidase</a:t>
            </a:r>
            <a:r>
              <a:rPr lang="en-US" dirty="0" smtClean="0"/>
              <a:t> hydrolyzes </a:t>
            </a:r>
            <a:r>
              <a:rPr lang="en-US" dirty="0" err="1" smtClean="0"/>
              <a:t>nicotinamide</a:t>
            </a:r>
            <a:r>
              <a:rPr lang="en-US" dirty="0" smtClean="0"/>
              <a:t> to nicotinic acid and ammonia. Glutamate </a:t>
            </a:r>
            <a:r>
              <a:rPr lang="en-US" dirty="0" err="1" smtClean="0"/>
              <a:t>dehydrogenase</a:t>
            </a:r>
            <a:r>
              <a:rPr lang="en-US" dirty="0" smtClean="0"/>
              <a:t> then converts ammonia, a-</a:t>
            </a:r>
            <a:r>
              <a:rPr lang="en-US" dirty="0" err="1" smtClean="0"/>
              <a:t>ketoglutarate</a:t>
            </a:r>
            <a:r>
              <a:rPr lang="en-US" dirty="0" smtClean="0"/>
              <a:t>, and NAD(P)H to glutamate </a:t>
            </a:r>
            <a:r>
              <a:rPr lang="en-US" dirty="0" smtClean="0"/>
              <a:t>and NAD(P</a:t>
            </a:r>
            <a:r>
              <a:rPr lang="en-US" dirty="0" smtClean="0"/>
              <a:t>)+. </a:t>
            </a:r>
            <a:r>
              <a:rPr lang="en-US" dirty="0" smtClean="0"/>
              <a:t>At 340nM,</a:t>
            </a:r>
            <a:r>
              <a:rPr lang="en-US" baseline="0" dirty="0" smtClean="0"/>
              <a:t> </a:t>
            </a:r>
            <a:r>
              <a:rPr lang="en-US" dirty="0" smtClean="0"/>
              <a:t>NAD(P)H </a:t>
            </a:r>
            <a:r>
              <a:rPr lang="en-US" baseline="0" dirty="0" smtClean="0"/>
              <a:t>has strong absorbance, but NAD does not. Therefore, the readout will be the intensity of NADH absorbance. </a:t>
            </a:r>
          </a:p>
          <a:p>
            <a:pPr eaLnBrk="1" hangingPunct="1"/>
            <a:endParaRPr lang="en-US" u="none" strike="noStrike" baseline="0" dirty="0" smtClean="0"/>
          </a:p>
          <a:p>
            <a:pPr eaLnBrk="1" hangingPunct="1"/>
            <a:r>
              <a:rPr lang="en-US" u="none" strike="noStrike" baseline="0" dirty="0" smtClean="0"/>
              <a:t>This is a continuous assay, unlike end-point assay, the spectrophotometer will record the decrease of intensity of NADH vs. time. The overall kinetic event will be monitored.</a:t>
            </a:r>
            <a:endParaRPr lang="en-US" u="none" strike="noStrike" dirty="0" smtClean="0"/>
          </a:p>
        </p:txBody>
      </p:sp>
      <p:sp>
        <p:nvSpPr>
          <p:cNvPr id="4" name="Slide Number Placeholder 3"/>
          <p:cNvSpPr>
            <a:spLocks noGrp="1"/>
          </p:cNvSpPr>
          <p:nvPr>
            <p:ph type="sldNum" sz="quarter" idx="5"/>
          </p:nvPr>
        </p:nvSpPr>
        <p:spPr/>
        <p:txBody>
          <a:bodyPr/>
          <a:lstStyle/>
          <a:p>
            <a:pPr>
              <a:defRPr/>
            </a:pPr>
            <a:fld id="{C0535636-FFCF-4EF3-8257-45B6B8B9DA56}"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en-US" dirty="0" smtClean="0">
                <a:cs typeface="Arial" charset="0"/>
              </a:rPr>
              <a:t>By using aforementioned assay, we</a:t>
            </a:r>
            <a:r>
              <a:rPr lang="en-US" baseline="0" dirty="0" smtClean="0">
                <a:cs typeface="Arial" charset="0"/>
              </a:rPr>
              <a:t> have studied the NAM inhibition effect on human SIRT1. Our results indicate that NAM noncompetitively inhibit human SIRT1, which fall in good agreement with reported work done by Dr. Sinclair’s group at Harvard University. Similarly, it was found that NAM is a noncompetitive inhibitor for yeast Sir2. </a:t>
            </a:r>
          </a:p>
          <a:p>
            <a:pPr>
              <a:defRPr/>
            </a:pPr>
            <a:endParaRPr lang="en-US" baseline="0" dirty="0" smtClean="0">
              <a:cs typeface="Arial" charset="0"/>
            </a:endParaRPr>
          </a:p>
          <a:p>
            <a:pPr>
              <a:defRPr/>
            </a:pPr>
            <a:r>
              <a:rPr lang="en-US" baseline="0" dirty="0" smtClean="0">
                <a:cs typeface="Arial" charset="0"/>
              </a:rPr>
              <a:t>The Sir2 enzyme structure study from Dr. </a:t>
            </a:r>
            <a:r>
              <a:rPr lang="en-US" baseline="0" dirty="0" err="1" smtClean="0">
                <a:cs typeface="Arial" charset="0"/>
              </a:rPr>
              <a:t>Wolberger’s</a:t>
            </a:r>
            <a:r>
              <a:rPr lang="en-US" baseline="0" dirty="0" smtClean="0">
                <a:cs typeface="Arial" charset="0"/>
              </a:rPr>
              <a:t> group at Johns Hopkins University revealed that in the absence of substrate peptide, NAD can bind in the A and B pocket of Sir2. In the presence of a substrate peptide, NAD binds in a precise productive conformation that buries its NAM moiety in the highly conserved C pocket of Sir2. (</a:t>
            </a:r>
            <a:r>
              <a:rPr lang="en-US" dirty="0" smtClean="0">
                <a:latin typeface="Calibri" charset="0"/>
              </a:rPr>
              <a:t>Space-filling model of Sir2-Af2 and </a:t>
            </a:r>
            <a:r>
              <a:rPr lang="en-US" dirty="0" err="1" smtClean="0">
                <a:latin typeface="Calibri" charset="0"/>
              </a:rPr>
              <a:t>nicotinamide</a:t>
            </a:r>
            <a:r>
              <a:rPr lang="en-US" dirty="0" smtClean="0">
                <a:latin typeface="Calibri" charset="0"/>
              </a:rPr>
              <a:t> inhibition.)</a:t>
            </a:r>
            <a:endParaRPr lang="en-US" baseline="0" dirty="0" smtClean="0">
              <a:cs typeface="Arial" charset="0"/>
            </a:endParaRPr>
          </a:p>
          <a:p>
            <a:pPr>
              <a:defRPr/>
            </a:pPr>
            <a:endParaRPr lang="en-US" baseline="0" dirty="0" smtClean="0">
              <a:cs typeface="Arial" charset="0"/>
            </a:endParaRPr>
          </a:p>
          <a:p>
            <a:pPr>
              <a:defRPr/>
            </a:pPr>
            <a:r>
              <a:rPr lang="en-US" baseline="0" dirty="0" smtClean="0">
                <a:cs typeface="Arial" charset="0"/>
              </a:rPr>
              <a:t>The structure basis of Sir2 function reveal that </a:t>
            </a:r>
            <a:r>
              <a:rPr lang="en-US" dirty="0" smtClean="0">
                <a:cs typeface="Arial" charset="0"/>
              </a:rPr>
              <a:t>the </a:t>
            </a:r>
            <a:r>
              <a:rPr lang="en-US" dirty="0" smtClean="0">
                <a:cs typeface="Arial" charset="0"/>
              </a:rPr>
              <a:t>Sir2 family of </a:t>
            </a:r>
            <a:r>
              <a:rPr lang="en-US" dirty="0" err="1" smtClean="0">
                <a:cs typeface="Arial" charset="0"/>
              </a:rPr>
              <a:t>deacetylases</a:t>
            </a:r>
            <a:r>
              <a:rPr lang="en-US" dirty="0" smtClean="0">
                <a:cs typeface="Arial" charset="0"/>
              </a:rPr>
              <a:t> contains an NAD binding pocket divided into three distinct regions. The adenine-ribose moiety of NAD binds the A site whereas, in the absence of acetylated substrate, the </a:t>
            </a:r>
            <a:r>
              <a:rPr lang="en-US" dirty="0" err="1" smtClean="0">
                <a:cs typeface="Arial" charset="0"/>
              </a:rPr>
              <a:t>nicotinamide</a:t>
            </a:r>
            <a:r>
              <a:rPr lang="en-US" dirty="0" smtClean="0">
                <a:cs typeface="Arial" charset="0"/>
              </a:rPr>
              <a:t> moiety is bound to the B site. </a:t>
            </a:r>
          </a:p>
          <a:p>
            <a:pPr>
              <a:defRPr/>
            </a:pPr>
            <a:r>
              <a:rPr lang="en-US" b="1" dirty="0" smtClean="0">
                <a:cs typeface="Arial" charset="0"/>
              </a:rPr>
              <a:t>B</a:t>
            </a:r>
            <a:r>
              <a:rPr lang="en-US" dirty="0" smtClean="0">
                <a:cs typeface="Arial" charset="0"/>
              </a:rPr>
              <a:t>, in the presence of an </a:t>
            </a:r>
            <a:r>
              <a:rPr lang="en-US" dirty="0" err="1" smtClean="0">
                <a:cs typeface="Arial" charset="0"/>
              </a:rPr>
              <a:t>acetyllysine</a:t>
            </a:r>
            <a:r>
              <a:rPr lang="en-US" dirty="0" smtClean="0">
                <a:cs typeface="Arial" charset="0"/>
              </a:rPr>
              <a:t> (K) a rotation around a </a:t>
            </a:r>
            <a:r>
              <a:rPr lang="en-US" dirty="0" err="1" smtClean="0">
                <a:cs typeface="Arial" charset="0"/>
              </a:rPr>
              <a:t>phosphodiester</a:t>
            </a:r>
            <a:r>
              <a:rPr lang="en-US" dirty="0" smtClean="0">
                <a:cs typeface="Arial" charset="0"/>
              </a:rPr>
              <a:t> bond of the pyrophosphate moiety would position the </a:t>
            </a:r>
            <a:r>
              <a:rPr lang="en-US" dirty="0" err="1" smtClean="0">
                <a:cs typeface="Arial" charset="0"/>
              </a:rPr>
              <a:t>nicotinamide</a:t>
            </a:r>
            <a:r>
              <a:rPr lang="en-US" dirty="0" smtClean="0">
                <a:cs typeface="Arial" charset="0"/>
              </a:rPr>
              <a:t> group near the C site where hydrolysis and subsequent </a:t>
            </a:r>
            <a:r>
              <a:rPr lang="en-US" dirty="0" err="1" smtClean="0">
                <a:cs typeface="Arial" charset="0"/>
              </a:rPr>
              <a:t>nicotinamide</a:t>
            </a:r>
            <a:r>
              <a:rPr lang="en-US" dirty="0" smtClean="0">
                <a:cs typeface="Arial" charset="0"/>
              </a:rPr>
              <a:t> release may take place. </a:t>
            </a:r>
          </a:p>
          <a:p>
            <a:pPr>
              <a:defRPr/>
            </a:pPr>
            <a:r>
              <a:rPr lang="en-US" b="1" dirty="0" smtClean="0">
                <a:cs typeface="Arial" charset="0"/>
              </a:rPr>
              <a:t>C</a:t>
            </a:r>
            <a:r>
              <a:rPr lang="en-US" i="1" dirty="0" smtClean="0">
                <a:cs typeface="Arial" charset="0"/>
              </a:rPr>
              <a:t>, </a:t>
            </a:r>
            <a:r>
              <a:rPr lang="en-US" dirty="0" smtClean="0">
                <a:cs typeface="Arial" charset="0"/>
              </a:rPr>
              <a:t>when present at elevated levels, free </a:t>
            </a:r>
            <a:r>
              <a:rPr lang="en-US" dirty="0" err="1" smtClean="0">
                <a:cs typeface="Arial" charset="0"/>
              </a:rPr>
              <a:t>nicotinamide</a:t>
            </a:r>
            <a:r>
              <a:rPr lang="en-US" dirty="0" smtClean="0">
                <a:cs typeface="Arial" charset="0"/>
              </a:rPr>
              <a:t> may bind to the C site preventing the conformational change and hydrolysis of </a:t>
            </a:r>
            <a:r>
              <a:rPr lang="en-US" dirty="0" smtClean="0">
                <a:cs typeface="Arial" charset="0"/>
              </a:rPr>
              <a:t>NAD. </a:t>
            </a:r>
            <a:r>
              <a:rPr lang="en-US" dirty="0" smtClean="0">
                <a:latin typeface="Calibri" charset="0"/>
              </a:rPr>
              <a:t>Inhibition by NAM is proposed to occur when free NAM binds in the C-pocket and reacts with the relatively long-lived </a:t>
            </a:r>
            <a:r>
              <a:rPr lang="en-US" dirty="0" err="1" smtClean="0">
                <a:latin typeface="Calibri" charset="0"/>
              </a:rPr>
              <a:t>peptidyl</a:t>
            </a:r>
            <a:r>
              <a:rPr lang="en-US" dirty="0" smtClean="0">
                <a:latin typeface="Calibri" charset="0"/>
              </a:rPr>
              <a:t> intermediate, driving the reaction in reverse to generate NAD+ and acetylated target protein.</a:t>
            </a:r>
          </a:p>
          <a:p>
            <a:pPr>
              <a:defRPr/>
            </a:pPr>
            <a:endParaRPr lang="en-US" i="1" dirty="0" smtClean="0">
              <a:latin typeface="Calibri" charset="0"/>
            </a:endParaRPr>
          </a:p>
          <a:p>
            <a:pPr>
              <a:defRPr/>
            </a:pPr>
            <a:r>
              <a:rPr lang="en-US" i="1" dirty="0" smtClean="0"/>
              <a:t>In </a:t>
            </a:r>
            <a:r>
              <a:rPr lang="en-US" i="1" dirty="0" smtClean="0"/>
              <a:t>the </a:t>
            </a:r>
            <a:r>
              <a:rPr lang="en-US" dirty="0" smtClean="0"/>
              <a:t>presence of an </a:t>
            </a:r>
            <a:r>
              <a:rPr lang="en-US" dirty="0" err="1" smtClean="0"/>
              <a:t>acetyllysine</a:t>
            </a:r>
            <a:r>
              <a:rPr lang="en-US" dirty="0" smtClean="0"/>
              <a:t>, NAD bound to the B site can undergo a conformational change bringing the </a:t>
            </a:r>
            <a:r>
              <a:rPr lang="en-US" dirty="0" err="1" smtClean="0"/>
              <a:t>nicotinamide</a:t>
            </a:r>
            <a:r>
              <a:rPr lang="en-US" dirty="0" smtClean="0"/>
              <a:t> group in proximity to the C site, where it may be </a:t>
            </a:r>
            <a:r>
              <a:rPr lang="en-US" dirty="0" smtClean="0"/>
              <a:t>cleaved</a:t>
            </a:r>
            <a:r>
              <a:rPr lang="en-US" i="1" dirty="0" smtClean="0"/>
              <a:t>. </a:t>
            </a:r>
            <a:r>
              <a:rPr lang="en-US" i="1" dirty="0" smtClean="0"/>
              <a:t>The ADP-ribose product of this reaction may then return </a:t>
            </a:r>
            <a:r>
              <a:rPr lang="en-US" dirty="0" smtClean="0"/>
              <a:t>to the B site where </a:t>
            </a:r>
            <a:r>
              <a:rPr lang="en-US" dirty="0" err="1" smtClean="0"/>
              <a:t>deacetylation</a:t>
            </a:r>
            <a:r>
              <a:rPr lang="en-US" dirty="0" smtClean="0"/>
              <a:t> of the </a:t>
            </a:r>
            <a:r>
              <a:rPr lang="en-US" dirty="0" err="1" smtClean="0"/>
              <a:t>acetyllysine</a:t>
            </a:r>
            <a:r>
              <a:rPr lang="en-US" dirty="0" smtClean="0"/>
              <a:t> occurs. We propose that </a:t>
            </a:r>
            <a:r>
              <a:rPr lang="en-US" dirty="0" err="1" smtClean="0"/>
              <a:t>nicotinamide</a:t>
            </a:r>
            <a:r>
              <a:rPr lang="en-US" dirty="0" smtClean="0"/>
              <a:t> binds to and blocks the internal C site, preventing the conformational change and subsequent cleavage of </a:t>
            </a:r>
            <a:r>
              <a:rPr lang="en-US" dirty="0" smtClean="0"/>
              <a:t>NAD</a:t>
            </a:r>
            <a:r>
              <a:rPr lang="en-US" i="1" dirty="0" smtClean="0"/>
              <a:t>.</a:t>
            </a:r>
            <a:endParaRPr lang="en-US"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894EBC6C-EA14-4298-8C4F-85717394803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A94A58DF-B9D2-4013-A4E0-D4C26E0A70B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44CBA1-B479-453E-883D-7E982BAB735E}"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4CBA1-B479-453E-883D-7E982BAB735E}"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44CBA1-B479-453E-883D-7E982BAB735E}"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44CBA1-B479-453E-883D-7E982BAB735E}" type="datetimeFigureOut">
              <a:rPr lang="en-US" smtClean="0"/>
              <a:pPr/>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44CBA1-B479-453E-883D-7E982BAB735E}"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4CBA1-B479-453E-883D-7E982BAB735E}" type="datetimeFigureOut">
              <a:rPr lang="en-US" smtClean="0"/>
              <a:pPr/>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4CBA1-B479-453E-883D-7E982BAB735E}"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CDB13-DBA6-47A6-A957-88DB8E43EFF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3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4CBA1-B479-453E-883D-7E982BAB735E}" type="datetimeFigureOut">
              <a:rPr lang="en-US" smtClean="0"/>
              <a:pPr/>
              <a:t>4/4/2013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DB13-DBA6-47A6-A957-88DB8E43EF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6.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28600" y="1144250"/>
            <a:ext cx="5334000" cy="1446550"/>
          </a:xfrm>
          <a:prstGeom prst="rect">
            <a:avLst/>
          </a:prstGeom>
          <a:effectLst>
            <a:outerShdw blurRad="50800" dist="38100" dir="2700000" algn="tl" rotWithShape="0">
              <a:schemeClr val="tx1"/>
            </a:outerShdw>
          </a:effectLst>
        </p:spPr>
        <p:txBody>
          <a:bodyPr wrap="square">
            <a:spAutoFit/>
          </a:bodyPr>
          <a:lstStyle/>
          <a:p>
            <a:r>
              <a:rPr lang="en-US" sz="4400" b="1" dirty="0">
                <a:solidFill>
                  <a:schemeClr val="bg1"/>
                </a:solidFill>
              </a:rPr>
              <a:t>Mechanism of </a:t>
            </a:r>
            <a:r>
              <a:rPr lang="en-US" sz="4400" b="1" dirty="0" smtClean="0">
                <a:solidFill>
                  <a:schemeClr val="bg1"/>
                </a:solidFill>
              </a:rPr>
              <a:t>Human </a:t>
            </a:r>
            <a:r>
              <a:rPr lang="en-US" sz="4400" b="1" dirty="0">
                <a:solidFill>
                  <a:schemeClr val="bg1"/>
                </a:solidFill>
              </a:rPr>
              <a:t>SIRT3 </a:t>
            </a:r>
            <a:r>
              <a:rPr lang="en-US" sz="4400" b="1" dirty="0" smtClean="0">
                <a:solidFill>
                  <a:schemeClr val="bg1"/>
                </a:solidFill>
              </a:rPr>
              <a:t>Inhibition</a:t>
            </a:r>
            <a:endParaRPr lang="en-US" sz="4400" b="1" dirty="0">
              <a:solidFill>
                <a:schemeClr val="bg1"/>
              </a:solidFill>
            </a:endParaRPr>
          </a:p>
        </p:txBody>
      </p:sp>
      <p:sp>
        <p:nvSpPr>
          <p:cNvPr id="7" name="Rectangle 6"/>
          <p:cNvSpPr/>
          <p:nvPr/>
        </p:nvSpPr>
        <p:spPr>
          <a:xfrm>
            <a:off x="1371600" y="3505200"/>
            <a:ext cx="3350597" cy="1338828"/>
          </a:xfrm>
          <a:prstGeom prst="rect">
            <a:avLst/>
          </a:prstGeom>
        </p:spPr>
        <p:txBody>
          <a:bodyPr wrap="none">
            <a:spAutoFit/>
          </a:bodyPr>
          <a:lstStyle/>
          <a:p>
            <a:pPr algn="ctr"/>
            <a:r>
              <a:rPr lang="en-US" sz="2700" b="1" u="sng" dirty="0">
                <a:latin typeface="Andalus" pitchFamily="18" charset="-78"/>
                <a:cs typeface="Andalus" pitchFamily="18" charset="-78"/>
              </a:rPr>
              <a:t>Xiangying </a:t>
            </a:r>
            <a:r>
              <a:rPr lang="en-US" sz="2700" b="1" u="sng" dirty="0" smtClean="0">
                <a:latin typeface="Andalus" pitchFamily="18" charset="-78"/>
                <a:cs typeface="Andalus" pitchFamily="18" charset="-78"/>
              </a:rPr>
              <a:t>Guan</a:t>
            </a:r>
            <a:r>
              <a:rPr lang="en-US" sz="2700" b="1" dirty="0" smtClean="0">
                <a:latin typeface="Andalus" pitchFamily="18" charset="-78"/>
                <a:cs typeface="Andalus" pitchFamily="18" charset="-78"/>
              </a:rPr>
              <a:t>, PhD</a:t>
            </a:r>
          </a:p>
          <a:p>
            <a:pPr algn="ctr"/>
            <a:r>
              <a:rPr lang="en-US" sz="2700" b="1" u="sng" dirty="0" smtClean="0">
                <a:latin typeface="Andalus" pitchFamily="18" charset="-78"/>
                <a:cs typeface="Andalus" pitchFamily="18" charset="-78"/>
              </a:rPr>
              <a:t>Eric Knoll</a:t>
            </a:r>
            <a:r>
              <a:rPr lang="en-US" sz="2700" b="1" dirty="0" smtClean="0">
                <a:latin typeface="Andalus" pitchFamily="18" charset="-78"/>
                <a:cs typeface="Andalus" pitchFamily="18" charset="-78"/>
              </a:rPr>
              <a:t>, PhD</a:t>
            </a:r>
          </a:p>
          <a:p>
            <a:pPr algn="ctr"/>
            <a:r>
              <a:rPr lang="en-US" sz="2700" b="1" dirty="0" smtClean="0">
                <a:latin typeface="Andalus" pitchFamily="18" charset="-78"/>
                <a:cs typeface="Andalus" pitchFamily="18" charset="-78"/>
              </a:rPr>
              <a:t>Raj Chakrabarti, PhD</a:t>
            </a:r>
            <a:r>
              <a:rPr lang="en-US" sz="2700" b="1" baseline="30000" dirty="0" smtClean="0">
                <a:cs typeface="Andalus" pitchFamily="18" charset="-78"/>
              </a:rPr>
              <a:t>*</a:t>
            </a:r>
            <a:endParaRPr lang="en-US" sz="2700" b="1" baseline="30000" dirty="0">
              <a:cs typeface="Andalus" pitchFamily="18" charset="-78"/>
            </a:endParaRPr>
          </a:p>
        </p:txBody>
      </p:sp>
      <p:sp>
        <p:nvSpPr>
          <p:cNvPr id="12289" name="Rectangle 1"/>
          <p:cNvSpPr>
            <a:spLocks noChangeArrowheads="1"/>
          </p:cNvSpPr>
          <p:nvPr/>
        </p:nvSpPr>
        <p:spPr bwMode="auto">
          <a:xfrm>
            <a:off x="1371600" y="5181600"/>
            <a:ext cx="3243196"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PMC Advanced Technology, LLC</a:t>
            </a:r>
            <a:endParaRPr kumimoji="0" lang="en-US" b="0" i="0" u="none" strike="noStrike" cap="none" normalizeH="0" baseline="0" dirty="0" smtClean="0">
              <a:ln>
                <a:noFill/>
              </a:ln>
              <a:effectLst/>
              <a:latin typeface="Andalus" pitchFamily="18" charset="-78"/>
              <a:cs typeface="Andalus" pitchFamily="18"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Andalus" pitchFamily="18" charset="-78"/>
                <a:ea typeface="SimSun" pitchFamily="2" charset="-122"/>
                <a:cs typeface="Andalus" pitchFamily="18" charset="-78"/>
              </a:rPr>
              <a:t>* Carnegie Mellon University</a:t>
            </a:r>
            <a:endParaRPr kumimoji="0" lang="en-US" b="0" i="0" u="none" strike="noStrike" cap="none" normalizeH="0" baseline="0" dirty="0" smtClean="0">
              <a:ln>
                <a:noFill/>
              </a:ln>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762000" y="5257800"/>
            <a:ext cx="7847724" cy="10668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a:off x="973120" y="1905000"/>
            <a:ext cx="3810000" cy="3195684"/>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noncompetitively inhibits hSIRT1</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8" name="TextBox 4"/>
          <p:cNvSpPr txBox="1">
            <a:spLocks noChangeArrowheads="1"/>
          </p:cNvSpPr>
          <p:nvPr/>
        </p:nvSpPr>
        <p:spPr bwMode="auto">
          <a:xfrm>
            <a:off x="0" y="6477000"/>
            <a:ext cx="2109788" cy="400050"/>
          </a:xfrm>
          <a:prstGeom prst="rect">
            <a:avLst/>
          </a:prstGeom>
          <a:noFill/>
          <a:ln w="9525">
            <a:noFill/>
            <a:miter lim="800000"/>
            <a:headEnd/>
            <a:tailEnd/>
          </a:ln>
        </p:spPr>
        <p:txBody>
          <a:bodyPr wrap="none">
            <a:spAutoFit/>
          </a:bodyPr>
          <a:lstStyle/>
          <a:p>
            <a:r>
              <a:rPr lang="en-US" sz="1000" dirty="0">
                <a:latin typeface="Calibri" pitchFamily="34" charset="0"/>
              </a:rPr>
              <a:t>J Bio </a:t>
            </a:r>
            <a:r>
              <a:rPr lang="en-US" sz="1000" dirty="0" err="1">
                <a:latin typeface="Calibri" pitchFamily="34" charset="0"/>
              </a:rPr>
              <a:t>Chem</a:t>
            </a:r>
            <a:r>
              <a:rPr lang="en-US" sz="1000" dirty="0">
                <a:latin typeface="Calibri" pitchFamily="34" charset="0"/>
              </a:rPr>
              <a:t> (2002) 277:45099-45107.</a:t>
            </a:r>
          </a:p>
          <a:p>
            <a:r>
              <a:rPr lang="en-US" sz="1000" dirty="0">
                <a:latin typeface="Calibri" pitchFamily="34" charset="0"/>
              </a:rPr>
              <a:t>Mol. Cell (2005) 17: 855-868.</a:t>
            </a:r>
          </a:p>
        </p:txBody>
      </p:sp>
      <p:grpSp>
        <p:nvGrpSpPr>
          <p:cNvPr id="2" name="Group 35"/>
          <p:cNvGrpSpPr/>
          <p:nvPr/>
        </p:nvGrpSpPr>
        <p:grpSpPr>
          <a:xfrm>
            <a:off x="4800600" y="762000"/>
            <a:ext cx="4254721" cy="6096000"/>
            <a:chOff x="4800600" y="762000"/>
            <a:chExt cx="4254721" cy="6096000"/>
          </a:xfrm>
        </p:grpSpPr>
        <p:sp>
          <p:nvSpPr>
            <p:cNvPr id="35" name="Rectangle 34"/>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a:off x="4876800" y="838200"/>
              <a:ext cx="4178521" cy="5943600"/>
              <a:chOff x="4876800" y="838200"/>
              <a:chExt cx="4178521" cy="5943600"/>
            </a:xfrm>
          </p:grpSpPr>
          <p:pic>
            <p:nvPicPr>
              <p:cNvPr id="154625" name="Picture 1"/>
              <p:cNvPicPr>
                <a:picLocks noChangeAspect="1" noChangeArrowheads="1"/>
              </p:cNvPicPr>
              <p:nvPr/>
            </p:nvPicPr>
            <p:blipFill>
              <a:blip r:embed="rId5"/>
              <a:srcRect/>
              <a:stretch>
                <a:fillRect/>
              </a:stretch>
            </p:blipFill>
            <p:spPr bwMode="auto">
              <a:xfrm>
                <a:off x="5486400" y="838200"/>
                <a:ext cx="3568921" cy="5943600"/>
              </a:xfrm>
              <a:prstGeom prst="rect">
                <a:avLst/>
              </a:prstGeom>
              <a:noFill/>
              <a:ln w="9525">
                <a:noFill/>
                <a:miter lim="800000"/>
                <a:headEnd/>
                <a:tailEnd/>
              </a:ln>
              <a:effectLst/>
            </p:spPr>
          </p:pic>
          <p:sp>
            <p:nvSpPr>
              <p:cNvPr id="32" name="Right Arrow 31"/>
              <p:cNvSpPr/>
              <p:nvPr/>
            </p:nvSpPr>
            <p:spPr>
              <a:xfrm>
                <a:off x="4876800" y="16764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4876800" y="3733800"/>
                <a:ext cx="838200" cy="685800"/>
              </a:xfrm>
              <a:prstGeom prst="rightArrow">
                <a:avLst/>
              </a:prstGeom>
              <a:solidFill>
                <a:schemeClr val="accent3">
                  <a:lumMod val="40000"/>
                  <a:lumOff val="6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30"/>
          <p:cNvGrpSpPr/>
          <p:nvPr/>
        </p:nvGrpSpPr>
        <p:grpSpPr>
          <a:xfrm>
            <a:off x="762000" y="3429000"/>
            <a:ext cx="4191000" cy="2819400"/>
            <a:chOff x="762000" y="3429000"/>
            <a:chExt cx="4191000" cy="2819400"/>
          </a:xfrm>
        </p:grpSpPr>
        <p:grpSp>
          <p:nvGrpSpPr>
            <p:cNvPr id="6" name="Group 14"/>
            <p:cNvGrpSpPr/>
            <p:nvPr/>
          </p:nvGrpSpPr>
          <p:grpSpPr>
            <a:xfrm>
              <a:off x="838200" y="3429000"/>
              <a:ext cx="4114800" cy="2819400"/>
              <a:chOff x="609600" y="685800"/>
              <a:chExt cx="4114800" cy="2819400"/>
            </a:xfrm>
          </p:grpSpPr>
          <p:sp>
            <p:nvSpPr>
              <p:cNvPr id="14" name="Rectangle 13"/>
              <p:cNvSpPr/>
              <p:nvPr/>
            </p:nvSpPr>
            <p:spPr>
              <a:xfrm>
                <a:off x="609600" y="685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p:cNvPicPr>
                <a:picLocks noChangeAspect="1" noChangeArrowheads="1"/>
              </p:cNvPicPr>
              <p:nvPr/>
            </p:nvPicPr>
            <p:blipFill>
              <a:blip r:embed="rId6"/>
              <a:srcRect/>
              <a:stretch>
                <a:fillRect/>
              </a:stretch>
            </p:blipFill>
            <p:spPr bwMode="auto">
              <a:xfrm>
                <a:off x="2209800" y="685800"/>
                <a:ext cx="2438400" cy="2751645"/>
              </a:xfrm>
              <a:prstGeom prst="rect">
                <a:avLst/>
              </a:prstGeom>
              <a:noFill/>
              <a:ln w="9525">
                <a:noFill/>
                <a:miter lim="800000"/>
                <a:headEnd/>
                <a:tailEnd/>
              </a:ln>
              <a:effectLst/>
            </p:spPr>
          </p:pic>
        </p:grpSp>
        <p:sp>
          <p:nvSpPr>
            <p:cNvPr id="24" name="Rectangle 23"/>
            <p:cNvSpPr/>
            <p:nvPr/>
          </p:nvSpPr>
          <p:spPr>
            <a:xfrm>
              <a:off x="2514600" y="53456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5" name="Rectangle 24"/>
            <p:cNvSpPr/>
            <p:nvPr/>
          </p:nvSpPr>
          <p:spPr>
            <a:xfrm>
              <a:off x="3505200" y="4888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6" name="Rectangle 25"/>
            <p:cNvSpPr/>
            <p:nvPr/>
          </p:nvSpPr>
          <p:spPr>
            <a:xfrm>
              <a:off x="4038600" y="52694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7" name="Rectangle 26"/>
            <p:cNvSpPr/>
            <p:nvPr/>
          </p:nvSpPr>
          <p:spPr>
            <a:xfrm>
              <a:off x="2514600" y="45720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30" name="Rectangle 29"/>
            <p:cNvSpPr/>
            <p:nvPr/>
          </p:nvSpPr>
          <p:spPr>
            <a:xfrm>
              <a:off x="762000" y="3960674"/>
              <a:ext cx="1676400" cy="1754326"/>
            </a:xfrm>
            <a:prstGeom prst="rect">
              <a:avLst/>
            </a:prstGeom>
          </p:spPr>
          <p:txBody>
            <a:bodyPr wrap="square">
              <a:spAutoFit/>
            </a:bodyPr>
            <a:lstStyle/>
            <a:p>
              <a:r>
                <a:rPr lang="en-US" sz="1200" dirty="0" smtClean="0"/>
                <a:t>In the presence of a substrate peptide, NAD+ binds in a precise productive conformation that buries its </a:t>
              </a:r>
              <a:r>
                <a:rPr lang="en-US" sz="1200" dirty="0" err="1" smtClean="0"/>
                <a:t>nicotinamide</a:t>
              </a:r>
              <a:r>
                <a:rPr lang="en-US" sz="1200" dirty="0" smtClean="0"/>
                <a:t> moiety in the </a:t>
              </a:r>
              <a:r>
                <a:rPr lang="en-US" sz="1200" dirty="0" smtClean="0"/>
                <a:t>highly conserved </a:t>
              </a:r>
              <a:r>
                <a:rPr lang="en-US" sz="1200" dirty="0" smtClean="0"/>
                <a:t>C pocket of </a:t>
              </a:r>
              <a:r>
                <a:rPr lang="en-US" sz="1200" dirty="0" smtClean="0"/>
                <a:t>Sir2</a:t>
              </a:r>
              <a:endParaRPr lang="en-US" sz="1200" dirty="0"/>
            </a:p>
          </p:txBody>
        </p:sp>
      </p:grpSp>
      <p:grpSp>
        <p:nvGrpSpPr>
          <p:cNvPr id="7" name="Group 28"/>
          <p:cNvGrpSpPr/>
          <p:nvPr/>
        </p:nvGrpSpPr>
        <p:grpSpPr>
          <a:xfrm>
            <a:off x="762000" y="685800"/>
            <a:ext cx="4191000" cy="2819400"/>
            <a:chOff x="762000" y="533400"/>
            <a:chExt cx="4191000" cy="2819400"/>
          </a:xfrm>
        </p:grpSpPr>
        <p:grpSp>
          <p:nvGrpSpPr>
            <p:cNvPr id="9" name="Group 16"/>
            <p:cNvGrpSpPr/>
            <p:nvPr/>
          </p:nvGrpSpPr>
          <p:grpSpPr>
            <a:xfrm>
              <a:off x="838200" y="533400"/>
              <a:ext cx="4114800" cy="2819400"/>
              <a:chOff x="-3276600" y="2590800"/>
              <a:chExt cx="4114800" cy="2819400"/>
            </a:xfrm>
          </p:grpSpPr>
          <p:sp>
            <p:nvSpPr>
              <p:cNvPr id="16" name="Rectangle 15"/>
              <p:cNvSpPr/>
              <p:nvPr/>
            </p:nvSpPr>
            <p:spPr>
              <a:xfrm>
                <a:off x="-3276600" y="2590800"/>
                <a:ext cx="41148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
              <p:cNvPicPr>
                <a:picLocks noChangeAspect="1" noChangeArrowheads="1"/>
              </p:cNvPicPr>
              <p:nvPr/>
            </p:nvPicPr>
            <p:blipFill>
              <a:blip r:embed="rId7"/>
              <a:srcRect/>
              <a:stretch>
                <a:fillRect/>
              </a:stretch>
            </p:blipFill>
            <p:spPr bwMode="auto">
              <a:xfrm>
                <a:off x="-1676400" y="2819400"/>
                <a:ext cx="2438400" cy="2438400"/>
              </a:xfrm>
              <a:prstGeom prst="rect">
                <a:avLst/>
              </a:prstGeom>
              <a:noFill/>
              <a:ln w="9525">
                <a:noFill/>
                <a:miter lim="800000"/>
                <a:headEnd/>
                <a:tailEnd/>
              </a:ln>
              <a:effectLst/>
            </p:spPr>
          </p:pic>
        </p:grpSp>
        <p:sp>
          <p:nvSpPr>
            <p:cNvPr id="19" name="Rectangle 18"/>
            <p:cNvSpPr/>
            <p:nvPr/>
          </p:nvSpPr>
          <p:spPr>
            <a:xfrm>
              <a:off x="2514600" y="24500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A</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0" name="Rectangle 19"/>
            <p:cNvSpPr/>
            <p:nvPr/>
          </p:nvSpPr>
          <p:spPr>
            <a:xfrm>
              <a:off x="3733800" y="1840468"/>
              <a:ext cx="533400" cy="369332"/>
            </a:xfrm>
            <a:prstGeom prst="rect">
              <a:avLst/>
            </a:prstGeom>
            <a:noFill/>
          </p:spPr>
          <p:txBody>
            <a:bodyPr wrap="square" lIns="91440" tIns="45720" rIns="91440" bIns="45720">
              <a:spAutoFit/>
            </a:bodyPr>
            <a:lstStyle/>
            <a:p>
              <a:pPr algn="ctr"/>
              <a:r>
                <a:rPr lang="en-US" b="1"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B</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1" name="Rectangle 20"/>
            <p:cNvSpPr/>
            <p:nvPr/>
          </p:nvSpPr>
          <p:spPr>
            <a:xfrm>
              <a:off x="3886200" y="2297668"/>
              <a:ext cx="533400" cy="369332"/>
            </a:xfrm>
            <a:prstGeom prst="rect">
              <a:avLst/>
            </a:prstGeom>
            <a:noFill/>
          </p:spPr>
          <p:txBody>
            <a:bodyPr wrap="square" lIns="91440" tIns="45720" rIns="91440" bIns="45720">
              <a:spAutoFit/>
            </a:bodyPr>
            <a:lstStyle/>
            <a:p>
              <a:pPr algn="ctr"/>
              <a:r>
                <a:rPr lang="en-US" b="1" cap="none" spc="0" dirty="0" smtClean="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rPr>
                <a:t>C</a:t>
              </a:r>
              <a:endParaRPr lang="en-US" b="1" cap="none" spc="0" dirty="0">
                <a:ln w="19050" cmpd="sng">
                  <a:solidFill>
                    <a:schemeClr val="tx1"/>
                  </a:solidFill>
                  <a:prstDash val="solid"/>
                </a:ln>
                <a:solidFill>
                  <a:srgbClr val="FFC000"/>
                </a:solidFill>
                <a:effectLst>
                  <a:outerShdw blurRad="41275" dist="12700" dir="12000000" algn="tl" rotWithShape="0">
                    <a:srgbClr val="000000">
                      <a:alpha val="40000"/>
                    </a:srgbClr>
                  </a:outerShdw>
                </a:effectLst>
                <a:latin typeface="Cooper Black" pitchFamily="18" charset="0"/>
              </a:endParaRPr>
            </a:p>
          </p:txBody>
        </p:sp>
        <p:sp>
          <p:nvSpPr>
            <p:cNvPr id="23" name="Rectangle 22"/>
            <p:cNvSpPr/>
            <p:nvPr/>
          </p:nvSpPr>
          <p:spPr>
            <a:xfrm>
              <a:off x="2971800" y="1447800"/>
              <a:ext cx="641521" cy="338554"/>
            </a:xfrm>
            <a:prstGeom prst="rect">
              <a:avLst/>
            </a:prstGeom>
            <a:noFill/>
          </p:spPr>
          <p:txBody>
            <a:bodyPr wrap="none" lIns="91440" tIns="45720" rIns="91440" bIns="45720">
              <a:spAutoFit/>
            </a:bodyPr>
            <a:lstStyle/>
            <a:p>
              <a:pPr algn="ctr"/>
              <a:r>
                <a:rPr lang="en-US" sz="1600" b="1" cap="none" spc="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NAD</a:t>
              </a:r>
              <a:r>
                <a:rPr lang="en-US" sz="1600" b="1" cap="none" spc="0" baseline="30000" dirty="0" smtClean="0">
                  <a:ln w="9525" cmpd="sng">
                    <a:solidFill>
                      <a:schemeClr val="tx1"/>
                    </a:solidFill>
                    <a:prstDash val="solid"/>
                  </a:ln>
                  <a:solidFill>
                    <a:srgbClr val="FFC000"/>
                  </a:solidFill>
                  <a:effectLst>
                    <a:outerShdw blurRad="41275" dist="12700" dir="12000000" algn="tl" rotWithShape="0">
                      <a:srgbClr val="000000">
                        <a:alpha val="40000"/>
                      </a:srgbClr>
                    </a:outerShdw>
                  </a:effectLst>
                </a:rPr>
                <a:t>+</a:t>
              </a:r>
              <a:endParaRPr lang="en-US" sz="1600" b="1" cap="none" spc="0" baseline="30000" dirty="0">
                <a:ln w="9525"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28" name="Rectangle 27"/>
            <p:cNvSpPr/>
            <p:nvPr/>
          </p:nvSpPr>
          <p:spPr>
            <a:xfrm>
              <a:off x="762000" y="1752600"/>
              <a:ext cx="1676400" cy="830997"/>
            </a:xfrm>
            <a:prstGeom prst="rect">
              <a:avLst/>
            </a:prstGeom>
          </p:spPr>
          <p:txBody>
            <a:bodyPr wrap="square">
              <a:spAutoFit/>
            </a:bodyPr>
            <a:lstStyle/>
            <a:p>
              <a:r>
                <a:rPr lang="en-US" sz="1200" dirty="0" smtClean="0"/>
                <a:t>In the absence of substrate peptide, NAD+ can bind in the A and B pockets of </a:t>
              </a:r>
              <a:r>
                <a:rPr lang="en-US" sz="1200" dirty="0" smtClean="0"/>
                <a:t>Sir2</a:t>
              </a:r>
              <a:endParaRPr lang="en-US" sz="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533400" y="5181600"/>
            <a:ext cx="8051800" cy="1219200"/>
          </a:xfrm>
          <a:prstGeom prst="rect">
            <a:avLst/>
          </a:prstGeom>
          <a:noFill/>
          <a:ln w="9525">
            <a:noFill/>
            <a:miter lim="800000"/>
            <a:headEnd/>
            <a:tailEnd/>
          </a:ln>
          <a:effectLst/>
        </p:spPr>
      </p:pic>
      <p:pic>
        <p:nvPicPr>
          <p:cNvPr id="4098" name="Picture 2"/>
          <p:cNvPicPr>
            <a:picLocks noChangeAspect="1" noChangeArrowheads="1"/>
          </p:cNvPicPr>
          <p:nvPr/>
        </p:nvPicPr>
        <p:blipFill>
          <a:blip r:embed="rId4"/>
          <a:srcRect/>
          <a:stretch>
            <a:fillRect/>
          </a:stretch>
        </p:blipFill>
        <p:spPr bwMode="auto">
          <a:xfrm>
            <a:off x="685800" y="1295400"/>
            <a:ext cx="4419600" cy="3799458"/>
          </a:xfrm>
          <a:prstGeom prst="rect">
            <a:avLst/>
          </a:prstGeom>
          <a:noFill/>
          <a:ln w="9525">
            <a:solidFill>
              <a:schemeClr val="accent3">
                <a:lumMod val="20000"/>
                <a:lumOff val="80000"/>
              </a:schemeClr>
            </a:solidFill>
            <a:miter lim="800000"/>
            <a:headEnd/>
            <a:tailEnd/>
          </a:ln>
          <a:effectLst/>
        </p:spPr>
      </p:pic>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NAM competitively inhibits hSIRT3</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grpSp>
        <p:nvGrpSpPr>
          <p:cNvPr id="2" name="Group 20"/>
          <p:cNvGrpSpPr/>
          <p:nvPr/>
        </p:nvGrpSpPr>
        <p:grpSpPr>
          <a:xfrm>
            <a:off x="381000" y="827342"/>
            <a:ext cx="4800600" cy="5725858"/>
            <a:chOff x="304800" y="827342"/>
            <a:chExt cx="4800600" cy="5725858"/>
          </a:xfrm>
        </p:grpSpPr>
        <p:grpSp>
          <p:nvGrpSpPr>
            <p:cNvPr id="4" name="Group 18"/>
            <p:cNvGrpSpPr/>
            <p:nvPr/>
          </p:nvGrpSpPr>
          <p:grpSpPr>
            <a:xfrm>
              <a:off x="304800" y="914400"/>
              <a:ext cx="4800600" cy="5638800"/>
              <a:chOff x="457200" y="914400"/>
              <a:chExt cx="4648200" cy="5638800"/>
            </a:xfrm>
          </p:grpSpPr>
          <p:sp>
            <p:nvSpPr>
              <p:cNvPr id="17" name="Rectangle 16"/>
              <p:cNvSpPr/>
              <p:nvPr/>
            </p:nvSpPr>
            <p:spPr>
              <a:xfrm>
                <a:off x="457200" y="914400"/>
                <a:ext cx="4648200" cy="541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5"/>
              <p:cNvGraphicFramePr>
                <a:graphicFrameLocks/>
              </p:cNvGraphicFramePr>
              <p:nvPr>
                <p:extLst>
                  <p:ext uri="{D42A27DB-BD31-4B8C-83A1-F6EECF244321}">
                    <p14:modId xmlns="" xmlns:p14="http://schemas.microsoft.com/office/powerpoint/2010/main" val="3609000399"/>
                  </p:ext>
                </p:extLst>
              </p:nvPr>
            </p:nvGraphicFramePr>
            <p:xfrm>
              <a:off x="1047448" y="5562600"/>
              <a:ext cx="3393924" cy="990600"/>
            </p:xfrm>
            <a:graphic>
              <a:graphicData uri="http://schemas.openxmlformats.org/drawingml/2006/table">
                <a:tbl>
                  <a:tblPr firstRow="1" bandRow="1">
                    <a:tableStyleId>{3C2FFA5D-87B4-456A-9821-1D502468CF0F}</a:tableStyleId>
                  </a:tblPr>
                  <a:tblGrid>
                    <a:gridCol w="600025"/>
                    <a:gridCol w="650206"/>
                    <a:gridCol w="553367"/>
                    <a:gridCol w="1701602"/>
                  </a:tblGrid>
                  <a:tr h="247650">
                    <a:tc gridSpan="4">
                      <a:txBody>
                        <a:bodyPr/>
                        <a:lstStyle/>
                        <a:p>
                          <a:pPr algn="ctr"/>
                          <a:r>
                            <a:rPr lang="en-US" sz="1400" dirty="0" smtClean="0">
                              <a:ln w="12700">
                                <a:solidFill>
                                  <a:schemeClr val="tx1"/>
                                </a:solidFill>
                              </a:ln>
                              <a:solidFill>
                                <a:schemeClr val="tx1"/>
                              </a:solidFill>
                            </a:rPr>
                            <a:t>MM-GBSA</a:t>
                          </a:r>
                          <a:endParaRPr lang="en-US" sz="1400" dirty="0">
                            <a:ln w="12700">
                              <a:solidFill>
                                <a:schemeClr val="tx1"/>
                              </a:solidFill>
                            </a:ln>
                            <a:solidFill>
                              <a:schemeClr val="tx1"/>
                            </a:solidFill>
                          </a:endParaRPr>
                        </a:p>
                      </a:txBody>
                      <a:tcPr marT="0" marB="0">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a:noFill/>
                        </a:lnL>
                        <a:lnR>
                          <a:noFill/>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en-US" dirty="0"/>
                        </a:p>
                      </a:txBody>
                      <a:tcPr/>
                    </a:tc>
                    <a:tc hMerge="1">
                      <a:txBody>
                        <a:bodyPr/>
                        <a:lstStyle/>
                        <a:p>
                          <a:endParaRPr lang="en-US" dirty="0"/>
                        </a:p>
                      </a:txBody>
                      <a:tcPr>
                        <a:lnL>
                          <a:noFill/>
                        </a:lnL>
                        <a:lnR w="12700" cap="flat" cmpd="sng" algn="ctr">
                          <a:noFill/>
                          <a:prstDash val="solid"/>
                          <a:round/>
                          <a:headEnd type="none" w="med" len="med"/>
                          <a:tailEnd type="none" w="med" len="med"/>
                        </a:lnR>
                        <a:lnT w="9525" cap="flat" cmpd="sng" algn="ctr">
                          <a:noFill/>
                          <a:prstDash val="solid"/>
                        </a:lnT>
                        <a:lnB w="25400" cap="flat" cmpd="sng" algn="ctr">
                          <a:noFill/>
                          <a:prstDash val="solid"/>
                        </a:lnB>
                        <a:lnTlToBr w="12700" cmpd="sng">
                          <a:noFill/>
                          <a:prstDash val="solid"/>
                        </a:lnTlToBr>
                        <a:lnBlToTr w="12700" cmpd="sng">
                          <a:noFill/>
                          <a:prstDash val="solid"/>
                        </a:lnBlToTr>
                        <a:solidFill>
                          <a:schemeClr val="accent3">
                            <a:lumMod val="40000"/>
                            <a:lumOff val="60000"/>
                          </a:schemeClr>
                        </a:solidFill>
                      </a:tcPr>
                    </a:tc>
                  </a:tr>
                  <a:tr h="247650">
                    <a:tc>
                      <a:txBody>
                        <a:bodyPr/>
                        <a:lstStyle/>
                        <a:p>
                          <a:endParaRPr lang="en-US" sz="1400" dirty="0"/>
                        </a:p>
                      </a:txBody>
                      <a:tcPr marT="0" marB="0">
                        <a:lnL w="12700" cap="flat" cmpd="sng" algn="ctr">
                          <a:noFill/>
                          <a:prstDash val="solid"/>
                          <a:round/>
                          <a:headEnd type="none" w="med" len="med"/>
                          <a:tailEnd type="none" w="med" len="me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AC</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AB</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T="0" marB="0">
                        <a:lnL w="9525" cap="flat" cmpd="sng" algn="ctr">
                          <a:noFill/>
                          <a:prstDash val="soli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Sir2</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-92.6</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algn="ctr"/>
                          <a:r>
                            <a:rPr lang="en-US" sz="1400" dirty="0" smtClean="0"/>
                            <a:t>-95.2</a:t>
                          </a:r>
                          <a:endParaRPr lang="en-US" sz="1400" dirty="0"/>
                        </a:p>
                      </a:txBody>
                      <a:tcPr marT="0" marB="0" anchor="ctr">
                        <a:lnL w="9525" cap="flat" cmpd="sng" algn="ctr">
                          <a:noFill/>
                          <a:prstDash val="solid"/>
                        </a:lnL>
                        <a:lnR w="9525" cap="flat" cmpd="sng" algn="ctr">
                          <a:noFill/>
                          <a:prstDash val="solid"/>
                        </a:lnR>
                        <a:lnT w="63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Non-competitive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r>
                  <a:tr h="247650">
                    <a:tc>
                      <a:txBody>
                        <a:bodyPr/>
                        <a:lstStyle/>
                        <a:p>
                          <a:r>
                            <a:rPr lang="en-US" sz="1400" b="1" dirty="0" smtClean="0"/>
                            <a:t>SIRT3</a:t>
                          </a:r>
                          <a:endParaRPr lang="en-US" sz="1400" b="1" dirty="0"/>
                        </a:p>
                      </a:txBody>
                      <a:tcPr marT="0" marB="0">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-107.9</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smtClean="0"/>
                            <a:t>-84.4</a:t>
                          </a:r>
                          <a:endParaRPr lang="en-US" sz="1400" dirty="0"/>
                        </a:p>
                      </a:txBody>
                      <a:tcPr marT="0" marB="0" anchor="ctr">
                        <a:lnL w="9525" cap="flat" cmpd="sng" algn="ctr">
                          <a:noFill/>
                          <a:prstDash val="solid"/>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400" dirty="0" smtClean="0">
                              <a:sym typeface="Wingdings"/>
                            </a:rPr>
                            <a:t> Competitive</a:t>
                          </a:r>
                          <a:endParaRPr lang="en-US" sz="1400" dirty="0"/>
                        </a:p>
                      </a:txBody>
                      <a:tcPr marT="0" marB="0">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pSp>
        <p:pic>
          <p:nvPicPr>
            <p:cNvPr id="20" name="Picture 19"/>
            <p:cNvPicPr>
              <a:picLocks noChangeAspect="1"/>
            </p:cNvPicPr>
            <p:nvPr/>
          </p:nvPicPr>
          <p:blipFill>
            <a:blip r:embed="rId5"/>
            <a:stretch>
              <a:fillRect/>
            </a:stretch>
          </p:blipFill>
          <p:spPr>
            <a:xfrm>
              <a:off x="685800" y="827342"/>
              <a:ext cx="3886200" cy="4558528"/>
            </a:xfrm>
            <a:prstGeom prst="rect">
              <a:avLst/>
            </a:prstGeom>
          </p:spPr>
        </p:pic>
      </p:grpSp>
      <p:grpSp>
        <p:nvGrpSpPr>
          <p:cNvPr id="5" name="Group 22"/>
          <p:cNvGrpSpPr/>
          <p:nvPr/>
        </p:nvGrpSpPr>
        <p:grpSpPr>
          <a:xfrm>
            <a:off x="4800600" y="762000"/>
            <a:ext cx="4191000" cy="6096000"/>
            <a:chOff x="4800600" y="762000"/>
            <a:chExt cx="4191000" cy="6096000"/>
          </a:xfrm>
        </p:grpSpPr>
        <p:sp>
          <p:nvSpPr>
            <p:cNvPr id="22" name="Rectangle 21"/>
            <p:cNvSpPr/>
            <p:nvPr/>
          </p:nvSpPr>
          <p:spPr>
            <a:xfrm>
              <a:off x="4800600" y="762000"/>
              <a:ext cx="4191000" cy="609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3"/>
            <p:cNvGrpSpPr/>
            <p:nvPr/>
          </p:nvGrpSpPr>
          <p:grpSpPr>
            <a:xfrm>
              <a:off x="5107577" y="836023"/>
              <a:ext cx="3731622" cy="5891348"/>
              <a:chOff x="5107577" y="836023"/>
              <a:chExt cx="3731622" cy="5891348"/>
            </a:xfrm>
          </p:grpSpPr>
          <p:grpSp>
            <p:nvGrpSpPr>
              <p:cNvPr id="8" name="Group 11"/>
              <p:cNvGrpSpPr/>
              <p:nvPr/>
            </p:nvGrpSpPr>
            <p:grpSpPr>
              <a:xfrm>
                <a:off x="5107577" y="836023"/>
                <a:ext cx="3731622" cy="5891348"/>
                <a:chOff x="5107577" y="836023"/>
                <a:chExt cx="3731622" cy="5891348"/>
              </a:xfrm>
            </p:grpSpPr>
            <p:sp>
              <p:nvSpPr>
                <p:cNvPr id="7" name="Freeform 6"/>
                <p:cNvSpPr/>
                <p:nvPr/>
              </p:nvSpPr>
              <p:spPr>
                <a:xfrm>
                  <a:off x="5107577" y="836023"/>
                  <a:ext cx="222069" cy="5891348"/>
                </a:xfrm>
                <a:custGeom>
                  <a:avLst/>
                  <a:gdLst>
                    <a:gd name="connsiteX0" fmla="*/ 0 w 222069"/>
                    <a:gd name="connsiteY0" fmla="*/ 457200 h 5891348"/>
                    <a:gd name="connsiteX1" fmla="*/ 39189 w 222069"/>
                    <a:gd name="connsiteY1" fmla="*/ 4271554 h 5891348"/>
                    <a:gd name="connsiteX2" fmla="*/ 222069 w 222069"/>
                    <a:gd name="connsiteY2" fmla="*/ 5891348 h 5891348"/>
                    <a:gd name="connsiteX3" fmla="*/ 222069 w 222069"/>
                    <a:gd name="connsiteY3" fmla="*/ 0 h 5891348"/>
                    <a:gd name="connsiteX4" fmla="*/ 0 w 222069"/>
                    <a:gd name="connsiteY4" fmla="*/ 457200 h 5891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9" h="5891348">
                      <a:moveTo>
                        <a:pt x="0" y="457200"/>
                      </a:moveTo>
                      <a:lnTo>
                        <a:pt x="39189" y="4271554"/>
                      </a:lnTo>
                      <a:lnTo>
                        <a:pt x="222069" y="5891348"/>
                      </a:lnTo>
                      <a:lnTo>
                        <a:pt x="222069" y="0"/>
                      </a:lnTo>
                      <a:lnTo>
                        <a:pt x="0" y="457200"/>
                      </a:lnTo>
                      <a:close/>
                    </a:path>
                  </a:pathLst>
                </a:custGeom>
                <a:gradFill>
                  <a:gsLst>
                    <a:gs pos="20000">
                      <a:schemeClr val="accent3">
                        <a:lumMod val="60000"/>
                        <a:lumOff val="40000"/>
                      </a:schemeClr>
                    </a:gs>
                    <a:gs pos="100000">
                      <a:schemeClr val="accent3">
                        <a:lumMod val="20000"/>
                        <a:lumOff val="80000"/>
                        <a:alpha val="63000"/>
                      </a:schemeClr>
                    </a:gs>
                    <a:gs pos="100000">
                      <a:schemeClr val="accent3">
                        <a:lumMod val="60000"/>
                        <a:lumOff val="40000"/>
                      </a:schemeClr>
                    </a:gs>
                  </a:gsLst>
                  <a:lin ang="10800000" scaled="1"/>
                </a:gra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2577" name="Picture 1"/>
                <p:cNvPicPr>
                  <a:picLocks noChangeAspect="1" noChangeArrowheads="1"/>
                </p:cNvPicPr>
                <p:nvPr/>
              </p:nvPicPr>
              <p:blipFill>
                <a:blip r:embed="rId6"/>
                <a:srcRect/>
                <a:stretch>
                  <a:fillRect/>
                </a:stretch>
              </p:blipFill>
              <p:spPr bwMode="auto">
                <a:xfrm>
                  <a:off x="5334000" y="838201"/>
                  <a:ext cx="3505199" cy="5867399"/>
                </a:xfrm>
                <a:prstGeom prst="rect">
                  <a:avLst/>
                </a:prstGeom>
                <a:noFill/>
                <a:ln w="9525">
                  <a:noFill/>
                  <a:miter lim="800000"/>
                  <a:headEnd/>
                  <a:tailEnd/>
                </a:ln>
                <a:effectLst/>
              </p:spPr>
            </p:pic>
          </p:grpSp>
          <p:sp>
            <p:nvSpPr>
              <p:cNvPr id="13" name="TextBox 12"/>
              <p:cNvSpPr txBox="1"/>
              <p:nvPr/>
            </p:nvSpPr>
            <p:spPr>
              <a:xfrm rot="2573574">
                <a:off x="7315200" y="5486400"/>
                <a:ext cx="292068" cy="369332"/>
              </a:xfrm>
              <a:prstGeom prst="rect">
                <a:avLst/>
              </a:prstGeom>
              <a:noFill/>
            </p:spPr>
            <p:txBody>
              <a:bodyPr wrap="none" rtlCol="0">
                <a:spAutoFit/>
              </a:bodyPr>
              <a:lstStyle/>
              <a:p>
                <a:r>
                  <a:rPr lang="en-US" b="1" dirty="0" smtClean="0">
                    <a:solidFill>
                      <a:srgbClr val="FF0000"/>
                    </a:solidFill>
                  </a:rPr>
                  <a:t>?</a:t>
                </a:r>
                <a:endParaRPr lang="en-US" b="1" dirty="0">
                  <a:solidFill>
                    <a:srgbClr val="FF000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ppt_w/2"/>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76200" y="76200"/>
            <a:ext cx="60960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Mechanism of </a:t>
            </a:r>
            <a:r>
              <a:rPr lang="en-US" sz="2700" b="1" dirty="0" smtClean="0">
                <a:ea typeface="+mj-ea"/>
                <a:cs typeface="Arial" pitchFamily="34" charset="0"/>
              </a:rPr>
              <a:t>Sir2/SIRT1 </a:t>
            </a:r>
            <a:r>
              <a:rPr lang="en-US" sz="2700" b="1" dirty="0" smtClean="0">
                <a:ea typeface="+mj-ea"/>
                <a:cs typeface="Arial" pitchFamily="34" charset="0"/>
              </a:rPr>
              <a:t>inhibition by NAM</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56" name="Rectangle 3"/>
          <p:cNvSpPr>
            <a:spLocks noChangeArrowheads="1"/>
          </p:cNvSpPr>
          <p:nvPr/>
        </p:nvSpPr>
        <p:spPr bwMode="auto">
          <a:xfrm>
            <a:off x="0" y="5995988"/>
            <a:ext cx="3276600" cy="862012"/>
          </a:xfrm>
          <a:prstGeom prst="rect">
            <a:avLst/>
          </a:prstGeom>
          <a:noFill/>
          <a:ln w="9525">
            <a:noFill/>
            <a:miter lim="800000"/>
            <a:headEnd/>
            <a:tailEnd/>
          </a:ln>
        </p:spPr>
        <p:txBody>
          <a:bodyPr wrap="square">
            <a:spAutoFit/>
          </a:bodyPr>
          <a:lstStyle/>
          <a:p>
            <a:r>
              <a:rPr lang="en-US" sz="1000" dirty="0" err="1">
                <a:latin typeface="Calibri" pitchFamily="34" charset="0"/>
              </a:rPr>
              <a:t>Denu</a:t>
            </a:r>
            <a:r>
              <a:rPr lang="en-US" sz="1000" dirty="0">
                <a:latin typeface="Calibri" pitchFamily="34" charset="0"/>
              </a:rPr>
              <a:t> JM (2003) Trends </a:t>
            </a:r>
            <a:r>
              <a:rPr lang="en-US" sz="1000" dirty="0" err="1">
                <a:latin typeface="Calibri" pitchFamily="34" charset="0"/>
              </a:rPr>
              <a:t>Biochem</a:t>
            </a:r>
            <a:r>
              <a:rPr lang="en-US" sz="1000" dirty="0">
                <a:latin typeface="Calibri" pitchFamily="34" charset="0"/>
              </a:rPr>
              <a:t>. Sci. 28: 41 - 48.</a:t>
            </a:r>
          </a:p>
          <a:p>
            <a:r>
              <a:rPr lang="en-US" sz="1000" dirty="0" err="1">
                <a:latin typeface="Calibri" pitchFamily="34" charset="0"/>
              </a:rPr>
              <a:t>Sauve</a:t>
            </a:r>
            <a:r>
              <a:rPr lang="en-US" sz="1000" dirty="0">
                <a:latin typeface="Calibri" pitchFamily="34" charset="0"/>
              </a:rPr>
              <a:t> AA et al (2001) Biochemistry 40: 15456 – 15463.</a:t>
            </a:r>
          </a:p>
          <a:p>
            <a:r>
              <a:rPr lang="en-US" sz="1000" dirty="0" err="1">
                <a:latin typeface="Calibri" pitchFamily="34" charset="0"/>
              </a:rPr>
              <a:t>Sauve</a:t>
            </a:r>
            <a:r>
              <a:rPr lang="en-US" sz="1000" dirty="0">
                <a:latin typeface="Calibri" pitchFamily="34" charset="0"/>
              </a:rPr>
              <a:t> AA et al (2003) Biochemistry 42: 9249 – 9256.</a:t>
            </a:r>
          </a:p>
          <a:p>
            <a:r>
              <a:rPr lang="en-US" sz="1000" dirty="0" err="1">
                <a:latin typeface="Calibri" pitchFamily="34" charset="0"/>
              </a:rPr>
              <a:t>Sauve</a:t>
            </a:r>
            <a:r>
              <a:rPr lang="en-US" sz="1000" dirty="0">
                <a:latin typeface="Calibri" pitchFamily="34" charset="0"/>
              </a:rPr>
              <a:t> AA et al (2004) </a:t>
            </a:r>
            <a:r>
              <a:rPr lang="en-US" sz="1000" dirty="0" err="1">
                <a:latin typeface="Calibri" pitchFamily="34" charset="0"/>
              </a:rPr>
              <a:t>Curr</a:t>
            </a:r>
            <a:r>
              <a:rPr lang="en-US" sz="1000" dirty="0">
                <a:latin typeface="Calibri" pitchFamily="34" charset="0"/>
              </a:rPr>
              <a:t>. Med. Chem. 11: 807 – 826.</a:t>
            </a:r>
          </a:p>
          <a:p>
            <a:r>
              <a:rPr lang="en-US" sz="1000" dirty="0">
                <a:latin typeface="Calibri" pitchFamily="34" charset="0"/>
              </a:rPr>
              <a:t>Jackson MD et al (2003) 278: 50985 – 50998.</a:t>
            </a:r>
          </a:p>
        </p:txBody>
      </p:sp>
      <p:pic>
        <p:nvPicPr>
          <p:cNvPr id="74754" name="Picture 2"/>
          <p:cNvPicPr>
            <a:picLocks noChangeAspect="1" noChangeArrowheads="1"/>
          </p:cNvPicPr>
          <p:nvPr/>
        </p:nvPicPr>
        <p:blipFill>
          <a:blip r:embed="rId3"/>
          <a:srcRect/>
          <a:stretch>
            <a:fillRect/>
          </a:stretch>
        </p:blipFill>
        <p:spPr bwMode="auto">
          <a:xfrm>
            <a:off x="76201" y="1066800"/>
            <a:ext cx="8991599" cy="958880"/>
          </a:xfrm>
          <a:prstGeom prst="rect">
            <a:avLst/>
          </a:prstGeom>
          <a:noFill/>
          <a:ln w="9525">
            <a:noFill/>
            <a:miter lim="800000"/>
            <a:headEnd/>
            <a:tailEnd/>
          </a:ln>
          <a:effectLst/>
        </p:spPr>
      </p:pic>
      <p:grpSp>
        <p:nvGrpSpPr>
          <p:cNvPr id="2" name="Group 67"/>
          <p:cNvGrpSpPr/>
          <p:nvPr/>
        </p:nvGrpSpPr>
        <p:grpSpPr>
          <a:xfrm>
            <a:off x="1981200" y="1447800"/>
            <a:ext cx="6705600" cy="5029200"/>
            <a:chOff x="1981200" y="1447800"/>
            <a:chExt cx="6705600" cy="5029200"/>
          </a:xfrm>
        </p:grpSpPr>
        <p:grpSp>
          <p:nvGrpSpPr>
            <p:cNvPr id="3" name="Group 12"/>
            <p:cNvGrpSpPr>
              <a:grpSpLocks/>
            </p:cNvGrpSpPr>
            <p:nvPr/>
          </p:nvGrpSpPr>
          <p:grpSpPr bwMode="auto">
            <a:xfrm>
              <a:off x="1981200" y="1447800"/>
              <a:ext cx="6705600" cy="3962400"/>
              <a:chOff x="838200" y="609600"/>
              <a:chExt cx="6705600" cy="3962400"/>
            </a:xfrm>
            <a:solidFill>
              <a:schemeClr val="accent3">
                <a:lumMod val="75000"/>
                <a:alpha val="33000"/>
              </a:schemeClr>
            </a:solidFill>
          </p:grpSpPr>
          <p:sp>
            <p:nvSpPr>
              <p:cNvPr id="59" name="Rectangle 58"/>
              <p:cNvSpPr/>
              <p:nvPr/>
            </p:nvSpPr>
            <p:spPr>
              <a:xfrm>
                <a:off x="1905000" y="609600"/>
                <a:ext cx="2362200" cy="381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0" name="Picture 2"/>
              <p:cNvPicPr>
                <a:picLocks noChangeAspect="1" noChangeArrowheads="1"/>
              </p:cNvPicPr>
              <p:nvPr/>
            </p:nvPicPr>
            <p:blipFill>
              <a:blip r:embed="rId4"/>
              <a:srcRect/>
              <a:stretch>
                <a:fillRect/>
              </a:stretch>
            </p:blipFill>
            <p:spPr bwMode="auto">
              <a:xfrm>
                <a:off x="838200" y="1524000"/>
                <a:ext cx="6705600" cy="2978285"/>
              </a:xfrm>
              <a:prstGeom prst="rect">
                <a:avLst/>
              </a:prstGeom>
              <a:grpFill/>
              <a:ln w="9525">
                <a:noFill/>
                <a:miter lim="800000"/>
                <a:headEnd/>
                <a:tailEnd/>
              </a:ln>
            </p:spPr>
          </p:pic>
          <p:sp>
            <p:nvSpPr>
              <p:cNvPr id="61" name="Rectangle 60"/>
              <p:cNvSpPr/>
              <p:nvPr/>
            </p:nvSpPr>
            <p:spPr>
              <a:xfrm>
                <a:off x="3581400" y="1447800"/>
                <a:ext cx="1828800" cy="3124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3" name="Oval 62"/>
            <p:cNvSpPr/>
            <p:nvPr/>
          </p:nvSpPr>
          <p:spPr bwMode="auto">
            <a:xfrm>
              <a:off x="3505200" y="3505200"/>
              <a:ext cx="1600200" cy="1524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7"/>
            <p:cNvGrpSpPr>
              <a:grpSpLocks/>
            </p:cNvGrpSpPr>
            <p:nvPr/>
          </p:nvGrpSpPr>
          <p:grpSpPr bwMode="auto">
            <a:xfrm>
              <a:off x="2971800" y="5486400"/>
              <a:ext cx="2971800" cy="990600"/>
              <a:chOff x="1143000" y="4953000"/>
              <a:chExt cx="2971800" cy="990600"/>
            </a:xfrm>
          </p:grpSpPr>
          <p:sp>
            <p:nvSpPr>
              <p:cNvPr id="65" name="TextBox 3"/>
              <p:cNvSpPr txBox="1">
                <a:spLocks noChangeArrowheads="1"/>
              </p:cNvSpPr>
              <p:nvPr/>
            </p:nvSpPr>
            <p:spPr bwMode="auto">
              <a:xfrm>
                <a:off x="1143000" y="4953000"/>
                <a:ext cx="2971800" cy="954107"/>
              </a:xfrm>
              <a:prstGeom prst="rect">
                <a:avLst/>
              </a:prstGeom>
              <a:noFill/>
              <a:ln w="9525">
                <a:noFill/>
                <a:miter lim="800000"/>
                <a:headEnd/>
                <a:tailEnd/>
              </a:ln>
            </p:spPr>
            <p:txBody>
              <a:bodyPr>
                <a:spAutoFit/>
              </a:bodyPr>
              <a:lstStyle/>
              <a:p>
                <a:r>
                  <a:rPr lang="en-US" sz="1400">
                    <a:latin typeface="Calibri" pitchFamily="34" charset="0"/>
                  </a:rPr>
                  <a:t>Nicotinamide can react with the intermediate in a process known as nicotinamide exchange, in which NAD</a:t>
                </a:r>
                <a:r>
                  <a:rPr lang="en-US" sz="1400" baseline="30000">
                    <a:latin typeface="Calibri" pitchFamily="34" charset="0"/>
                  </a:rPr>
                  <a:t>+</a:t>
                </a:r>
                <a:r>
                  <a:rPr lang="en-US" sz="1400">
                    <a:latin typeface="Calibri" pitchFamily="34" charset="0"/>
                  </a:rPr>
                  <a:t> and acetyl-lysine are reforemed. </a:t>
                </a:r>
              </a:p>
            </p:txBody>
          </p:sp>
          <p:sp>
            <p:nvSpPr>
              <p:cNvPr id="66" name="Rounded Rectangular Callout 65"/>
              <p:cNvSpPr/>
              <p:nvPr/>
            </p:nvSpPr>
            <p:spPr>
              <a:xfrm>
                <a:off x="1143000" y="4953000"/>
                <a:ext cx="2895600" cy="990600"/>
              </a:xfrm>
              <a:prstGeom prst="wedgeRoundRectCallout">
                <a:avLst>
                  <a:gd name="adj1" fmla="val -1968"/>
                  <a:gd name="adj2" fmla="val -97031"/>
                  <a:gd name="adj3" fmla="val 16667"/>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7" name="Freeform 66"/>
            <p:cNvSpPr/>
            <p:nvPr/>
          </p:nvSpPr>
          <p:spPr>
            <a:xfrm>
              <a:off x="3052293" y="1828800"/>
              <a:ext cx="3490175" cy="476518"/>
            </a:xfrm>
            <a:custGeom>
              <a:avLst/>
              <a:gdLst>
                <a:gd name="connsiteX0" fmla="*/ 0 w 3490175"/>
                <a:gd name="connsiteY0" fmla="*/ 0 h 476518"/>
                <a:gd name="connsiteX1" fmla="*/ 1674253 w 3490175"/>
                <a:gd name="connsiteY1" fmla="*/ 476518 h 476518"/>
                <a:gd name="connsiteX2" fmla="*/ 3490175 w 3490175"/>
                <a:gd name="connsiteY2" fmla="*/ 476518 h 476518"/>
                <a:gd name="connsiteX3" fmla="*/ 2356834 w 3490175"/>
                <a:gd name="connsiteY3" fmla="*/ 0 h 476518"/>
                <a:gd name="connsiteX4" fmla="*/ 0 w 3490175"/>
                <a:gd name="connsiteY4" fmla="*/ 0 h 476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0175" h="476518">
                  <a:moveTo>
                    <a:pt x="0" y="0"/>
                  </a:moveTo>
                  <a:lnTo>
                    <a:pt x="1674253" y="476518"/>
                  </a:lnTo>
                  <a:lnTo>
                    <a:pt x="3490175" y="476518"/>
                  </a:lnTo>
                  <a:lnTo>
                    <a:pt x="2356834" y="0"/>
                  </a:lnTo>
                  <a:lnTo>
                    <a:pt x="0" y="0"/>
                  </a:lnTo>
                  <a:close/>
                </a:path>
              </a:pathLst>
            </a:custGeom>
            <a:solidFill>
              <a:schemeClr val="accent3">
                <a:lumMod val="75000"/>
                <a:alpha val="3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2546"/>
            <a:ext cx="6172200" cy="477054"/>
          </a:xfrm>
          <a:prstGeom prst="rect">
            <a:avLst/>
          </a:prstGeom>
        </p:spPr>
        <p:txBody>
          <a:bodyPr wrap="square">
            <a:spAutoFit/>
          </a:bodyPr>
          <a:lstStyle/>
          <a:p>
            <a:r>
              <a:rPr lang="en-US" sz="2500" b="1" dirty="0" err="1" smtClean="0"/>
              <a:t>IsoNAM</a:t>
            </a:r>
            <a:r>
              <a:rPr lang="en-US" sz="2500" b="1" dirty="0" smtClean="0"/>
              <a:t> is a weak inhibitor for SIRT1/SIRT3</a:t>
            </a:r>
            <a:endParaRPr lang="en-US" sz="2500" b="1" dirty="0"/>
          </a:p>
        </p:txBody>
      </p:sp>
      <p:pic>
        <p:nvPicPr>
          <p:cNvPr id="4" name="Object 2"/>
          <p:cNvPicPr>
            <a:picLocks noChangeAspect="1" noChangeArrowheads="1"/>
          </p:cNvPicPr>
          <p:nvPr/>
        </p:nvPicPr>
        <p:blipFill>
          <a:blip r:embed="rId3"/>
          <a:srcRect t="-166" b="-406"/>
          <a:stretch>
            <a:fillRect/>
          </a:stretch>
        </p:blipFill>
        <p:spPr bwMode="auto">
          <a:xfrm>
            <a:off x="1752600" y="1219200"/>
            <a:ext cx="4107712" cy="2895600"/>
          </a:xfrm>
          <a:prstGeom prst="rect">
            <a:avLst/>
          </a:prstGeom>
          <a:noFill/>
          <a:ln w="9525">
            <a:noFill/>
            <a:miter lim="800000"/>
            <a:headEnd/>
            <a:tailEnd/>
          </a:ln>
        </p:spPr>
      </p:pic>
      <p:pic>
        <p:nvPicPr>
          <p:cNvPr id="146433" name="Picture 1"/>
          <p:cNvPicPr>
            <a:picLocks noChangeAspect="1" noChangeArrowheads="1"/>
          </p:cNvPicPr>
          <p:nvPr/>
        </p:nvPicPr>
        <p:blipFill>
          <a:blip r:embed="rId4"/>
          <a:srcRect/>
          <a:stretch>
            <a:fillRect/>
          </a:stretch>
        </p:blipFill>
        <p:spPr bwMode="auto">
          <a:xfrm>
            <a:off x="1676400" y="4495800"/>
            <a:ext cx="3901621" cy="1295400"/>
          </a:xfrm>
          <a:prstGeom prst="rect">
            <a:avLst/>
          </a:prstGeom>
          <a:noFill/>
          <a:ln w="9525">
            <a:noFill/>
            <a:miter lim="800000"/>
            <a:headEnd/>
            <a:tailEnd/>
          </a:ln>
          <a:effectLst/>
        </p:spPr>
      </p:pic>
      <p:pic>
        <p:nvPicPr>
          <p:cNvPr id="7"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6019800" y="1688068"/>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9800" y="3974068"/>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6172200" y="2907268"/>
            <a:ext cx="663964" cy="369332"/>
          </a:xfrm>
          <a:prstGeom prst="rect">
            <a:avLst/>
          </a:prstGeom>
          <a:noFill/>
        </p:spPr>
        <p:txBody>
          <a:bodyPr wrap="none" rtlCol="0">
            <a:spAutoFit/>
          </a:bodyPr>
          <a:lstStyle/>
          <a:p>
            <a:r>
              <a:rPr lang="en-US" dirty="0" smtClean="0"/>
              <a:t>NAM</a:t>
            </a:r>
            <a:endParaRPr lang="en-US" dirty="0"/>
          </a:p>
        </p:txBody>
      </p:sp>
      <p:sp>
        <p:nvSpPr>
          <p:cNvPr id="10" name="TextBox 9"/>
          <p:cNvSpPr txBox="1"/>
          <p:nvPr/>
        </p:nvSpPr>
        <p:spPr>
          <a:xfrm>
            <a:off x="6019800" y="5193268"/>
            <a:ext cx="998991" cy="369332"/>
          </a:xfrm>
          <a:prstGeom prst="rect">
            <a:avLst/>
          </a:prstGeom>
          <a:noFill/>
        </p:spPr>
        <p:txBody>
          <a:bodyPr wrap="none" rtlCol="0">
            <a:spAutoFit/>
          </a:bodyPr>
          <a:lstStyle/>
          <a:p>
            <a:r>
              <a:rPr lang="en-US" dirty="0" err="1" smtClean="0"/>
              <a:t>Iso</a:t>
            </a:r>
            <a:r>
              <a:rPr lang="en-US" dirty="0" smtClean="0"/>
              <a:t>-NAM</a:t>
            </a:r>
            <a:endParaRPr lang="en-US" dirty="0"/>
          </a:p>
        </p:txBody>
      </p:sp>
      <p:pic>
        <p:nvPicPr>
          <p:cNvPr id="11" name="Picture 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752600" y="1143000"/>
            <a:ext cx="5410200" cy="468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Potent </a:t>
            </a:r>
            <a:r>
              <a:rPr lang="en-US" sz="2700" b="1" dirty="0" smtClean="0">
                <a:ea typeface="+mj-ea"/>
                <a:cs typeface="Arial" pitchFamily="34" charset="0"/>
              </a:rPr>
              <a:t>hSIRT3 inhibitors</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pic>
        <p:nvPicPr>
          <p:cNvPr id="199684" name="Picture 4"/>
          <p:cNvPicPr>
            <a:picLocks noChangeAspect="1" noChangeArrowheads="1"/>
          </p:cNvPicPr>
          <p:nvPr/>
        </p:nvPicPr>
        <p:blipFill>
          <a:blip r:embed="rId3"/>
          <a:srcRect/>
          <a:stretch>
            <a:fillRect/>
          </a:stretch>
        </p:blipFill>
        <p:spPr bwMode="auto">
          <a:xfrm>
            <a:off x="1371600" y="762000"/>
            <a:ext cx="6057900" cy="6096000"/>
          </a:xfrm>
          <a:prstGeom prst="rect">
            <a:avLst/>
          </a:prstGeom>
          <a:noFill/>
          <a:ln w="9525">
            <a:noFill/>
            <a:miter lim="800000"/>
            <a:headEnd/>
            <a:tailEnd/>
          </a:ln>
          <a:effectLst/>
        </p:spPr>
      </p:pic>
      <p:grpSp>
        <p:nvGrpSpPr>
          <p:cNvPr id="21" name="Group 20"/>
          <p:cNvGrpSpPr/>
          <p:nvPr/>
        </p:nvGrpSpPr>
        <p:grpSpPr>
          <a:xfrm>
            <a:off x="1295400" y="1295400"/>
            <a:ext cx="6248400" cy="5486400"/>
            <a:chOff x="1295400" y="1295400"/>
            <a:chExt cx="6248400" cy="5486400"/>
          </a:xfrm>
        </p:grpSpPr>
        <p:sp>
          <p:nvSpPr>
            <p:cNvPr id="16" name="Rectangle 15"/>
            <p:cNvSpPr/>
            <p:nvPr/>
          </p:nvSpPr>
          <p:spPr>
            <a:xfrm>
              <a:off x="1295400" y="1295400"/>
              <a:ext cx="60198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9685" name="Picture 5"/>
            <p:cNvPicPr>
              <a:picLocks noChangeAspect="1" noChangeArrowheads="1"/>
            </p:cNvPicPr>
            <p:nvPr/>
          </p:nvPicPr>
          <p:blipFill>
            <a:blip r:embed="rId4" cstate="print"/>
            <a:srcRect/>
            <a:stretch>
              <a:fillRect/>
            </a:stretch>
          </p:blipFill>
          <p:spPr bwMode="auto">
            <a:xfrm>
              <a:off x="3276600" y="1524000"/>
              <a:ext cx="2133600" cy="935789"/>
            </a:xfrm>
            <a:prstGeom prst="rect">
              <a:avLst/>
            </a:prstGeom>
            <a:noFill/>
            <a:ln w="9525">
              <a:noFill/>
              <a:miter lim="800000"/>
              <a:headEnd/>
              <a:tailEnd/>
            </a:ln>
            <a:effectLst/>
          </p:spPr>
        </p:pic>
        <p:pic>
          <p:nvPicPr>
            <p:cNvPr id="199686" name="Picture 6"/>
            <p:cNvPicPr>
              <a:picLocks noChangeAspect="1" noChangeArrowheads="1"/>
            </p:cNvPicPr>
            <p:nvPr/>
          </p:nvPicPr>
          <p:blipFill>
            <a:blip r:embed="rId5" cstate="print"/>
            <a:srcRect/>
            <a:stretch>
              <a:fillRect/>
            </a:stretch>
          </p:blipFill>
          <p:spPr bwMode="auto">
            <a:xfrm>
              <a:off x="3200400" y="2590800"/>
              <a:ext cx="2309812" cy="1962318"/>
            </a:xfrm>
            <a:prstGeom prst="rect">
              <a:avLst/>
            </a:prstGeom>
            <a:noFill/>
            <a:ln w="9525">
              <a:noFill/>
              <a:miter lim="800000"/>
              <a:headEnd/>
              <a:tailEnd/>
            </a:ln>
            <a:effectLst/>
          </p:spPr>
        </p:pic>
        <p:pic>
          <p:nvPicPr>
            <p:cNvPr id="199687" name="Picture 7"/>
            <p:cNvPicPr>
              <a:picLocks noChangeAspect="1" noChangeArrowheads="1"/>
            </p:cNvPicPr>
            <p:nvPr/>
          </p:nvPicPr>
          <p:blipFill>
            <a:blip r:embed="rId6" cstate="print"/>
            <a:srcRect/>
            <a:stretch>
              <a:fillRect/>
            </a:stretch>
          </p:blipFill>
          <p:spPr bwMode="auto">
            <a:xfrm>
              <a:off x="3176312" y="5105400"/>
              <a:ext cx="2280491" cy="1524000"/>
            </a:xfrm>
            <a:prstGeom prst="rect">
              <a:avLst/>
            </a:prstGeom>
            <a:noFill/>
            <a:ln w="9525">
              <a:noFill/>
              <a:miter lim="800000"/>
              <a:headEnd/>
              <a:tailEnd/>
            </a:ln>
            <a:effectLst/>
          </p:spPr>
        </p:pic>
        <p:sp>
          <p:nvSpPr>
            <p:cNvPr id="20" name="TextBox 19"/>
            <p:cNvSpPr txBox="1"/>
            <p:nvPr/>
          </p:nvSpPr>
          <p:spPr>
            <a:xfrm>
              <a:off x="1600200" y="1828800"/>
              <a:ext cx="5943600" cy="4247317"/>
            </a:xfrm>
            <a:prstGeom prst="rect">
              <a:avLst/>
            </a:prstGeom>
            <a:noFill/>
          </p:spPr>
          <p:txBody>
            <a:bodyPr wrap="square" rtlCol="0">
              <a:spAutoFit/>
            </a:bodyPr>
            <a:lstStyle/>
            <a:p>
              <a:r>
                <a:rPr lang="en-US" dirty="0" smtClean="0"/>
                <a:t>Ex-527                                                                          174.9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err="1" smtClean="0"/>
                <a:t>Salermide</a:t>
              </a:r>
              <a:r>
                <a:rPr lang="en-US" dirty="0" smtClean="0"/>
                <a:t>                                                                      27.2 </a:t>
              </a:r>
              <a:r>
                <a:rPr lang="en-US" dirty="0" err="1" smtClean="0"/>
                <a:t>uM</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AC93253                                                                       18.2 </a:t>
              </a:r>
              <a:r>
                <a:rPr lang="en-US" dirty="0" err="1" smtClean="0"/>
                <a:t>uM</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15962"/>
          </a:xfrm>
        </p:spPr>
        <p:txBody>
          <a:bodyPr>
            <a:normAutofit/>
          </a:bodyPr>
          <a:lstStyle/>
          <a:p>
            <a:pPr algn="l">
              <a:defRPr/>
            </a:pPr>
            <a:r>
              <a:rPr lang="en-US" sz="2700" b="1" dirty="0" smtClean="0"/>
              <a:t>Simulation Methods</a:t>
            </a:r>
            <a:endParaRPr lang="en-US" sz="2700" b="1"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pPr marL="114300" indent="0">
              <a:buFont typeface="Arial" charset="0"/>
              <a:buNone/>
              <a:defRPr/>
            </a:pPr>
            <a:r>
              <a:rPr lang="en-US" dirty="0" smtClean="0"/>
              <a:t>Objectives:</a:t>
            </a:r>
          </a:p>
          <a:p>
            <a:pPr marL="571500" indent="-457200">
              <a:buFont typeface="+mj-lt"/>
              <a:buAutoNum type="arabicPeriod"/>
              <a:defRPr/>
            </a:pPr>
            <a:r>
              <a:rPr lang="en-US" dirty="0" smtClean="0"/>
              <a:t>Elucidate competitive vs. non-competitive mechanisms</a:t>
            </a:r>
          </a:p>
          <a:p>
            <a:pPr marL="571500" indent="-457200">
              <a:buFont typeface="+mj-lt"/>
              <a:buAutoNum type="arabicPeriod"/>
              <a:defRPr/>
            </a:pPr>
            <a:r>
              <a:rPr lang="en-US" dirty="0" smtClean="0"/>
              <a:t>Design and virtually screen inhibitors</a:t>
            </a:r>
          </a:p>
          <a:p>
            <a:pPr marL="114300" indent="0">
              <a:buFont typeface="Arial" charset="0"/>
              <a:buNone/>
              <a:defRPr/>
            </a:pPr>
            <a:endParaRPr lang="en-US" sz="1200" dirty="0"/>
          </a:p>
          <a:p>
            <a:pPr marL="114300" indent="0">
              <a:buFont typeface="Arial" charset="0"/>
              <a:buNone/>
              <a:defRPr/>
            </a:pPr>
            <a:r>
              <a:rPr lang="en-US" dirty="0" smtClean="0"/>
              <a:t>How:</a:t>
            </a:r>
            <a:endParaRPr lang="en-US" sz="1200" dirty="0" smtClean="0"/>
          </a:p>
          <a:p>
            <a:pPr marL="571500" indent="-457200">
              <a:buFont typeface="+mj-lt"/>
              <a:buAutoNum type="arabicPeriod"/>
              <a:defRPr/>
            </a:pPr>
            <a:r>
              <a:rPr lang="en-US" dirty="0" smtClean="0"/>
              <a:t>Protein-ligand docking with </a:t>
            </a:r>
            <a:r>
              <a:rPr lang="en-US" dirty="0" err="1" smtClean="0"/>
              <a:t>GlideXP</a:t>
            </a:r>
            <a:r>
              <a:rPr lang="en-US" dirty="0" smtClean="0"/>
              <a:t> and Induced Fit Docking</a:t>
            </a:r>
          </a:p>
          <a:p>
            <a:pPr lvl="1">
              <a:defRPr/>
            </a:pPr>
            <a:r>
              <a:rPr lang="en-US" dirty="0" smtClean="0"/>
              <a:t>Poses and intermolecular contacts replicated for available co-crystallized structures in Sir2.  </a:t>
            </a:r>
          </a:p>
          <a:p>
            <a:pPr marL="571500" indent="-457200">
              <a:buFont typeface="+mj-lt"/>
              <a:buAutoNum type="arabicPeriod"/>
              <a:defRPr/>
            </a:pPr>
            <a:r>
              <a:rPr lang="en-US" dirty="0" smtClean="0"/>
              <a:t>MM-GBSA and LIA</a:t>
            </a:r>
          </a:p>
          <a:p>
            <a:pPr lvl="1">
              <a:defRPr/>
            </a:pPr>
            <a:r>
              <a:rPr lang="en-US" dirty="0"/>
              <a:t>M</a:t>
            </a:r>
            <a:r>
              <a:rPr lang="en-US" dirty="0" smtClean="0"/>
              <a:t>ore accurate binding affinity predictions than docking score</a:t>
            </a:r>
          </a:p>
        </p:txBody>
      </p:sp>
    </p:spTree>
    <p:extLst>
      <p:ext uri="{BB962C8B-B14F-4D97-AF65-F5344CB8AC3E}">
        <p14:creationId xmlns:p14="http://schemas.microsoft.com/office/powerpoint/2010/main" xmlns="" val="127742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4114800" cy="639762"/>
          </a:xfrm>
        </p:spPr>
        <p:txBody>
          <a:bodyPr>
            <a:normAutofit/>
          </a:bodyPr>
          <a:lstStyle/>
          <a:p>
            <a:pPr algn="l"/>
            <a:r>
              <a:rPr lang="en-US" sz="2700" b="1" dirty="0" smtClean="0"/>
              <a:t>SIRT3 structure</a:t>
            </a:r>
            <a:endParaRPr lang="en-US" sz="2700" b="1" dirty="0"/>
          </a:p>
        </p:txBody>
      </p:sp>
      <p:pic>
        <p:nvPicPr>
          <p:cNvPr id="5" name="Picture 4"/>
          <p:cNvPicPr>
            <a:picLocks noChangeAspect="1"/>
          </p:cNvPicPr>
          <p:nvPr/>
        </p:nvPicPr>
        <p:blipFill>
          <a:blip r:embed="rId3"/>
          <a:stretch>
            <a:fillRect/>
          </a:stretch>
        </p:blipFill>
        <p:spPr>
          <a:xfrm>
            <a:off x="381000" y="838200"/>
            <a:ext cx="4851365" cy="5690670"/>
          </a:xfrm>
          <a:prstGeom prst="rect">
            <a:avLst/>
          </a:prstGeom>
        </p:spPr>
      </p:pic>
      <p:sp>
        <p:nvSpPr>
          <p:cNvPr id="7" name="Content Placeholder 2"/>
          <p:cNvSpPr>
            <a:spLocks noGrp="1"/>
          </p:cNvSpPr>
          <p:nvPr>
            <p:ph idx="1"/>
          </p:nvPr>
        </p:nvSpPr>
        <p:spPr>
          <a:xfrm>
            <a:off x="5562600" y="1524000"/>
            <a:ext cx="2888308" cy="4433627"/>
          </a:xfrm>
        </p:spPr>
        <p:txBody>
          <a:bodyPr>
            <a:normAutofit fontScale="70000" lnSpcReduction="20000"/>
          </a:bodyPr>
          <a:lstStyle/>
          <a:p>
            <a:r>
              <a:rPr lang="en-US" dirty="0" smtClean="0"/>
              <a:t>Superposition with Sir2 backbone RMSD &lt; 2.0</a:t>
            </a:r>
          </a:p>
          <a:p>
            <a:r>
              <a:rPr lang="en-US" dirty="0" smtClean="0"/>
              <a:t>Flexible Loops different</a:t>
            </a:r>
          </a:p>
          <a:p>
            <a:r>
              <a:rPr lang="en-US" dirty="0" smtClean="0"/>
              <a:t>NAD+ from Sir2 co-crystallized x-ray</a:t>
            </a:r>
          </a:p>
          <a:p>
            <a:r>
              <a:rPr lang="en-US" dirty="0" smtClean="0"/>
              <a:t>A, B, C pockets shown are in a cleft between the two protein domains</a:t>
            </a:r>
          </a:p>
          <a:p>
            <a:endParaRPr lang="en-US" dirty="0"/>
          </a:p>
        </p:txBody>
      </p:sp>
    </p:spTree>
    <p:extLst>
      <p:ext uri="{BB962C8B-B14F-4D97-AF65-F5344CB8AC3E}">
        <p14:creationId xmlns:p14="http://schemas.microsoft.com/office/powerpoint/2010/main" xmlns="" val="807672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7620000" cy="754062"/>
          </a:xfrm>
        </p:spPr>
        <p:txBody>
          <a:bodyPr>
            <a:normAutofit/>
          </a:bodyPr>
          <a:lstStyle/>
          <a:p>
            <a:pPr algn="l" eaLnBrk="1" fontAlgn="auto" hangingPunct="1">
              <a:spcAft>
                <a:spcPts val="0"/>
              </a:spcAft>
              <a:defRPr/>
            </a:pPr>
            <a:r>
              <a:rPr lang="en-US" sz="2700" b="1" dirty="0" smtClean="0">
                <a:ea typeface="+mj-ea"/>
                <a:cs typeface="+mj-cs"/>
              </a:rPr>
              <a:t>Active Site:  A, B, C pockets</a:t>
            </a:r>
            <a:endParaRPr lang="en-US" sz="2700" b="1" dirty="0">
              <a:ea typeface="+mj-ea"/>
              <a:cs typeface="+mj-cs"/>
            </a:endParaRPr>
          </a:p>
        </p:txBody>
      </p:sp>
      <p:pic>
        <p:nvPicPr>
          <p:cNvPr id="26626" name="Picture 7"/>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68288" y="1031875"/>
            <a:ext cx="2830512"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Box 8"/>
          <p:cNvSpPr txBox="1">
            <a:spLocks noChangeArrowheads="1"/>
          </p:cNvSpPr>
          <p:nvPr/>
        </p:nvSpPr>
        <p:spPr bwMode="auto">
          <a:xfrm>
            <a:off x="1346200" y="5124450"/>
            <a:ext cx="17526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eaLnBrk="1" fontAlgn="base" hangingPunct="1">
              <a:spcBef>
                <a:spcPct val="0"/>
              </a:spcBef>
              <a:spcAft>
                <a:spcPct val="0"/>
              </a:spcAft>
            </a:pPr>
            <a:r>
              <a:rPr lang="en-US" sz="4000">
                <a:solidFill>
                  <a:srgbClr val="2F2B20"/>
                </a:solidFill>
              </a:rPr>
              <a:t>Sir2</a:t>
            </a:r>
          </a:p>
        </p:txBody>
      </p:sp>
      <p:pic>
        <p:nvPicPr>
          <p:cNvPr id="26628" name="Picture 10"/>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3213" y="2874963"/>
            <a:ext cx="3695700" cy="369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rot="1999997">
            <a:off x="2795588" y="2881313"/>
            <a:ext cx="1657350" cy="80962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srgbClr val="FFFFFF"/>
                </a:solidFill>
                <a:latin typeface="Calibri"/>
              </a:rPr>
              <a:t>ZOOM</a:t>
            </a:r>
          </a:p>
        </p:txBody>
      </p:sp>
    </p:spTree>
    <p:extLst>
      <p:ext uri="{BB962C8B-B14F-4D97-AF65-F5344CB8AC3E}">
        <p14:creationId xmlns:p14="http://schemas.microsoft.com/office/powerpoint/2010/main" xmlns="" val="213138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Loop Minimization</a:t>
            </a:r>
            <a:endParaRPr lang="en-US" sz="2700" b="1" dirty="0">
              <a:latin typeface="+mn-lt"/>
            </a:endParaRPr>
          </a:p>
        </p:txBody>
      </p:sp>
      <p:sp>
        <p:nvSpPr>
          <p:cNvPr id="3" name="Content Placeholder 2"/>
          <p:cNvSpPr>
            <a:spLocks noGrp="1"/>
          </p:cNvSpPr>
          <p:nvPr>
            <p:ph idx="1"/>
          </p:nvPr>
        </p:nvSpPr>
        <p:spPr>
          <a:xfrm>
            <a:off x="228600" y="990600"/>
            <a:ext cx="8229600" cy="4525963"/>
          </a:xfrm>
        </p:spPr>
        <p:txBody>
          <a:bodyPr>
            <a:normAutofit/>
          </a:bodyPr>
          <a:lstStyle/>
          <a:p>
            <a:r>
              <a:rPr lang="en-US" sz="2800" dirty="0" smtClean="0"/>
              <a:t>Do not need because of new SIRT3 crystal structure with </a:t>
            </a:r>
            <a:r>
              <a:rPr lang="en-US" sz="2800" dirty="0" err="1" smtClean="0"/>
              <a:t>Carba</a:t>
            </a:r>
            <a:r>
              <a:rPr lang="en-US" sz="2800" dirty="0" smtClean="0"/>
              <a:t>-NAD in AC pocket has loop closed in proper formation near C pocket.</a:t>
            </a:r>
            <a:endParaRPr lang="en-US" sz="2800" dirty="0"/>
          </a:p>
        </p:txBody>
      </p:sp>
      <p:pic>
        <p:nvPicPr>
          <p:cNvPr id="4" name="Picture 3"/>
          <p:cNvPicPr>
            <a:picLocks noChangeAspect="1"/>
          </p:cNvPicPr>
          <p:nvPr/>
        </p:nvPicPr>
        <p:blipFill>
          <a:blip r:embed="rId3"/>
          <a:stretch>
            <a:fillRect/>
          </a:stretch>
        </p:blipFill>
        <p:spPr>
          <a:xfrm>
            <a:off x="4521200" y="3378200"/>
            <a:ext cx="101600" cy="101600"/>
          </a:xfrm>
          <a:prstGeom prst="rect">
            <a:avLst/>
          </a:prstGeom>
        </p:spPr>
      </p:pic>
      <p:pic>
        <p:nvPicPr>
          <p:cNvPr id="5" name="Picture 4"/>
          <p:cNvPicPr>
            <a:picLocks noChangeAspect="1"/>
          </p:cNvPicPr>
          <p:nvPr/>
        </p:nvPicPr>
        <p:blipFill>
          <a:blip r:embed="rId3"/>
          <a:stretch>
            <a:fillRect/>
          </a:stretch>
        </p:blipFill>
        <p:spPr>
          <a:xfrm>
            <a:off x="4521200" y="3378200"/>
            <a:ext cx="101600" cy="101600"/>
          </a:xfrm>
          <a:prstGeom prst="rect">
            <a:avLst/>
          </a:prstGeom>
        </p:spPr>
      </p:pic>
      <p:pic>
        <p:nvPicPr>
          <p:cNvPr id="6" name="Picture 5"/>
          <p:cNvPicPr>
            <a:picLocks noChangeAspect="1"/>
          </p:cNvPicPr>
          <p:nvPr/>
        </p:nvPicPr>
        <p:blipFill>
          <a:blip r:embed="rId4"/>
          <a:stretch>
            <a:fillRect/>
          </a:stretch>
        </p:blipFill>
        <p:spPr>
          <a:xfrm>
            <a:off x="1828800" y="2514600"/>
            <a:ext cx="4953000" cy="3737470"/>
          </a:xfrm>
          <a:prstGeom prst="rect">
            <a:avLst/>
          </a:prstGeom>
        </p:spPr>
      </p:pic>
    </p:spTree>
    <p:extLst>
      <p:ext uri="{BB962C8B-B14F-4D97-AF65-F5344CB8AC3E}">
        <p14:creationId xmlns:p14="http://schemas.microsoft.com/office/powerpoint/2010/main" xmlns="" val="4185783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lnSpcReduction="10000"/>
          </a:bodyPr>
          <a:lstStyle/>
          <a:p>
            <a:r>
              <a:rPr lang="en-US" dirty="0" smtClean="0"/>
              <a:t>Standard docking with Glide</a:t>
            </a:r>
          </a:p>
          <a:p>
            <a:pPr lvl="1"/>
            <a:r>
              <a:rPr lang="en-US" dirty="0" smtClean="0"/>
              <a:t>Heuristic docking score optimized for finding correct ligand pose rather than correlation to </a:t>
            </a:r>
            <a:r>
              <a:rPr lang="en-US" dirty="0"/>
              <a:t>absolute </a:t>
            </a:r>
            <a:r>
              <a:rPr lang="en-US" dirty="0" smtClean="0"/>
              <a:t>∆</a:t>
            </a:r>
            <a:r>
              <a:rPr lang="en-US" dirty="0" err="1" smtClean="0"/>
              <a:t>G</a:t>
            </a:r>
            <a:r>
              <a:rPr lang="en-US" baseline="-25000" dirty="0" err="1" smtClean="0"/>
              <a:t>bind</a:t>
            </a:r>
            <a:r>
              <a:rPr lang="en-US" dirty="0" smtClean="0"/>
              <a:t> </a:t>
            </a:r>
          </a:p>
          <a:p>
            <a:r>
              <a:rPr lang="en-US" dirty="0" smtClean="0"/>
              <a:t>MM-GBSA</a:t>
            </a:r>
          </a:p>
          <a:p>
            <a:pPr lvl="1"/>
            <a:r>
              <a:rPr lang="en-US" dirty="0" smtClean="0"/>
              <a:t>∆</a:t>
            </a:r>
            <a:r>
              <a:rPr lang="en-US" dirty="0" err="1"/>
              <a:t>G</a:t>
            </a:r>
            <a:r>
              <a:rPr lang="en-US" baseline="-25000" dirty="0" err="1"/>
              <a:t>bind</a:t>
            </a:r>
            <a:r>
              <a:rPr lang="en-US" dirty="0"/>
              <a:t> = ∆E</a:t>
            </a:r>
            <a:r>
              <a:rPr lang="en-US" baseline="-25000" dirty="0"/>
              <a:t>MM</a:t>
            </a:r>
            <a:r>
              <a:rPr lang="en-US" dirty="0"/>
              <a:t> - ∆G</a:t>
            </a:r>
            <a:r>
              <a:rPr lang="en-US" baseline="-25000" dirty="0"/>
              <a:t>SOLV</a:t>
            </a:r>
            <a:r>
              <a:rPr lang="en-US" dirty="0"/>
              <a:t> + ∆</a:t>
            </a:r>
            <a:r>
              <a:rPr lang="en-US" dirty="0" smtClean="0"/>
              <a:t>G</a:t>
            </a:r>
            <a:r>
              <a:rPr lang="en-US" baseline="-25000" dirty="0" smtClean="0"/>
              <a:t>SA</a:t>
            </a:r>
            <a:r>
              <a:rPr lang="en-US" dirty="0" smtClean="0"/>
              <a:t>   </a:t>
            </a:r>
          </a:p>
          <a:p>
            <a:pPr lvl="1"/>
            <a:r>
              <a:rPr lang="en-US" dirty="0" smtClean="0"/>
              <a:t>Improve by linear regression to experiment</a:t>
            </a:r>
          </a:p>
          <a:p>
            <a:pPr lvl="1"/>
            <a:r>
              <a:rPr lang="en-US" dirty="0" smtClean="0"/>
              <a:t>Best case scenario R</a:t>
            </a:r>
            <a:r>
              <a:rPr lang="en-US" baseline="30000" dirty="0" smtClean="0"/>
              <a:t>2</a:t>
            </a:r>
            <a:r>
              <a:rPr lang="en-US" dirty="0" smtClean="0"/>
              <a:t> ~ 0.8, typical R</a:t>
            </a:r>
            <a:r>
              <a:rPr lang="en-US" baseline="30000" dirty="0" smtClean="0"/>
              <a:t>2</a:t>
            </a:r>
            <a:r>
              <a:rPr lang="en-US" dirty="0" smtClean="0"/>
              <a:t>~0.3</a:t>
            </a:r>
          </a:p>
          <a:p>
            <a:pPr lvl="1"/>
            <a:r>
              <a:rPr lang="en-US" dirty="0" smtClean="0"/>
              <a:t>Benefits:  fast, so can scan huge library, better than docking score alone</a:t>
            </a:r>
          </a:p>
          <a:p>
            <a:pPr lvl="1"/>
            <a:r>
              <a:rPr lang="en-US" dirty="0" smtClean="0"/>
              <a:t>Limitations:  Does not include entropy, ligand or protein reorganization energy, explicit waters, etc.</a:t>
            </a:r>
          </a:p>
        </p:txBody>
      </p:sp>
    </p:spTree>
    <p:extLst>
      <p:ext uri="{BB962C8B-B14F-4D97-AF65-F5344CB8AC3E}">
        <p14:creationId xmlns:p14="http://schemas.microsoft.com/office/powerpoint/2010/main" xmlns="" val="2966199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52400" y="0"/>
            <a:ext cx="8229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700" b="1" dirty="0" smtClean="0">
                <a:ea typeface="+mj-ea"/>
                <a:cs typeface="Arial" pitchFamily="34" charset="0"/>
              </a:rPr>
              <a:t>Outline</a:t>
            </a:r>
            <a:endPar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endParaRPr>
          </a:p>
        </p:txBody>
      </p:sp>
      <p:sp>
        <p:nvSpPr>
          <p:cNvPr id="3" name="TextBox 2"/>
          <p:cNvSpPr txBox="1"/>
          <p:nvPr/>
        </p:nvSpPr>
        <p:spPr>
          <a:xfrm>
            <a:off x="533400" y="990600"/>
            <a:ext cx="5334602" cy="3724096"/>
          </a:xfrm>
          <a:prstGeom prst="rect">
            <a:avLst/>
          </a:prstGeom>
          <a:noFill/>
        </p:spPr>
        <p:txBody>
          <a:bodyPr wrap="none" rtlCol="0">
            <a:spAutoFit/>
          </a:bodyPr>
          <a:lstStyle/>
          <a:p>
            <a:pPr>
              <a:buFont typeface="Wingdings" pitchFamily="2" charset="2"/>
              <a:buChar char="Ø"/>
            </a:pPr>
            <a:r>
              <a:rPr lang="en-US" dirty="0" smtClean="0"/>
              <a:t> Background </a:t>
            </a:r>
          </a:p>
          <a:p>
            <a:pPr marL="398463">
              <a:buFont typeface="Wingdings" pitchFamily="2" charset="2"/>
              <a:buChar char="Ø"/>
            </a:pPr>
            <a:r>
              <a:rPr lang="en-US" sz="1600" dirty="0" smtClean="0"/>
              <a:t> Aging, </a:t>
            </a:r>
            <a:r>
              <a:rPr lang="en-US" sz="1600" dirty="0" err="1" smtClean="0"/>
              <a:t>Sirtuins</a:t>
            </a:r>
            <a:endParaRPr lang="en-US" sz="1600" dirty="0" smtClean="0"/>
          </a:p>
          <a:p>
            <a:pPr marL="398463">
              <a:buFont typeface="Wingdings" pitchFamily="2" charset="2"/>
              <a:buChar char="Ø"/>
            </a:pPr>
            <a:r>
              <a:rPr lang="en-US" sz="1600" dirty="0" smtClean="0"/>
              <a:t> Importance of SIRT3</a:t>
            </a:r>
          </a:p>
          <a:p>
            <a:pPr marL="398463">
              <a:buFont typeface="Wingdings" pitchFamily="2" charset="2"/>
              <a:buChar char="Ø"/>
            </a:pPr>
            <a:r>
              <a:rPr lang="en-US" sz="1600" dirty="0" smtClean="0"/>
              <a:t> Target novel inhibitor of SIRT3</a:t>
            </a:r>
          </a:p>
          <a:p>
            <a:pPr marL="398463">
              <a:buFont typeface="Wingdings" pitchFamily="2" charset="2"/>
              <a:buChar char="Ø"/>
            </a:pPr>
            <a:r>
              <a:rPr lang="en-US" sz="1600" dirty="0" smtClean="0"/>
              <a:t> Inhibition modes </a:t>
            </a:r>
          </a:p>
          <a:p>
            <a:pPr>
              <a:buFont typeface="Wingdings" pitchFamily="2" charset="2"/>
              <a:buChar char="Ø"/>
            </a:pPr>
            <a:r>
              <a:rPr lang="en-US" dirty="0" smtClean="0"/>
              <a:t> Mechanism of </a:t>
            </a:r>
            <a:r>
              <a:rPr lang="en-US" dirty="0" err="1" smtClean="0"/>
              <a:t>Sirtuins</a:t>
            </a:r>
            <a:r>
              <a:rPr lang="en-US" dirty="0" smtClean="0"/>
              <a:t> </a:t>
            </a:r>
            <a:r>
              <a:rPr lang="en-US" dirty="0" err="1" smtClean="0"/>
              <a:t>Deacetylase</a:t>
            </a:r>
            <a:r>
              <a:rPr lang="en-US" dirty="0" smtClean="0"/>
              <a:t> Reaction</a:t>
            </a:r>
          </a:p>
          <a:p>
            <a:pPr>
              <a:buFont typeface="Wingdings" pitchFamily="2" charset="2"/>
              <a:buChar char="Ø"/>
            </a:pPr>
            <a:r>
              <a:rPr lang="en-US" dirty="0" smtClean="0"/>
              <a:t> Methods</a:t>
            </a:r>
          </a:p>
          <a:p>
            <a:pPr>
              <a:buFont typeface="Wingdings" pitchFamily="2" charset="2"/>
              <a:buChar char="Ø"/>
            </a:pPr>
            <a:r>
              <a:rPr lang="en-US" dirty="0" smtClean="0"/>
              <a:t> Results from Wet Lab</a:t>
            </a:r>
          </a:p>
          <a:p>
            <a:pPr marL="398463">
              <a:buFont typeface="Wingdings" pitchFamily="2" charset="2"/>
              <a:buChar char="Ø"/>
            </a:pPr>
            <a:r>
              <a:rPr lang="en-US" sz="1600" dirty="0" smtClean="0"/>
              <a:t> NAM noncompetitively inhibits hSIRT1</a:t>
            </a:r>
          </a:p>
          <a:p>
            <a:pPr marL="398463">
              <a:buFont typeface="Wingdings" pitchFamily="2" charset="2"/>
              <a:buChar char="Ø"/>
            </a:pPr>
            <a:r>
              <a:rPr lang="en-US" sz="1600" dirty="0" smtClean="0"/>
              <a:t> NAM competitively inhibits hSIRT3</a:t>
            </a:r>
          </a:p>
          <a:p>
            <a:pPr marL="398463">
              <a:buFont typeface="Wingdings" pitchFamily="2" charset="2"/>
              <a:buChar char="Ø"/>
            </a:pPr>
            <a:r>
              <a:rPr lang="en-US" sz="1600" dirty="0" smtClean="0"/>
              <a:t> </a:t>
            </a:r>
            <a:r>
              <a:rPr lang="en-US" sz="1600" dirty="0" err="1" smtClean="0"/>
              <a:t>IsoNAM</a:t>
            </a:r>
            <a:r>
              <a:rPr lang="en-US" sz="1600" dirty="0" smtClean="0"/>
              <a:t> is a weak inhibitor for both hSIRT1 and hSIRT3</a:t>
            </a:r>
          </a:p>
          <a:p>
            <a:pPr marL="398463">
              <a:buFont typeface="Wingdings" pitchFamily="2" charset="2"/>
              <a:buChar char="Ø"/>
            </a:pPr>
            <a:r>
              <a:rPr lang="en-US" sz="1600" dirty="0" smtClean="0"/>
              <a:t> Potent inhibitor of hSIRT3</a:t>
            </a:r>
          </a:p>
          <a:p>
            <a:pPr>
              <a:buFont typeface="Wingdings" pitchFamily="2" charset="2"/>
              <a:buChar char="Ø"/>
            </a:pPr>
            <a:r>
              <a:rPr lang="en-US" dirty="0" smtClean="0"/>
              <a:t> Results from Simulation</a:t>
            </a:r>
          </a:p>
          <a:p>
            <a:pPr>
              <a:buFont typeface="Wingdings" pitchFamily="2" charset="2"/>
              <a:buChar char="Ø"/>
            </a:pPr>
            <a:r>
              <a:rPr lang="en-US" dirty="0" smtClean="0"/>
              <a:t> Future Direction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Computational Methods</a:t>
            </a:r>
            <a:r>
              <a:rPr lang="en-US" sz="2700" b="1" dirty="0">
                <a:latin typeface="+mn-lt"/>
              </a:rPr>
              <a:t>: </a:t>
            </a:r>
            <a:r>
              <a:rPr lang="en-US" sz="2700" b="1" dirty="0" smtClean="0">
                <a:latin typeface="+mn-lt"/>
              </a:rPr>
              <a:t>∆</a:t>
            </a:r>
            <a:r>
              <a:rPr lang="en-US" sz="2700" b="1" dirty="0" err="1" smtClean="0">
                <a:latin typeface="+mn-lt"/>
              </a:rPr>
              <a:t>G</a:t>
            </a:r>
            <a:r>
              <a:rPr lang="en-US" sz="2700" b="1" baseline="-25000" dirty="0" err="1" smtClean="0">
                <a:latin typeface="+mn-lt"/>
              </a:rPr>
              <a:t>bind</a:t>
            </a:r>
            <a:r>
              <a:rPr lang="en-US" sz="2700" b="1" dirty="0" smtClean="0">
                <a:latin typeface="+mn-lt"/>
              </a:rPr>
              <a:t> </a:t>
            </a:r>
            <a:endParaRPr lang="en-US" sz="2700" b="1" dirty="0">
              <a:latin typeface="+mn-lt"/>
            </a:endParaRPr>
          </a:p>
        </p:txBody>
      </p:sp>
      <p:sp>
        <p:nvSpPr>
          <p:cNvPr id="3" name="Content Placeholder 2"/>
          <p:cNvSpPr>
            <a:spLocks noGrp="1"/>
          </p:cNvSpPr>
          <p:nvPr>
            <p:ph idx="1"/>
          </p:nvPr>
        </p:nvSpPr>
        <p:spPr>
          <a:xfrm>
            <a:off x="228600" y="990600"/>
            <a:ext cx="8229600" cy="5486400"/>
          </a:xfrm>
        </p:spPr>
        <p:txBody>
          <a:bodyPr>
            <a:normAutofit/>
          </a:bodyPr>
          <a:lstStyle/>
          <a:p>
            <a:r>
              <a:rPr lang="en-US" dirty="0" smtClean="0"/>
              <a:t>Induced Fit + MM-GBSA</a:t>
            </a:r>
          </a:p>
          <a:p>
            <a:pPr lvl="1"/>
            <a:r>
              <a:rPr lang="en-US" dirty="0" smtClean="0"/>
              <a:t>Improves docking by allowing for receptor side chain and backbone flexibility, but may add noise</a:t>
            </a:r>
          </a:p>
          <a:p>
            <a:r>
              <a:rPr lang="en-US" dirty="0" smtClean="0"/>
              <a:t>LIA  (linear interaction approximation)</a:t>
            </a:r>
          </a:p>
          <a:p>
            <a:pPr lvl="1"/>
            <a:r>
              <a:rPr lang="el-GR" sz="2400" b="1" dirty="0"/>
              <a:t>Δ</a:t>
            </a:r>
            <a:r>
              <a:rPr lang="el-GR" sz="2400" dirty="0"/>
              <a:t>G = </a:t>
            </a:r>
            <a:r>
              <a:rPr lang="el-GR" sz="2400" b="1" dirty="0"/>
              <a:t>α </a:t>
            </a:r>
            <a:r>
              <a:rPr lang="el-GR" sz="2400" dirty="0"/>
              <a:t>(&lt;</a:t>
            </a:r>
            <a:r>
              <a:rPr lang="el-GR" sz="2400" dirty="0" smtClean="0"/>
              <a:t>U</a:t>
            </a:r>
            <a:r>
              <a:rPr lang="el-GR" sz="2400" baseline="30000" dirty="0" smtClean="0"/>
              <a:t>b</a:t>
            </a:r>
            <a:r>
              <a:rPr lang="da-DK" sz="2400" baseline="-25000" dirty="0" err="1" smtClean="0"/>
              <a:t>vdw</a:t>
            </a:r>
            <a:r>
              <a:rPr lang="da-DK" sz="2400" dirty="0"/>
              <a:t>&gt; – &lt;</a:t>
            </a:r>
            <a:r>
              <a:rPr lang="da-DK" sz="2400" dirty="0" smtClean="0"/>
              <a:t>U</a:t>
            </a:r>
            <a:r>
              <a:rPr lang="da-DK" sz="2400" baseline="30000" dirty="0" smtClean="0"/>
              <a:t>f</a:t>
            </a:r>
            <a:r>
              <a:rPr lang="pl-PL" sz="2400" baseline="-25000" dirty="0" err="1" smtClean="0"/>
              <a:t>vdw</a:t>
            </a:r>
            <a:r>
              <a:rPr lang="pl-PL" sz="2400" dirty="0" smtClean="0"/>
              <a:t> </a:t>
            </a:r>
            <a:r>
              <a:rPr lang="pl-PL" sz="2400" dirty="0"/>
              <a:t>&gt;) + </a:t>
            </a:r>
            <a:r>
              <a:rPr lang="pl-PL" sz="2400" b="1" dirty="0"/>
              <a:t>β </a:t>
            </a:r>
            <a:r>
              <a:rPr lang="pl-PL" sz="2400" dirty="0"/>
              <a:t>(&lt;</a:t>
            </a:r>
            <a:r>
              <a:rPr lang="pl-PL" sz="2400" dirty="0" err="1" smtClean="0"/>
              <a:t>U</a:t>
            </a:r>
            <a:r>
              <a:rPr lang="pl-PL" sz="2400" baseline="30000" dirty="0" err="1" smtClean="0"/>
              <a:t>b</a:t>
            </a:r>
            <a:r>
              <a:rPr lang="cs-CZ" sz="2400" baseline="-25000" dirty="0" err="1" smtClean="0"/>
              <a:t>elec</a:t>
            </a:r>
            <a:r>
              <a:rPr lang="cs-CZ" sz="2400" dirty="0" smtClean="0"/>
              <a:t> </a:t>
            </a:r>
            <a:r>
              <a:rPr lang="cs-CZ" sz="2400" dirty="0"/>
              <a:t>&gt; -</a:t>
            </a:r>
            <a:r>
              <a:rPr lang="cs-CZ" sz="2400" dirty="0" smtClean="0"/>
              <a:t>&lt;U</a:t>
            </a:r>
            <a:r>
              <a:rPr lang="cs-CZ" sz="2400" baseline="30000" dirty="0" smtClean="0"/>
              <a:t>f</a:t>
            </a:r>
            <a:r>
              <a:rPr lang="el-GR" sz="2400" baseline="-25000" dirty="0" smtClean="0"/>
              <a:t>elec</a:t>
            </a:r>
            <a:r>
              <a:rPr lang="el-GR" sz="2400" dirty="0"/>
              <a:t>&gt;) </a:t>
            </a:r>
            <a:r>
              <a:rPr lang="el-GR" sz="2400" dirty="0" smtClean="0"/>
              <a:t>+ </a:t>
            </a:r>
            <a:r>
              <a:rPr lang="en-US" sz="2400" dirty="0" smtClean="0"/>
              <a:t/>
            </a:r>
            <a:br>
              <a:rPr lang="en-US" sz="2400" dirty="0" smtClean="0"/>
            </a:br>
            <a:r>
              <a:rPr lang="en-US" sz="2400" dirty="0" smtClean="0"/>
              <a:t>          </a:t>
            </a:r>
            <a:r>
              <a:rPr lang="el-GR" sz="2400" b="1" dirty="0" smtClean="0"/>
              <a:t>γ </a:t>
            </a:r>
            <a:r>
              <a:rPr lang="el-GR" sz="2400" dirty="0"/>
              <a:t>(&lt;</a:t>
            </a:r>
            <a:r>
              <a:rPr lang="el-GR" sz="2400" dirty="0" smtClean="0"/>
              <a:t>U</a:t>
            </a:r>
            <a:r>
              <a:rPr lang="el-GR" sz="2400" baseline="30000" dirty="0" smtClean="0"/>
              <a:t>b</a:t>
            </a:r>
            <a:r>
              <a:rPr lang="cs-CZ" sz="2400" baseline="-25000" dirty="0" err="1" smtClean="0"/>
              <a:t>cav</a:t>
            </a:r>
            <a:r>
              <a:rPr lang="cs-CZ" sz="2400" dirty="0"/>
              <a:t>&gt; – &lt;</a:t>
            </a:r>
            <a:r>
              <a:rPr lang="cs-CZ" sz="2400" dirty="0" err="1" smtClean="0"/>
              <a:t>U</a:t>
            </a:r>
            <a:r>
              <a:rPr lang="cs-CZ" sz="2400" baseline="30000" dirty="0" err="1" smtClean="0"/>
              <a:t>f</a:t>
            </a:r>
            <a:r>
              <a:rPr lang="cs-CZ" sz="2400" baseline="-25000" dirty="0" err="1" smtClean="0"/>
              <a:t>cav</a:t>
            </a:r>
            <a:r>
              <a:rPr lang="cs-CZ" sz="2400" dirty="0"/>
              <a:t>&gt;</a:t>
            </a:r>
            <a:r>
              <a:rPr lang="cs-CZ" sz="2400" dirty="0" smtClean="0"/>
              <a:t>)</a:t>
            </a:r>
          </a:p>
          <a:p>
            <a:pPr lvl="1"/>
            <a:r>
              <a:rPr lang="cs-CZ" sz="2400" dirty="0" smtClean="0"/>
              <a:t>A </a:t>
            </a:r>
            <a:r>
              <a:rPr lang="cs-CZ" sz="2400" dirty="0" err="1" smtClean="0"/>
              <a:t>linear</a:t>
            </a:r>
            <a:r>
              <a:rPr lang="cs-CZ" sz="2400" dirty="0" smtClean="0"/>
              <a:t> response </a:t>
            </a:r>
            <a:r>
              <a:rPr lang="cs-CZ" sz="2400" dirty="0" err="1" smtClean="0"/>
              <a:t>method</a:t>
            </a:r>
            <a:r>
              <a:rPr lang="cs-CZ" sz="2400" dirty="0" smtClean="0"/>
              <a:t> (LRM) </a:t>
            </a:r>
            <a:r>
              <a:rPr lang="cs-CZ" sz="2400" dirty="0" err="1" smtClean="0"/>
              <a:t>similar</a:t>
            </a:r>
            <a:r>
              <a:rPr lang="cs-CZ" sz="2400" dirty="0" smtClean="0"/>
              <a:t> to LIE.  </a:t>
            </a:r>
          </a:p>
          <a:p>
            <a:pPr lvl="1"/>
            <a:r>
              <a:rPr lang="cs-CZ" sz="2400" dirty="0" err="1" smtClean="0"/>
              <a:t>Multiple</a:t>
            </a:r>
            <a:r>
              <a:rPr lang="cs-CZ" sz="2400" dirty="0" smtClean="0"/>
              <a:t> </a:t>
            </a:r>
            <a:r>
              <a:rPr lang="cs-CZ" sz="2400" dirty="0" err="1" smtClean="0"/>
              <a:t>linear</a:t>
            </a:r>
            <a:r>
              <a:rPr lang="cs-CZ" sz="2400" dirty="0" smtClean="0"/>
              <a:t> </a:t>
            </a:r>
            <a:r>
              <a:rPr lang="cs-CZ" sz="2400" dirty="0" err="1" smtClean="0"/>
              <a:t>regression</a:t>
            </a:r>
            <a:r>
              <a:rPr lang="cs-CZ" sz="2400" dirty="0" smtClean="0"/>
              <a:t> (3 </a:t>
            </a:r>
            <a:r>
              <a:rPr lang="cs-CZ" sz="2400" dirty="0" err="1" smtClean="0"/>
              <a:t>terms</a:t>
            </a:r>
            <a:r>
              <a:rPr lang="cs-CZ" sz="2400" dirty="0" smtClean="0"/>
              <a:t>) </a:t>
            </a:r>
            <a:r>
              <a:rPr lang="cs-CZ" sz="2400" dirty="0" err="1" smtClean="0"/>
              <a:t>fitted</a:t>
            </a:r>
            <a:r>
              <a:rPr lang="cs-CZ" sz="2400" dirty="0" smtClean="0"/>
              <a:t> to </a:t>
            </a:r>
            <a:r>
              <a:rPr lang="cs-CZ" sz="2400" dirty="0" err="1" smtClean="0"/>
              <a:t>at</a:t>
            </a:r>
            <a:r>
              <a:rPr lang="cs-CZ" sz="2400" dirty="0" smtClean="0"/>
              <a:t> least </a:t>
            </a:r>
            <a:r>
              <a:rPr lang="cs-CZ" sz="2400" dirty="0"/>
              <a:t>5 </a:t>
            </a:r>
            <a:r>
              <a:rPr lang="cs-CZ" sz="2400" dirty="0" err="1" smtClean="0"/>
              <a:t>experimental</a:t>
            </a:r>
            <a:r>
              <a:rPr lang="cs-CZ" sz="2400" dirty="0"/>
              <a:t> </a:t>
            </a:r>
            <a:r>
              <a:rPr lang="cs-CZ" sz="2400" dirty="0" smtClean="0"/>
              <a:t>∆</a:t>
            </a:r>
            <a:r>
              <a:rPr lang="cs-CZ" sz="2400" dirty="0" err="1" smtClean="0"/>
              <a:t>G</a:t>
            </a:r>
            <a:r>
              <a:rPr lang="cs-CZ" sz="2400" baseline="-25000" dirty="0" err="1" smtClean="0"/>
              <a:t>bind</a:t>
            </a:r>
            <a:endParaRPr lang="en-US" sz="2400" dirty="0" smtClean="0"/>
          </a:p>
        </p:txBody>
      </p:sp>
    </p:spTree>
    <p:extLst>
      <p:ext uri="{BB962C8B-B14F-4D97-AF65-F5344CB8AC3E}">
        <p14:creationId xmlns:p14="http://schemas.microsoft.com/office/powerpoint/2010/main" xmlns="" val="4109877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SIRT2 Inhibitors</a:t>
            </a:r>
            <a:endParaRPr lang="en-US" sz="2700" b="1" dirty="0">
              <a:latin typeface="+mn-lt"/>
            </a:endParaRPr>
          </a:p>
        </p:txBody>
      </p:sp>
      <p:pic>
        <p:nvPicPr>
          <p:cNvPr id="9" name="Picture 8"/>
          <p:cNvPicPr>
            <a:picLocks noChangeAspect="1"/>
          </p:cNvPicPr>
          <p:nvPr/>
        </p:nvPicPr>
        <p:blipFill>
          <a:blip r:embed="rId3"/>
          <a:stretch>
            <a:fillRect/>
          </a:stretch>
        </p:blipFill>
        <p:spPr>
          <a:xfrm>
            <a:off x="2362200" y="838200"/>
            <a:ext cx="3217254" cy="2873475"/>
          </a:xfrm>
          <a:prstGeom prst="rect">
            <a:avLst/>
          </a:prstGeom>
        </p:spPr>
      </p:pic>
      <p:pic>
        <p:nvPicPr>
          <p:cNvPr id="11" name="Picture 10"/>
          <p:cNvPicPr>
            <a:picLocks noChangeAspect="1"/>
          </p:cNvPicPr>
          <p:nvPr/>
        </p:nvPicPr>
        <p:blipFill>
          <a:blip r:embed="rId4"/>
          <a:stretch>
            <a:fillRect/>
          </a:stretch>
        </p:blipFill>
        <p:spPr>
          <a:xfrm>
            <a:off x="5715000" y="3810000"/>
            <a:ext cx="3217150" cy="2873382"/>
          </a:xfrm>
          <a:prstGeom prst="rect">
            <a:avLst/>
          </a:prstGeom>
        </p:spPr>
      </p:pic>
      <p:pic>
        <p:nvPicPr>
          <p:cNvPr id="12" name="Picture 11"/>
          <p:cNvPicPr>
            <a:picLocks noChangeAspect="1"/>
          </p:cNvPicPr>
          <p:nvPr/>
        </p:nvPicPr>
        <p:blipFill>
          <a:blip r:embed="rId5"/>
          <a:stretch>
            <a:fillRect/>
          </a:stretch>
        </p:blipFill>
        <p:spPr>
          <a:xfrm>
            <a:off x="5715000" y="838200"/>
            <a:ext cx="3225800" cy="2874604"/>
          </a:xfrm>
          <a:prstGeom prst="rect">
            <a:avLst/>
          </a:prstGeom>
        </p:spPr>
      </p:pic>
      <p:pic>
        <p:nvPicPr>
          <p:cNvPr id="13" name="Picture 12"/>
          <p:cNvPicPr>
            <a:picLocks noChangeAspect="1"/>
          </p:cNvPicPr>
          <p:nvPr/>
        </p:nvPicPr>
        <p:blipFill>
          <a:blip r:embed="rId6"/>
          <a:stretch>
            <a:fillRect/>
          </a:stretch>
        </p:blipFill>
        <p:spPr>
          <a:xfrm>
            <a:off x="228600" y="1143000"/>
            <a:ext cx="1916089" cy="1752600"/>
          </a:xfrm>
          <a:prstGeom prst="rect">
            <a:avLst/>
          </a:prstGeom>
        </p:spPr>
      </p:pic>
      <p:sp>
        <p:nvSpPr>
          <p:cNvPr id="14" name="TextBox 13"/>
          <p:cNvSpPr txBox="1"/>
          <p:nvPr/>
        </p:nvSpPr>
        <p:spPr>
          <a:xfrm>
            <a:off x="228600" y="5181600"/>
            <a:ext cx="1981200" cy="1077218"/>
          </a:xfrm>
          <a:prstGeom prst="rect">
            <a:avLst/>
          </a:prstGeom>
          <a:noFill/>
        </p:spPr>
        <p:txBody>
          <a:bodyPr wrap="square" rtlCol="0">
            <a:spAutoFit/>
          </a:bodyPr>
          <a:lstStyle/>
          <a:p>
            <a:r>
              <a:rPr lang="en-US" sz="1600" dirty="0" smtClean="0"/>
              <a:t>R = </a:t>
            </a:r>
            <a:r>
              <a:rPr lang="en-US" sz="1600" dirty="0" err="1" smtClean="0"/>
              <a:t>cyclopropyl</a:t>
            </a:r>
            <a:r>
              <a:rPr lang="en-US" sz="1600" dirty="0" smtClean="0"/>
              <a:t>, methyl, ethyl, propyl, </a:t>
            </a:r>
            <a:r>
              <a:rPr lang="en-US" sz="1600" dirty="0" err="1" smtClean="0"/>
              <a:t>bromo</a:t>
            </a:r>
            <a:r>
              <a:rPr lang="en-US" sz="1600" dirty="0" smtClean="0"/>
              <a:t>, </a:t>
            </a:r>
            <a:r>
              <a:rPr lang="en-US" sz="1600" dirty="0" err="1" smtClean="0"/>
              <a:t>fluoro</a:t>
            </a:r>
            <a:r>
              <a:rPr lang="en-US" sz="1600" dirty="0" smtClean="0"/>
              <a:t>,  </a:t>
            </a:r>
            <a:r>
              <a:rPr lang="en-US" sz="1600" dirty="0" err="1" smtClean="0"/>
              <a:t>iodo</a:t>
            </a:r>
            <a:r>
              <a:rPr lang="en-US" sz="1600" dirty="0" smtClean="0"/>
              <a:t>, nitrile, </a:t>
            </a:r>
            <a:r>
              <a:rPr lang="en-US" sz="1600" dirty="0" err="1" smtClean="0"/>
              <a:t>etc</a:t>
            </a:r>
            <a:endParaRPr lang="en-US" sz="1600" dirty="0"/>
          </a:p>
        </p:txBody>
      </p:sp>
      <p:pic>
        <p:nvPicPr>
          <p:cNvPr id="15" name="Picture 14"/>
          <p:cNvPicPr>
            <a:picLocks noChangeAspect="1"/>
          </p:cNvPicPr>
          <p:nvPr/>
        </p:nvPicPr>
        <p:blipFill>
          <a:blip r:embed="rId7"/>
          <a:stretch>
            <a:fillRect/>
          </a:stretch>
        </p:blipFill>
        <p:spPr>
          <a:xfrm>
            <a:off x="228600" y="2743200"/>
            <a:ext cx="2030083" cy="2438400"/>
          </a:xfrm>
          <a:prstGeom prst="rect">
            <a:avLst/>
          </a:prstGeom>
        </p:spPr>
      </p:pic>
      <p:sp>
        <p:nvSpPr>
          <p:cNvPr id="16" name="TextBox 15"/>
          <p:cNvSpPr txBox="1"/>
          <p:nvPr/>
        </p:nvSpPr>
        <p:spPr>
          <a:xfrm>
            <a:off x="152400" y="6544399"/>
            <a:ext cx="4072374" cy="276999"/>
          </a:xfrm>
          <a:prstGeom prst="rect">
            <a:avLst/>
          </a:prstGeom>
          <a:noFill/>
        </p:spPr>
        <p:txBody>
          <a:bodyPr wrap="none" rtlCol="0">
            <a:spAutoFit/>
          </a:bodyPr>
          <a:lstStyle/>
          <a:p>
            <a:r>
              <a:rPr lang="en-US" sz="1200" dirty="0" err="1" smtClean="0"/>
              <a:t>Uciechowska</a:t>
            </a:r>
            <a:r>
              <a:rPr lang="en-US" sz="1200" dirty="0" smtClean="0"/>
              <a:t>, </a:t>
            </a:r>
            <a:r>
              <a:rPr lang="en-US" sz="1200" dirty="0"/>
              <a:t>Jung</a:t>
            </a:r>
            <a:r>
              <a:rPr lang="en-US" sz="1200" dirty="0" smtClean="0"/>
              <a:t>, </a:t>
            </a:r>
            <a:r>
              <a:rPr lang="en-US" sz="1200" dirty="0" err="1" smtClean="0"/>
              <a:t>Sippl</a:t>
            </a:r>
            <a:r>
              <a:rPr lang="en-US" sz="1200" dirty="0" smtClean="0"/>
              <a:t>, </a:t>
            </a:r>
            <a:r>
              <a:rPr lang="en-US" sz="1200" dirty="0" err="1" smtClean="0"/>
              <a:t>et.al</a:t>
            </a:r>
            <a:r>
              <a:rPr lang="en-US" sz="1200" dirty="0" smtClean="0"/>
              <a:t>. </a:t>
            </a:r>
            <a:r>
              <a:rPr lang="en-US" sz="1200" i="1" dirty="0" err="1"/>
              <a:t>ChemMedChem</a:t>
            </a:r>
            <a:r>
              <a:rPr lang="en-US" sz="1200" dirty="0"/>
              <a:t> </a:t>
            </a:r>
            <a:r>
              <a:rPr lang="en-US" sz="1200" b="1" dirty="0"/>
              <a:t>2008</a:t>
            </a:r>
            <a:r>
              <a:rPr lang="en-US" sz="1200" dirty="0"/>
              <a:t>, </a:t>
            </a:r>
            <a:r>
              <a:rPr lang="en-US" sz="1200" i="1" dirty="0"/>
              <a:t>3</a:t>
            </a:r>
            <a:r>
              <a:rPr lang="en-US" sz="1200" dirty="0"/>
              <a:t>, 1965</a:t>
            </a:r>
            <a:r>
              <a:rPr lang="en-US" sz="1200" dirty="0" smtClean="0"/>
              <a:t>.</a:t>
            </a:r>
            <a:endParaRPr lang="en-US" sz="1200" dirty="0"/>
          </a:p>
        </p:txBody>
      </p:sp>
    </p:spTree>
    <p:extLst>
      <p:ext uri="{BB962C8B-B14F-4D97-AF65-F5344CB8AC3E}">
        <p14:creationId xmlns:p14="http://schemas.microsoft.com/office/powerpoint/2010/main" xmlns="" val="823233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Binding Energy Prediction: SIRT3 Inhibitors</a:t>
            </a:r>
            <a:endParaRPr lang="en-US" sz="2700" b="1" dirty="0">
              <a:latin typeface="+mn-lt"/>
            </a:endParaRPr>
          </a:p>
        </p:txBody>
      </p:sp>
      <p:pic>
        <p:nvPicPr>
          <p:cNvPr id="6" name="Picture 5"/>
          <p:cNvPicPr>
            <a:picLocks noChangeAspect="1"/>
          </p:cNvPicPr>
          <p:nvPr/>
        </p:nvPicPr>
        <p:blipFill>
          <a:blip r:embed="rId3"/>
          <a:stretch>
            <a:fillRect/>
          </a:stretch>
        </p:blipFill>
        <p:spPr>
          <a:xfrm>
            <a:off x="1905000" y="838200"/>
            <a:ext cx="3260912" cy="2857500"/>
          </a:xfrm>
          <a:prstGeom prst="rect">
            <a:avLst/>
          </a:prstGeom>
        </p:spPr>
      </p:pic>
      <p:pic>
        <p:nvPicPr>
          <p:cNvPr id="7" name="Picture 6"/>
          <p:cNvPicPr>
            <a:picLocks noChangeAspect="1"/>
          </p:cNvPicPr>
          <p:nvPr/>
        </p:nvPicPr>
        <p:blipFill>
          <a:blip r:embed="rId4"/>
          <a:stretch>
            <a:fillRect/>
          </a:stretch>
        </p:blipFill>
        <p:spPr>
          <a:xfrm>
            <a:off x="5257800" y="838200"/>
            <a:ext cx="3276600" cy="2871247"/>
          </a:xfrm>
          <a:prstGeom prst="rect">
            <a:avLst/>
          </a:prstGeom>
        </p:spPr>
      </p:pic>
      <p:pic>
        <p:nvPicPr>
          <p:cNvPr id="8" name="Picture 7"/>
          <p:cNvPicPr>
            <a:picLocks noChangeAspect="1"/>
          </p:cNvPicPr>
          <p:nvPr/>
        </p:nvPicPr>
        <p:blipFill>
          <a:blip r:embed="rId5"/>
          <a:stretch>
            <a:fillRect/>
          </a:stretch>
        </p:blipFill>
        <p:spPr>
          <a:xfrm>
            <a:off x="5257800" y="3810000"/>
            <a:ext cx="3260912" cy="2857500"/>
          </a:xfrm>
          <a:prstGeom prst="rect">
            <a:avLst/>
          </a:prstGeom>
        </p:spPr>
      </p:pic>
      <p:pic>
        <p:nvPicPr>
          <p:cNvPr id="9" name="Picture 8"/>
          <p:cNvPicPr>
            <a:picLocks noChangeAspect="1"/>
          </p:cNvPicPr>
          <p:nvPr/>
        </p:nvPicPr>
        <p:blipFill>
          <a:blip r:embed="rId6"/>
          <a:stretch>
            <a:fillRect/>
          </a:stretch>
        </p:blipFill>
        <p:spPr>
          <a:xfrm>
            <a:off x="2819400" y="3886200"/>
            <a:ext cx="1981200" cy="1231556"/>
          </a:xfrm>
          <a:prstGeom prst="rect">
            <a:avLst/>
          </a:prstGeom>
        </p:spPr>
      </p:pic>
      <p:pic>
        <p:nvPicPr>
          <p:cNvPr id="10" name="Picture 9"/>
          <p:cNvPicPr>
            <a:picLocks noChangeAspect="1"/>
          </p:cNvPicPr>
          <p:nvPr/>
        </p:nvPicPr>
        <p:blipFill>
          <a:blip r:embed="rId7"/>
          <a:stretch>
            <a:fillRect/>
          </a:stretch>
        </p:blipFill>
        <p:spPr>
          <a:xfrm>
            <a:off x="2819400" y="5029200"/>
            <a:ext cx="1942261" cy="1676400"/>
          </a:xfrm>
          <a:prstGeom prst="rect">
            <a:avLst/>
          </a:prstGeom>
        </p:spPr>
      </p:pic>
      <p:pic>
        <p:nvPicPr>
          <p:cNvPr id="11" name="Picture 10"/>
          <p:cNvPicPr>
            <a:picLocks noChangeAspect="1"/>
          </p:cNvPicPr>
          <p:nvPr/>
        </p:nvPicPr>
        <p:blipFill>
          <a:blip r:embed="rId8"/>
          <a:stretch>
            <a:fillRect/>
          </a:stretch>
        </p:blipFill>
        <p:spPr>
          <a:xfrm>
            <a:off x="838200" y="5105400"/>
            <a:ext cx="1625351" cy="1358900"/>
          </a:xfrm>
          <a:prstGeom prst="rect">
            <a:avLst/>
          </a:prstGeom>
        </p:spPr>
      </p:pic>
      <p:sp>
        <p:nvSpPr>
          <p:cNvPr id="12" name="TextBox 11"/>
          <p:cNvSpPr txBox="1"/>
          <p:nvPr/>
        </p:nvSpPr>
        <p:spPr>
          <a:xfrm>
            <a:off x="381000" y="3962400"/>
            <a:ext cx="2209800" cy="923330"/>
          </a:xfrm>
          <a:prstGeom prst="rect">
            <a:avLst/>
          </a:prstGeom>
          <a:noFill/>
        </p:spPr>
        <p:txBody>
          <a:bodyPr wrap="square" rtlCol="0">
            <a:spAutoFit/>
          </a:bodyPr>
          <a:lstStyle/>
          <a:p>
            <a:r>
              <a:rPr lang="en-US" dirty="0" smtClean="0"/>
              <a:t>3 Tested High Affinity </a:t>
            </a:r>
          </a:p>
          <a:p>
            <a:r>
              <a:rPr lang="en-US" dirty="0" smtClean="0"/>
              <a:t>Ligands</a:t>
            </a:r>
            <a:r>
              <a:rPr lang="en-US" dirty="0"/>
              <a:t>:  Ex-527, </a:t>
            </a:r>
            <a:endParaRPr lang="en-US" dirty="0" smtClean="0"/>
          </a:p>
          <a:p>
            <a:r>
              <a:rPr lang="en-US" dirty="0" err="1" smtClean="0"/>
              <a:t>Salermide</a:t>
            </a:r>
            <a:r>
              <a:rPr lang="en-US" dirty="0"/>
              <a:t>, AC93253</a:t>
            </a:r>
          </a:p>
        </p:txBody>
      </p:sp>
    </p:spTree>
    <p:extLst>
      <p:ext uri="{BB962C8B-B14F-4D97-AF65-F5344CB8AC3E}">
        <p14:creationId xmlns:p14="http://schemas.microsoft.com/office/powerpoint/2010/main" xmlns="" val="3074809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457200"/>
            <a:ext cx="4140200" cy="3708669"/>
          </a:xfrm>
          <a:prstGeom prst="rect">
            <a:avLst/>
          </a:prstGeom>
        </p:spPr>
      </p:pic>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Inhibitors: Docking into 4FVT</a:t>
            </a:r>
            <a:endParaRPr lang="en-US" sz="2700" b="1" dirty="0">
              <a:latin typeface="+mn-lt"/>
            </a:endParaRPr>
          </a:p>
        </p:txBody>
      </p:sp>
      <p:pic>
        <p:nvPicPr>
          <p:cNvPr id="4" name="Picture 3"/>
          <p:cNvPicPr>
            <a:picLocks noChangeAspect="1"/>
          </p:cNvPicPr>
          <p:nvPr/>
        </p:nvPicPr>
        <p:blipFill>
          <a:blip r:embed="rId4"/>
          <a:stretch>
            <a:fillRect/>
          </a:stretch>
        </p:blipFill>
        <p:spPr>
          <a:xfrm>
            <a:off x="457200" y="3657600"/>
            <a:ext cx="3869074" cy="2743200"/>
          </a:xfrm>
          <a:prstGeom prst="rect">
            <a:avLst/>
          </a:prstGeom>
        </p:spPr>
      </p:pic>
      <p:pic>
        <p:nvPicPr>
          <p:cNvPr id="5" name="Picture 4"/>
          <p:cNvPicPr>
            <a:picLocks noChangeAspect="1"/>
          </p:cNvPicPr>
          <p:nvPr/>
        </p:nvPicPr>
        <p:blipFill>
          <a:blip r:embed="rId5"/>
          <a:stretch>
            <a:fillRect/>
          </a:stretch>
        </p:blipFill>
        <p:spPr>
          <a:xfrm>
            <a:off x="5334000" y="3505200"/>
            <a:ext cx="3276600" cy="3242397"/>
          </a:xfrm>
          <a:prstGeom prst="rect">
            <a:avLst/>
          </a:prstGeom>
        </p:spPr>
      </p:pic>
      <p:sp>
        <p:nvSpPr>
          <p:cNvPr id="13" name="TextBox 12"/>
          <p:cNvSpPr txBox="1"/>
          <p:nvPr/>
        </p:nvSpPr>
        <p:spPr>
          <a:xfrm>
            <a:off x="304800" y="4114800"/>
            <a:ext cx="1026280" cy="369332"/>
          </a:xfrm>
          <a:prstGeom prst="rect">
            <a:avLst/>
          </a:prstGeom>
          <a:noFill/>
        </p:spPr>
        <p:txBody>
          <a:bodyPr wrap="none" rtlCol="0">
            <a:spAutoFit/>
          </a:bodyPr>
          <a:lstStyle/>
          <a:p>
            <a:r>
              <a:rPr lang="en-US" dirty="0" smtClean="0"/>
              <a:t>AC93253</a:t>
            </a:r>
            <a:endParaRPr lang="en-US" dirty="0"/>
          </a:p>
        </p:txBody>
      </p:sp>
      <p:sp>
        <p:nvSpPr>
          <p:cNvPr id="14" name="TextBox 13"/>
          <p:cNvSpPr txBox="1"/>
          <p:nvPr/>
        </p:nvSpPr>
        <p:spPr>
          <a:xfrm>
            <a:off x="5334000" y="5638800"/>
            <a:ext cx="1123099" cy="369332"/>
          </a:xfrm>
          <a:prstGeom prst="rect">
            <a:avLst/>
          </a:prstGeom>
          <a:noFill/>
        </p:spPr>
        <p:txBody>
          <a:bodyPr wrap="none" rtlCol="0">
            <a:spAutoFit/>
          </a:bodyPr>
          <a:lstStyle/>
          <a:p>
            <a:r>
              <a:rPr lang="en-US" dirty="0" err="1" smtClean="0"/>
              <a:t>Salermide</a:t>
            </a:r>
            <a:endParaRPr lang="en-US" dirty="0"/>
          </a:p>
        </p:txBody>
      </p:sp>
      <p:pic>
        <p:nvPicPr>
          <p:cNvPr id="15" name="Picture 14"/>
          <p:cNvPicPr>
            <a:picLocks noChangeAspect="1"/>
          </p:cNvPicPr>
          <p:nvPr/>
        </p:nvPicPr>
        <p:blipFill>
          <a:blip r:embed="rId6"/>
          <a:stretch>
            <a:fillRect/>
          </a:stretch>
        </p:blipFill>
        <p:spPr>
          <a:xfrm>
            <a:off x="6172200" y="914400"/>
            <a:ext cx="2528107" cy="2362200"/>
          </a:xfrm>
          <a:prstGeom prst="rect">
            <a:avLst/>
          </a:prstGeom>
        </p:spPr>
      </p:pic>
      <p:sp>
        <p:nvSpPr>
          <p:cNvPr id="17" name="TextBox 16"/>
          <p:cNvSpPr txBox="1"/>
          <p:nvPr/>
        </p:nvSpPr>
        <p:spPr>
          <a:xfrm>
            <a:off x="5638800" y="1066800"/>
            <a:ext cx="768171" cy="369332"/>
          </a:xfrm>
          <a:prstGeom prst="rect">
            <a:avLst/>
          </a:prstGeom>
          <a:noFill/>
        </p:spPr>
        <p:txBody>
          <a:bodyPr wrap="none" rtlCol="0">
            <a:spAutoFit/>
          </a:bodyPr>
          <a:lstStyle/>
          <a:p>
            <a:r>
              <a:rPr lang="en-US" dirty="0" smtClean="0"/>
              <a:t>EX527</a:t>
            </a:r>
            <a:endParaRPr lang="en-US" dirty="0"/>
          </a:p>
        </p:txBody>
      </p:sp>
    </p:spTree>
    <p:extLst>
      <p:ext uri="{BB962C8B-B14F-4D97-AF65-F5344CB8AC3E}">
        <p14:creationId xmlns:p14="http://schemas.microsoft.com/office/powerpoint/2010/main" xmlns="" val="4119207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14400" y="5029200"/>
            <a:ext cx="2514099" cy="1722060"/>
            <a:chOff x="1905000" y="5029200"/>
            <a:chExt cx="2514099" cy="1722060"/>
          </a:xfrm>
        </p:grpSpPr>
        <p:pic>
          <p:nvPicPr>
            <p:cNvPr id="3" name="Picture 2"/>
            <p:cNvPicPr>
              <a:picLocks noChangeAspect="1"/>
            </p:cNvPicPr>
            <p:nvPr/>
          </p:nvPicPr>
          <p:blipFill>
            <a:blip r:embed="rId3"/>
            <a:stretch>
              <a:fillRect/>
            </a:stretch>
          </p:blipFill>
          <p:spPr>
            <a:xfrm>
              <a:off x="3048000" y="5029200"/>
              <a:ext cx="1371099" cy="1694366"/>
            </a:xfrm>
            <a:prstGeom prst="rect">
              <a:avLst/>
            </a:prstGeom>
          </p:spPr>
        </p:pic>
        <p:sp>
          <p:nvSpPr>
            <p:cNvPr id="4" name="TextBox 3"/>
            <p:cNvSpPr txBox="1"/>
            <p:nvPr/>
          </p:nvSpPr>
          <p:spPr>
            <a:xfrm>
              <a:off x="1905000" y="5181600"/>
              <a:ext cx="1295400" cy="1569660"/>
            </a:xfrm>
            <a:prstGeom prst="rect">
              <a:avLst/>
            </a:prstGeom>
            <a:noFill/>
          </p:spPr>
          <p:txBody>
            <a:bodyPr wrap="square" rtlCol="0">
              <a:spAutoFit/>
            </a:bodyPr>
            <a:lstStyle/>
            <a:p>
              <a:r>
                <a:rPr lang="en-US" sz="1600" dirty="0" smtClean="0"/>
                <a:t>SIRT3: 4FVT</a:t>
              </a:r>
            </a:p>
            <a:p>
              <a:r>
                <a:rPr lang="en-US" sz="1600" dirty="0" smtClean="0"/>
                <a:t>Sir2: 2H4F</a:t>
              </a:r>
            </a:p>
            <a:p>
              <a:r>
                <a:rPr lang="en-US" sz="1600" dirty="0" smtClean="0"/>
                <a:t>SIRT1: 4I5I</a:t>
              </a:r>
            </a:p>
            <a:p>
              <a:r>
                <a:rPr lang="en-US" sz="1600" dirty="0" smtClean="0"/>
                <a:t>SIRT2: 3ZGV</a:t>
              </a:r>
            </a:p>
            <a:p>
              <a:r>
                <a:rPr lang="en-US" sz="1600" dirty="0" smtClean="0"/>
                <a:t>SIRT5: 4G1C</a:t>
              </a:r>
            </a:p>
            <a:p>
              <a:r>
                <a:rPr lang="en-US" sz="1600" dirty="0" smtClean="0"/>
                <a:t>SIRT6: 3PKI</a:t>
              </a:r>
              <a:endParaRPr lang="en-US" sz="1600" dirty="0"/>
            </a:p>
          </p:txBody>
        </p:sp>
      </p:grpSp>
      <p:sp>
        <p:nvSpPr>
          <p:cNvPr id="2" name="Title 1"/>
          <p:cNvSpPr>
            <a:spLocks noGrp="1"/>
          </p:cNvSpPr>
          <p:nvPr>
            <p:ph type="title"/>
          </p:nvPr>
        </p:nvSpPr>
        <p:spPr>
          <a:xfrm>
            <a:off x="152400" y="152400"/>
            <a:ext cx="8229600" cy="457200"/>
          </a:xfrm>
        </p:spPr>
        <p:txBody>
          <a:bodyPr>
            <a:noAutofit/>
          </a:bodyPr>
          <a:lstStyle/>
          <a:p>
            <a:pPr algn="l"/>
            <a:r>
              <a:rPr lang="en-US" sz="2700" b="1" dirty="0" smtClean="0">
                <a:latin typeface="+mn-lt"/>
              </a:rPr>
              <a:t>SIRT3 Loops and Residues</a:t>
            </a:r>
            <a:endParaRPr lang="en-US" sz="2700" b="1" dirty="0">
              <a:latin typeface="+mn-lt"/>
            </a:endParaRPr>
          </a:p>
        </p:txBody>
      </p:sp>
      <p:sp>
        <p:nvSpPr>
          <p:cNvPr id="14" name="TextBox 13"/>
          <p:cNvSpPr txBox="1"/>
          <p:nvPr/>
        </p:nvSpPr>
        <p:spPr>
          <a:xfrm>
            <a:off x="4749798" y="4572000"/>
            <a:ext cx="4394202" cy="1754327"/>
          </a:xfrm>
          <a:prstGeom prst="rect">
            <a:avLst/>
          </a:prstGeom>
          <a:noFill/>
        </p:spPr>
        <p:txBody>
          <a:bodyPr wrap="none" rtlCol="0">
            <a:spAutoFit/>
          </a:bodyPr>
          <a:lstStyle/>
          <a:p>
            <a:r>
              <a:rPr lang="en-US" dirty="0" smtClean="0"/>
              <a:t>SIRT3 4FVT</a:t>
            </a:r>
          </a:p>
          <a:p>
            <a:r>
              <a:rPr lang="en-US" dirty="0" smtClean="0"/>
              <a:t>Residues near the A, B, and C binding </a:t>
            </a:r>
          </a:p>
          <a:p>
            <a:r>
              <a:rPr lang="en-US" dirty="0" smtClean="0"/>
              <a:t>sites for NAD</a:t>
            </a:r>
          </a:p>
          <a:p>
            <a:r>
              <a:rPr lang="en-US" dirty="0" smtClean="0"/>
              <a:t>  Red:  Non-conserved residues  </a:t>
            </a:r>
          </a:p>
          <a:p>
            <a:r>
              <a:rPr lang="en-US" dirty="0"/>
              <a:t> </a:t>
            </a:r>
            <a:r>
              <a:rPr lang="en-US" dirty="0" smtClean="0"/>
              <a:t> Blue:  Functionally conserved</a:t>
            </a:r>
            <a:endParaRPr lang="en-US" dirty="0"/>
          </a:p>
          <a:p>
            <a:r>
              <a:rPr lang="en-US" dirty="0" smtClean="0"/>
              <a:t>  No </a:t>
            </a:r>
            <a:r>
              <a:rPr lang="en-US" dirty="0" err="1" smtClean="0"/>
              <a:t>sidechain</a:t>
            </a:r>
            <a:r>
              <a:rPr lang="en-US" dirty="0" smtClean="0"/>
              <a:t> shown:  completely conserved</a:t>
            </a:r>
            <a:endParaRPr lang="en-US" dirty="0"/>
          </a:p>
        </p:txBody>
      </p:sp>
      <p:pic>
        <p:nvPicPr>
          <p:cNvPr id="19" name="Picture 18"/>
          <p:cNvPicPr>
            <a:picLocks noChangeAspect="1"/>
          </p:cNvPicPr>
          <p:nvPr/>
        </p:nvPicPr>
        <p:blipFill>
          <a:blip r:embed="rId4"/>
          <a:stretch>
            <a:fillRect/>
          </a:stretch>
        </p:blipFill>
        <p:spPr>
          <a:xfrm>
            <a:off x="4724400" y="838200"/>
            <a:ext cx="4276436" cy="3657600"/>
          </a:xfrm>
          <a:prstGeom prst="rect">
            <a:avLst/>
          </a:prstGeom>
        </p:spPr>
      </p:pic>
      <p:pic>
        <p:nvPicPr>
          <p:cNvPr id="6" name="Picture 5"/>
          <p:cNvPicPr>
            <a:picLocks noChangeAspect="1"/>
          </p:cNvPicPr>
          <p:nvPr/>
        </p:nvPicPr>
        <p:blipFill>
          <a:blip r:embed="rId5"/>
          <a:stretch>
            <a:fillRect/>
          </a:stretch>
        </p:blipFill>
        <p:spPr>
          <a:xfrm>
            <a:off x="152400" y="838200"/>
            <a:ext cx="4343400" cy="3676838"/>
          </a:xfrm>
          <a:prstGeom prst="rect">
            <a:avLst/>
          </a:prstGeom>
        </p:spPr>
      </p:pic>
      <p:sp>
        <p:nvSpPr>
          <p:cNvPr id="7" name="TextBox 6"/>
          <p:cNvSpPr txBox="1"/>
          <p:nvPr/>
        </p:nvSpPr>
        <p:spPr>
          <a:xfrm>
            <a:off x="152400" y="4572000"/>
            <a:ext cx="3478536" cy="646331"/>
          </a:xfrm>
          <a:prstGeom prst="rect">
            <a:avLst/>
          </a:prstGeom>
          <a:noFill/>
        </p:spPr>
        <p:txBody>
          <a:bodyPr wrap="none" rtlCol="0">
            <a:spAutoFit/>
          </a:bodyPr>
          <a:lstStyle/>
          <a:p>
            <a:r>
              <a:rPr lang="en-US" dirty="0" smtClean="0"/>
              <a:t>Structural variation in flexible loop.</a:t>
            </a:r>
          </a:p>
          <a:p>
            <a:r>
              <a:rPr lang="en-US" dirty="0" smtClean="0"/>
              <a:t>Highly conserved region.  </a:t>
            </a:r>
          </a:p>
        </p:txBody>
      </p:sp>
    </p:spTree>
    <p:extLst>
      <p:ext uri="{BB962C8B-B14F-4D97-AF65-F5344CB8AC3E}">
        <p14:creationId xmlns:p14="http://schemas.microsoft.com/office/powerpoint/2010/main" xmlns="" val="1277499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620000" cy="533400"/>
          </a:xfrm>
        </p:spPr>
        <p:txBody>
          <a:bodyPr>
            <a:noAutofit/>
          </a:bodyPr>
          <a:lstStyle/>
          <a:p>
            <a:pPr algn="l" eaLnBrk="1" fontAlgn="auto" hangingPunct="1">
              <a:spcAft>
                <a:spcPts val="0"/>
              </a:spcAft>
              <a:defRPr/>
            </a:pPr>
            <a:r>
              <a:rPr lang="en-US" sz="2700" b="1" dirty="0" err="1" smtClean="0">
                <a:ea typeface="+mj-ea"/>
                <a:cs typeface="+mj-cs"/>
              </a:rPr>
              <a:t>Comptitive</a:t>
            </a:r>
            <a:r>
              <a:rPr lang="en-US" sz="2700" b="1" dirty="0" smtClean="0">
                <a:ea typeface="+mj-ea"/>
                <a:cs typeface="+mj-cs"/>
              </a:rPr>
              <a:t> vs. Non-competitive </a:t>
            </a:r>
            <a:br>
              <a:rPr lang="en-US" sz="2700" b="1" dirty="0" smtClean="0">
                <a:ea typeface="+mj-ea"/>
                <a:cs typeface="+mj-cs"/>
              </a:rPr>
            </a:br>
            <a:r>
              <a:rPr lang="en-US" sz="2700" b="1" dirty="0" smtClean="0">
                <a:ea typeface="+mj-ea"/>
                <a:cs typeface="+mj-cs"/>
              </a:rPr>
              <a:t>NAD+ binding</a:t>
            </a:r>
            <a:endParaRPr lang="en-US" sz="2700" b="1" dirty="0">
              <a:ea typeface="+mj-ea"/>
              <a:cs typeface="+mj-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609000399"/>
              </p:ext>
            </p:extLst>
          </p:nvPr>
        </p:nvGraphicFramePr>
        <p:xfrm>
          <a:off x="538163" y="1143000"/>
          <a:ext cx="4179193" cy="1483360"/>
        </p:xfrm>
        <a:graphic>
          <a:graphicData uri="http://schemas.openxmlformats.org/drawingml/2006/table">
            <a:tbl>
              <a:tblPr firstRow="1" bandRow="1">
                <a:tableStyleId>{3C2FFA5D-87B4-456A-9821-1D502468CF0F}</a:tableStyleId>
              </a:tblPr>
              <a:tblGrid>
                <a:gridCol w="715400"/>
                <a:gridCol w="775230"/>
                <a:gridCol w="659770"/>
                <a:gridCol w="2028793"/>
              </a:tblGrid>
              <a:tr h="370840">
                <a:tc>
                  <a:txBody>
                    <a:bodyPr/>
                    <a:lstStyle/>
                    <a:p>
                      <a:endParaRPr lang="en-US" dirty="0"/>
                    </a:p>
                  </a:txBody>
                  <a:tcPr/>
                </a:tc>
                <a:tc gridSpan="2">
                  <a:txBody>
                    <a:bodyPr/>
                    <a:lstStyle/>
                    <a:p>
                      <a:r>
                        <a:rPr lang="en-US" dirty="0" smtClean="0"/>
                        <a:t>MM-GBSA</a:t>
                      </a:r>
                      <a:endParaRPr lang="en-US" dirty="0"/>
                    </a:p>
                  </a:txBody>
                  <a:tcPr/>
                </a:tc>
                <a:tc hMerge="1">
                  <a:txBody>
                    <a:bodyPr/>
                    <a:lstStyle/>
                    <a:p>
                      <a:endParaRPr lang="en-US" dirty="0"/>
                    </a:p>
                  </a:txBody>
                  <a:tcPr/>
                </a:tc>
                <a:tc>
                  <a:txBody>
                    <a:bodyPr/>
                    <a:lstStyle/>
                    <a:p>
                      <a:endParaRPr lang="en-US" dirty="0"/>
                    </a:p>
                  </a:txBody>
                  <a:tcPr/>
                </a:tc>
              </a:tr>
              <a:tr h="370840">
                <a:tc>
                  <a:txBody>
                    <a:bodyPr/>
                    <a:lstStyle/>
                    <a:p>
                      <a:endParaRPr lang="en-US"/>
                    </a:p>
                  </a:txBody>
                  <a:tcPr/>
                </a:tc>
                <a:tc>
                  <a:txBody>
                    <a:bodyPr/>
                    <a:lstStyle/>
                    <a:p>
                      <a:r>
                        <a:rPr lang="en-US" dirty="0" smtClean="0"/>
                        <a:t>AC</a:t>
                      </a:r>
                      <a:endParaRPr lang="en-US" dirty="0"/>
                    </a:p>
                  </a:txBody>
                  <a:tcPr/>
                </a:tc>
                <a:tc>
                  <a:txBody>
                    <a:bodyPr/>
                    <a:lstStyle/>
                    <a:p>
                      <a:r>
                        <a:rPr lang="en-US" dirty="0" smtClean="0"/>
                        <a:t>AB</a:t>
                      </a:r>
                      <a:endParaRPr lang="en-US" dirty="0"/>
                    </a:p>
                  </a:txBody>
                  <a:tcPr/>
                </a:tc>
                <a:tc>
                  <a:txBody>
                    <a:bodyPr/>
                    <a:lstStyle/>
                    <a:p>
                      <a:endParaRPr lang="en-US" dirty="0"/>
                    </a:p>
                  </a:txBody>
                  <a:tcPr/>
                </a:tc>
              </a:tr>
              <a:tr h="370840">
                <a:tc>
                  <a:txBody>
                    <a:bodyPr/>
                    <a:lstStyle/>
                    <a:p>
                      <a:r>
                        <a:rPr lang="en-US" b="1" dirty="0" smtClean="0"/>
                        <a:t>Sir2</a:t>
                      </a:r>
                      <a:endParaRPr lang="en-US" b="1" dirty="0"/>
                    </a:p>
                  </a:txBody>
                  <a:tcPr/>
                </a:tc>
                <a:tc>
                  <a:txBody>
                    <a:bodyPr/>
                    <a:lstStyle/>
                    <a:p>
                      <a:r>
                        <a:rPr lang="en-US" dirty="0" smtClean="0"/>
                        <a:t>-92.6</a:t>
                      </a:r>
                      <a:endParaRPr lang="en-US" dirty="0"/>
                    </a:p>
                  </a:txBody>
                  <a:tcPr/>
                </a:tc>
                <a:tc>
                  <a:txBody>
                    <a:bodyPr/>
                    <a:lstStyle/>
                    <a:p>
                      <a:r>
                        <a:rPr lang="en-US" dirty="0" smtClean="0"/>
                        <a:t>-95.2</a:t>
                      </a:r>
                      <a:endParaRPr lang="en-US" dirty="0"/>
                    </a:p>
                  </a:txBody>
                  <a:tcPr/>
                </a:tc>
                <a:tc>
                  <a:txBody>
                    <a:bodyPr/>
                    <a:lstStyle/>
                    <a:p>
                      <a:r>
                        <a:rPr lang="en-US" dirty="0" smtClean="0">
                          <a:sym typeface="Wingdings"/>
                        </a:rPr>
                        <a:t> Non-competitive</a:t>
                      </a:r>
                      <a:endParaRPr lang="en-US" dirty="0"/>
                    </a:p>
                  </a:txBody>
                  <a:tcPr/>
                </a:tc>
              </a:tr>
              <a:tr h="370840">
                <a:tc>
                  <a:txBody>
                    <a:bodyPr/>
                    <a:lstStyle/>
                    <a:p>
                      <a:r>
                        <a:rPr lang="en-US" b="1" dirty="0" smtClean="0"/>
                        <a:t>SIRT3</a:t>
                      </a:r>
                      <a:endParaRPr lang="en-US" b="1" dirty="0"/>
                    </a:p>
                  </a:txBody>
                  <a:tcPr/>
                </a:tc>
                <a:tc>
                  <a:txBody>
                    <a:bodyPr/>
                    <a:lstStyle/>
                    <a:p>
                      <a:r>
                        <a:rPr lang="en-US" dirty="0" smtClean="0"/>
                        <a:t>-107.9</a:t>
                      </a:r>
                      <a:endParaRPr lang="en-US" dirty="0"/>
                    </a:p>
                  </a:txBody>
                  <a:tcPr/>
                </a:tc>
                <a:tc>
                  <a:txBody>
                    <a:bodyPr/>
                    <a:lstStyle/>
                    <a:p>
                      <a:r>
                        <a:rPr lang="en-US" dirty="0" smtClean="0"/>
                        <a:t>-84.4</a:t>
                      </a:r>
                      <a:endParaRPr lang="en-US" dirty="0"/>
                    </a:p>
                  </a:txBody>
                  <a:tcPr/>
                </a:tc>
                <a:tc>
                  <a:txBody>
                    <a:bodyPr/>
                    <a:lstStyle/>
                    <a:p>
                      <a:r>
                        <a:rPr lang="en-US" dirty="0" smtClean="0">
                          <a:sym typeface="Wingdings"/>
                        </a:rPr>
                        <a:t> Competitive</a:t>
                      </a:r>
                      <a:endParaRPr lang="en-US" dirty="0"/>
                    </a:p>
                  </a:txBody>
                  <a:tcPr/>
                </a:tc>
              </a:tr>
            </a:tbl>
          </a:graphicData>
        </a:graphic>
      </p:graphicFrame>
      <p:sp>
        <p:nvSpPr>
          <p:cNvPr id="45060" name="TextBox 4"/>
          <p:cNvSpPr txBox="1">
            <a:spLocks noChangeArrowheads="1"/>
          </p:cNvSpPr>
          <p:nvPr/>
        </p:nvSpPr>
        <p:spPr bwMode="auto">
          <a:xfrm>
            <a:off x="307975" y="2743200"/>
            <a:ext cx="2846388" cy="3539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indent="0" eaLnBrk="1" hangingPunct="1"/>
            <a:r>
              <a:rPr lang="en-US" sz="2000" dirty="0" smtClean="0"/>
              <a:t>Cautious interpretation:</a:t>
            </a:r>
          </a:p>
          <a:p>
            <a:pPr eaLnBrk="1" hangingPunct="1">
              <a:buFont typeface="Arial" charset="0"/>
              <a:buChar char="•"/>
            </a:pPr>
            <a:r>
              <a:rPr lang="en-US" sz="2000" dirty="0" smtClean="0"/>
              <a:t>Numbers </a:t>
            </a:r>
            <a:r>
              <a:rPr lang="en-US" sz="2000" dirty="0"/>
              <a:t>not absolute binding affinity</a:t>
            </a:r>
          </a:p>
          <a:p>
            <a:pPr eaLnBrk="1" hangingPunct="1">
              <a:buFont typeface="Arial" charset="0"/>
              <a:buChar char="•"/>
            </a:pPr>
            <a:endParaRPr lang="en-US" sz="800" dirty="0"/>
          </a:p>
          <a:p>
            <a:pPr eaLnBrk="1" hangingPunct="1">
              <a:buFont typeface="Arial" charset="0"/>
              <a:buChar char="•"/>
            </a:pPr>
            <a:r>
              <a:rPr lang="en-US" sz="2000" dirty="0"/>
              <a:t>Difficult to obtain absolute binding affinity with NAD+ </a:t>
            </a:r>
          </a:p>
          <a:p>
            <a:pPr eaLnBrk="1" hangingPunct="1">
              <a:buFont typeface="Arial" charset="0"/>
              <a:buChar char="•"/>
            </a:pPr>
            <a:endParaRPr lang="en-US" sz="800" dirty="0"/>
          </a:p>
          <a:p>
            <a:pPr eaLnBrk="1" hangingPunct="1">
              <a:buFont typeface="Arial" charset="0"/>
              <a:buChar char="•"/>
            </a:pPr>
            <a:r>
              <a:rPr lang="en-US" sz="2000" dirty="0"/>
              <a:t>Not a </a:t>
            </a:r>
            <a:r>
              <a:rPr lang="en-US" sz="2000" dirty="0" err="1"/>
              <a:t>cogeneric</a:t>
            </a:r>
            <a:r>
              <a:rPr lang="en-US" sz="2000" dirty="0"/>
              <a:t> series</a:t>
            </a:r>
          </a:p>
          <a:p>
            <a:pPr eaLnBrk="1" hangingPunct="1">
              <a:buFont typeface="Arial" charset="0"/>
              <a:buChar char="•"/>
            </a:pPr>
            <a:endParaRPr lang="en-US" sz="800" dirty="0"/>
          </a:p>
          <a:p>
            <a:pPr eaLnBrk="1" hangingPunct="1">
              <a:buFont typeface="Arial" charset="0"/>
              <a:buChar char="•"/>
            </a:pPr>
            <a:r>
              <a:rPr lang="en-US" sz="2000" dirty="0"/>
              <a:t>No co-crystallized structure of NAD+ in SIRT3</a:t>
            </a:r>
          </a:p>
        </p:txBody>
      </p:sp>
      <p:sp>
        <p:nvSpPr>
          <p:cNvPr id="45061" name="TextBox 7"/>
          <p:cNvSpPr txBox="1">
            <a:spLocks noChangeArrowheads="1"/>
          </p:cNvSpPr>
          <p:nvPr/>
        </p:nvSpPr>
        <p:spPr bwMode="auto">
          <a:xfrm>
            <a:off x="4880382" y="1451209"/>
            <a:ext cx="3350249"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dirty="0" smtClean="0"/>
              <a:t>Steric clashes between NAD+ in the AB induced fit docked conformation into SIRT3 partially explain the less favorable energy</a:t>
            </a:r>
            <a:endParaRPr lang="en-US" sz="1800" dirty="0"/>
          </a:p>
        </p:txBody>
      </p:sp>
      <p:pic>
        <p:nvPicPr>
          <p:cNvPr id="10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54363" y="2785542"/>
            <a:ext cx="5219701" cy="3383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82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066800" y="3429000"/>
            <a:ext cx="5722938" cy="3009590"/>
          </a:xfrm>
          <a:prstGeom prst="rect">
            <a:avLst/>
          </a:prstGeom>
          <a:noFill/>
          <a:ln w="9525">
            <a:noFill/>
            <a:round/>
            <a:headEnd/>
            <a:tailEnd/>
          </a:ln>
        </p:spPr>
      </p:pic>
      <p:sp>
        <p:nvSpPr>
          <p:cNvPr id="11267" name="TextBox 4"/>
          <p:cNvSpPr txBox="1">
            <a:spLocks noChangeArrowheads="1"/>
          </p:cNvSpPr>
          <p:nvPr/>
        </p:nvSpPr>
        <p:spPr bwMode="auto">
          <a:xfrm>
            <a:off x="48083" y="152400"/>
            <a:ext cx="2526846" cy="507831"/>
          </a:xfrm>
          <a:prstGeom prst="rect">
            <a:avLst/>
          </a:prstGeom>
          <a:noFill/>
          <a:ln w="9525">
            <a:noFill/>
            <a:miter lim="800000"/>
            <a:headEnd/>
            <a:tailEnd/>
          </a:ln>
        </p:spPr>
        <p:txBody>
          <a:bodyPr wrap="none">
            <a:spAutoFit/>
          </a:bodyPr>
          <a:lstStyle/>
          <a:p>
            <a:r>
              <a:rPr lang="en-US" sz="2700" b="1" dirty="0" smtClean="0">
                <a:latin typeface="Calibri" pitchFamily="34" charset="0"/>
              </a:rPr>
              <a:t>Future Direction</a:t>
            </a:r>
            <a:endParaRPr lang="en-US" sz="2700" b="1" dirty="0">
              <a:latin typeface="Calibri" pitchFamily="34" charset="0"/>
            </a:endParaRPr>
          </a:p>
        </p:txBody>
      </p:sp>
      <p:sp>
        <p:nvSpPr>
          <p:cNvPr id="11268" name="TextBox 7"/>
          <p:cNvSpPr txBox="1">
            <a:spLocks noChangeArrowheads="1"/>
          </p:cNvSpPr>
          <p:nvPr/>
        </p:nvSpPr>
        <p:spPr bwMode="auto">
          <a:xfrm>
            <a:off x="381000" y="914400"/>
            <a:ext cx="8458200" cy="2862322"/>
          </a:xfrm>
          <a:prstGeom prst="rect">
            <a:avLst/>
          </a:prstGeom>
          <a:noFill/>
          <a:ln w="9525">
            <a:noFill/>
            <a:miter lim="800000"/>
            <a:headEnd/>
            <a:tailEnd/>
          </a:ln>
        </p:spPr>
        <p:txBody>
          <a:bodyPr>
            <a:spAutoFit/>
          </a:bodyPr>
          <a:lstStyle/>
          <a:p>
            <a:pPr>
              <a:buFont typeface="Wingdings" pitchFamily="2" charset="2"/>
              <a:buChar char="Ø"/>
            </a:pPr>
            <a:r>
              <a:rPr lang="en-US" dirty="0">
                <a:latin typeface="Calibri" pitchFamily="34" charset="0"/>
              </a:rPr>
              <a:t> Protein expression and purification </a:t>
            </a:r>
          </a:p>
          <a:p>
            <a:pPr lvl="1">
              <a:buFont typeface="Wingdings" pitchFamily="2" charset="2"/>
              <a:buChar char="Ø"/>
            </a:pPr>
            <a:r>
              <a:rPr lang="en-US" dirty="0">
                <a:latin typeface="Calibri" pitchFamily="34" charset="0"/>
              </a:rPr>
              <a:t> Single mutation</a:t>
            </a:r>
          </a:p>
          <a:p>
            <a:pPr lvl="1">
              <a:buFont typeface="Wingdings" pitchFamily="2" charset="2"/>
              <a:buChar char="Ø"/>
            </a:pPr>
            <a:r>
              <a:rPr lang="en-US" dirty="0">
                <a:latin typeface="Calibri" pitchFamily="34" charset="0"/>
              </a:rPr>
              <a:t> Site-directed mutagenesis</a:t>
            </a:r>
          </a:p>
          <a:p>
            <a:pPr>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a:t>
            </a:r>
            <a:r>
              <a:rPr lang="en-US" dirty="0" smtClean="0">
                <a:latin typeface="Calibri" pitchFamily="34" charset="0"/>
              </a:rPr>
              <a:t>Base-Exchange assay </a:t>
            </a:r>
            <a:endParaRPr lang="en-US" dirty="0">
              <a:latin typeface="Calibri" pitchFamily="34" charset="0"/>
            </a:endParaRPr>
          </a:p>
          <a:p>
            <a:pPr lvl="1">
              <a:buFont typeface="Wingdings" pitchFamily="2" charset="2"/>
              <a:buChar char="Ø"/>
            </a:pPr>
            <a:r>
              <a:rPr lang="en-US" dirty="0">
                <a:latin typeface="Calibri" pitchFamily="34" charset="0"/>
              </a:rPr>
              <a:t> </a:t>
            </a:r>
            <a:r>
              <a:rPr lang="en-US" dirty="0" smtClean="0">
                <a:latin typeface="Calibri" pitchFamily="34" charset="0"/>
              </a:rPr>
              <a:t>Substrate specific</a:t>
            </a:r>
            <a:endParaRPr lang="en-US" dirty="0">
              <a:latin typeface="Calibri" pitchFamily="34" charset="0"/>
            </a:endParaRPr>
          </a:p>
          <a:p>
            <a:pPr lvl="1">
              <a:buFont typeface="Wingdings" pitchFamily="2" charset="2"/>
              <a:buChar char="Ø"/>
            </a:pPr>
            <a:r>
              <a:rPr lang="en-US" dirty="0">
                <a:latin typeface="Calibri" pitchFamily="34" charset="0"/>
              </a:rPr>
              <a:t> Activators and inhibitors</a:t>
            </a:r>
          </a:p>
          <a:p>
            <a:pPr lvl="1">
              <a:buFont typeface="Wingdings" pitchFamily="2" charset="2"/>
              <a:buChar char="Ø"/>
            </a:pPr>
            <a:endParaRPr lang="en-US" dirty="0">
              <a:latin typeface="Calibri" pitchFamily="34" charset="0"/>
            </a:endParaRPr>
          </a:p>
          <a:p>
            <a:pPr>
              <a:buFont typeface="Wingdings" pitchFamily="2" charset="2"/>
              <a:buChar char="Ø"/>
            </a:pPr>
            <a:r>
              <a:rPr lang="en-US" dirty="0">
                <a:latin typeface="Calibri" pitchFamily="34" charset="0"/>
              </a:rPr>
              <a:t> Structure study for binding affinity measurement - by Isothermal Titration </a:t>
            </a:r>
            <a:r>
              <a:rPr lang="en-US" dirty="0" err="1">
                <a:latin typeface="Calibri" pitchFamily="34" charset="0"/>
              </a:rPr>
              <a:t>Calorimetry</a:t>
            </a:r>
            <a:endParaRPr lang="en-US" dirty="0">
              <a:latin typeface="Calibri" pitchFamily="34" charset="0"/>
            </a:endParaRPr>
          </a:p>
          <a:p>
            <a:pPr>
              <a:buFont typeface="Wingdings" pitchFamily="2" charset="2"/>
              <a:buChar char="Ø"/>
            </a:pPr>
            <a:r>
              <a:rPr lang="en-US" dirty="0" smtClean="0">
                <a:latin typeface="Calibri" pitchFamily="34" charset="0"/>
              </a:rPr>
              <a:t> Simulation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1"/>
          <p:cNvSpPr>
            <a:spLocks noGrp="1"/>
          </p:cNvSpPr>
          <p:nvPr>
            <p:ph type="title"/>
          </p:nvPr>
        </p:nvSpPr>
        <p:spPr>
          <a:xfrm>
            <a:off x="152400" y="0"/>
            <a:ext cx="8229600" cy="715962"/>
          </a:xfrm>
        </p:spPr>
        <p:txBody>
          <a:bodyPr>
            <a:normAutofit/>
          </a:bodyPr>
          <a:lstStyle/>
          <a:p>
            <a:pPr algn="l">
              <a:defRPr/>
            </a:pPr>
            <a:r>
              <a:rPr lang="en-US" sz="2700" b="1" dirty="0" smtClean="0"/>
              <a:t>Acknowledgement</a:t>
            </a:r>
            <a:endParaRPr lang="en-US" sz="2700" b="1" dirty="0"/>
          </a:p>
        </p:txBody>
      </p:sp>
      <p:sp>
        <p:nvSpPr>
          <p:cNvPr id="43" name="TextBox 42"/>
          <p:cNvSpPr txBox="1"/>
          <p:nvPr/>
        </p:nvSpPr>
        <p:spPr>
          <a:xfrm>
            <a:off x="457200" y="1295400"/>
            <a:ext cx="4293291" cy="369332"/>
          </a:xfrm>
          <a:prstGeom prst="rect">
            <a:avLst/>
          </a:prstGeom>
          <a:noFill/>
        </p:spPr>
        <p:txBody>
          <a:bodyPr wrap="none" rtlCol="0">
            <a:spAutoFit/>
          </a:bodyPr>
          <a:lstStyle/>
          <a:p>
            <a:r>
              <a:rPr lang="en-US" dirty="0" smtClean="0"/>
              <a:t>Dr. Clarence E. </a:t>
            </a:r>
            <a:r>
              <a:rPr lang="en-US" dirty="0" err="1" smtClean="0"/>
              <a:t>Schutt</a:t>
            </a:r>
            <a:r>
              <a:rPr lang="en-US" dirty="0" smtClean="0"/>
              <a:t> (Princeton University)</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147067" y="152400"/>
            <a:ext cx="5186933" cy="507831"/>
          </a:xfrm>
          <a:prstGeom prst="rect">
            <a:avLst/>
          </a:prstGeom>
          <a:noFill/>
          <a:ln w="9525">
            <a:noFill/>
            <a:miter lim="800000"/>
            <a:headEnd/>
            <a:tailEnd/>
          </a:ln>
        </p:spPr>
        <p:txBody>
          <a:bodyPr wrap="none">
            <a:spAutoFit/>
          </a:bodyPr>
          <a:lstStyle/>
          <a:p>
            <a:r>
              <a:rPr lang="en-US" sz="2700" b="1" dirty="0">
                <a:latin typeface="Calibri" pitchFamily="34" charset="0"/>
              </a:rPr>
              <a:t>Structure and alignment of </a:t>
            </a:r>
            <a:r>
              <a:rPr lang="en-US" sz="2700" b="1" dirty="0" err="1">
                <a:latin typeface="Calibri" pitchFamily="34" charset="0"/>
              </a:rPr>
              <a:t>sirtuins</a:t>
            </a:r>
            <a:endParaRPr lang="en-US" sz="2700" b="1" dirty="0">
              <a:latin typeface="Calibri" pitchFamily="34" charset="0"/>
            </a:endParaRPr>
          </a:p>
        </p:txBody>
      </p:sp>
      <p:sp>
        <p:nvSpPr>
          <p:cNvPr id="23556" name="Rectangle 4"/>
          <p:cNvSpPr>
            <a:spLocks noChangeArrowheads="1"/>
          </p:cNvSpPr>
          <p:nvPr/>
        </p:nvSpPr>
        <p:spPr bwMode="auto">
          <a:xfrm>
            <a:off x="0" y="6611938"/>
            <a:ext cx="7391400" cy="246062"/>
          </a:xfrm>
          <a:prstGeom prst="rect">
            <a:avLst/>
          </a:prstGeom>
          <a:noFill/>
          <a:ln w="9525">
            <a:noFill/>
            <a:miter lim="800000"/>
            <a:headEnd/>
            <a:tailEnd/>
          </a:ln>
        </p:spPr>
        <p:txBody>
          <a:bodyPr>
            <a:spAutoFit/>
          </a:bodyPr>
          <a:lstStyle/>
          <a:p>
            <a:r>
              <a:rPr lang="en-US" sz="1000" i="1">
                <a:latin typeface="Calibri" pitchFamily="34" charset="0"/>
              </a:rPr>
              <a:t>Verdin E, Hirschey MD, Finley LWS, Haigis MC. Review Trends in Biochemical Sciences Vol.35 No  671</a:t>
            </a:r>
          </a:p>
        </p:txBody>
      </p:sp>
      <p:grpSp>
        <p:nvGrpSpPr>
          <p:cNvPr id="2" name="Group 12"/>
          <p:cNvGrpSpPr>
            <a:grpSpLocks/>
          </p:cNvGrpSpPr>
          <p:nvPr/>
        </p:nvGrpSpPr>
        <p:grpSpPr bwMode="auto">
          <a:xfrm>
            <a:off x="-152400" y="914400"/>
            <a:ext cx="9144000" cy="5638800"/>
            <a:chOff x="228600" y="762000"/>
            <a:chExt cx="8153400" cy="4649243"/>
          </a:xfrm>
        </p:grpSpPr>
        <p:pic>
          <p:nvPicPr>
            <p:cNvPr id="23558" name="Picture 2"/>
            <p:cNvPicPr>
              <a:picLocks noChangeAspect="1" noChangeArrowheads="1"/>
            </p:cNvPicPr>
            <p:nvPr/>
          </p:nvPicPr>
          <p:blipFill>
            <a:blip r:embed="rId3"/>
            <a:srcRect/>
            <a:stretch>
              <a:fillRect/>
            </a:stretch>
          </p:blipFill>
          <p:spPr bwMode="auto">
            <a:xfrm>
              <a:off x="609600" y="838200"/>
              <a:ext cx="7772400" cy="4573043"/>
            </a:xfrm>
            <a:prstGeom prst="rect">
              <a:avLst/>
            </a:prstGeom>
            <a:noFill/>
            <a:ln w="9525">
              <a:noFill/>
              <a:miter lim="800000"/>
              <a:headEnd/>
              <a:tailEnd/>
            </a:ln>
          </p:spPr>
        </p:pic>
        <p:sp>
          <p:nvSpPr>
            <p:cNvPr id="6" name="Rectangle 5"/>
            <p:cNvSpPr/>
            <p:nvPr/>
          </p:nvSpPr>
          <p:spPr>
            <a:xfrm>
              <a:off x="9906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724400" y="762000"/>
              <a:ext cx="1524000" cy="2590496"/>
            </a:xfrm>
            <a:prstGeom prst="rect">
              <a:avLst/>
            </a:prstGeom>
            <a:noFill/>
            <a:ln>
              <a:solidFill>
                <a:schemeClr val="accent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Arrow Connector 8"/>
            <p:cNvCxnSpPr/>
            <p:nvPr/>
          </p:nvCxnSpPr>
          <p:spPr>
            <a:xfrm>
              <a:off x="228600" y="3504878"/>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8600" y="3960438"/>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8600" y="4571553"/>
              <a:ext cx="457200" cy="158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 y="5027113"/>
              <a:ext cx="457200" cy="1587"/>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3"/>
          <p:cNvSpPr>
            <a:spLocks noChangeArrowheads="1"/>
          </p:cNvSpPr>
          <p:nvPr/>
        </p:nvSpPr>
        <p:spPr bwMode="auto">
          <a:xfrm>
            <a:off x="0" y="25400"/>
            <a:ext cx="6248400" cy="507831"/>
          </a:xfrm>
          <a:prstGeom prst="rect">
            <a:avLst/>
          </a:prstGeom>
          <a:noFill/>
          <a:ln w="9525">
            <a:noFill/>
            <a:miter lim="800000"/>
            <a:headEnd/>
            <a:tailEnd/>
          </a:ln>
        </p:spPr>
        <p:txBody>
          <a:bodyPr wrap="square">
            <a:spAutoFit/>
          </a:bodyPr>
          <a:lstStyle/>
          <a:p>
            <a:r>
              <a:rPr lang="en-US" sz="2700" b="1" dirty="0" smtClean="0">
                <a:latin typeface="Calibri" pitchFamily="34" charset="0"/>
              </a:rPr>
              <a:t>The contentious history of </a:t>
            </a:r>
            <a:r>
              <a:rPr lang="en-US" sz="2700" b="1" dirty="0" err="1" smtClean="0">
                <a:latin typeface="Calibri" pitchFamily="34" charset="0"/>
              </a:rPr>
              <a:t>Sirtuin</a:t>
            </a:r>
            <a:r>
              <a:rPr lang="en-US" sz="2700" b="1" dirty="0" smtClean="0">
                <a:latin typeface="Calibri" pitchFamily="34" charset="0"/>
              </a:rPr>
              <a:t> Debates</a:t>
            </a:r>
            <a:endParaRPr lang="en-US" sz="2700" b="1" dirty="0"/>
          </a:p>
        </p:txBody>
      </p:sp>
      <p:pic>
        <p:nvPicPr>
          <p:cNvPr id="12" name="Picture 11" descr="village.jpg"/>
          <p:cNvPicPr>
            <a:picLocks noChangeAspect="1"/>
          </p:cNvPicPr>
          <p:nvPr/>
        </p:nvPicPr>
        <p:blipFill>
          <a:blip r:embed="rId3"/>
          <a:stretch>
            <a:fillRect/>
          </a:stretch>
        </p:blipFill>
        <p:spPr>
          <a:xfrm>
            <a:off x="990600" y="1034583"/>
            <a:ext cx="7239000" cy="5001247"/>
          </a:xfrm>
          <a:prstGeom prst="rect">
            <a:avLst/>
          </a:prstGeom>
        </p:spPr>
      </p:pic>
      <p:sp>
        <p:nvSpPr>
          <p:cNvPr id="13" name="Rectangle 12"/>
          <p:cNvSpPr/>
          <p:nvPr/>
        </p:nvSpPr>
        <p:spPr>
          <a:xfrm>
            <a:off x="4038600" y="914400"/>
            <a:ext cx="3962400" cy="615553"/>
          </a:xfrm>
          <a:prstGeom prst="rect">
            <a:avLst/>
          </a:prstGeom>
          <a:solidFill>
            <a:schemeClr val="bg1"/>
          </a:solidFill>
        </p:spPr>
        <p:txBody>
          <a:bodyPr wrap="square">
            <a:spAutoFit/>
          </a:bodyPr>
          <a:lstStyle/>
          <a:p>
            <a:pPr marL="342900" indent="-342900"/>
            <a:r>
              <a:rPr lang="en-US" sz="2000" dirty="0" smtClean="0">
                <a:latin typeface="Forte" pitchFamily="66" charset="0"/>
              </a:rPr>
              <a:t>2013</a:t>
            </a:r>
            <a:r>
              <a:rPr lang="en-US" dirty="0" smtClean="0">
                <a:latin typeface="Calibri" pitchFamily="34" charset="0"/>
              </a:rPr>
              <a:t>   </a:t>
            </a:r>
            <a:r>
              <a:rPr lang="en-US" sz="1400" dirty="0" smtClean="0">
                <a:latin typeface="MV Boli" pitchFamily="2" charset="0"/>
                <a:cs typeface="MV Boli" pitchFamily="2" charset="0"/>
              </a:rPr>
              <a:t>Common mechanism of SIRT1 regulation by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activators</a:t>
            </a:r>
            <a:endParaRPr lang="en-US" sz="1400" dirty="0">
              <a:latin typeface="MV Boli" pitchFamily="2" charset="0"/>
              <a:cs typeface="MV Boli" pitchFamily="2" charset="0"/>
            </a:endParaRPr>
          </a:p>
        </p:txBody>
      </p:sp>
      <p:sp>
        <p:nvSpPr>
          <p:cNvPr id="14" name="Rectangle 13"/>
          <p:cNvSpPr/>
          <p:nvPr/>
        </p:nvSpPr>
        <p:spPr>
          <a:xfrm>
            <a:off x="4267200" y="4953000"/>
            <a:ext cx="3810000" cy="872034"/>
          </a:xfrm>
          <a:prstGeom prst="rect">
            <a:avLst/>
          </a:prstGeom>
          <a:solidFill>
            <a:schemeClr val="bg1"/>
          </a:solidFill>
        </p:spPr>
        <p:txBody>
          <a:bodyPr wrap="square" lIns="0" tIns="0" rIns="0" bIns="0">
            <a:spAutoFit/>
          </a:bodyPr>
          <a:lstStyle/>
          <a:p>
            <a:pPr marL="342900" indent="-342900">
              <a:lnSpc>
                <a:spcPts val="1700"/>
              </a:lnSpc>
            </a:pPr>
            <a:r>
              <a:rPr lang="en-US" sz="2000" dirty="0" smtClean="0">
                <a:latin typeface="Forte" pitchFamily="66" charset="0"/>
              </a:rPr>
              <a:t>2007</a:t>
            </a:r>
            <a:r>
              <a:rPr lang="en-US" dirty="0" smtClean="0">
                <a:latin typeface="Calibri" pitchFamily="34" charset="0"/>
              </a:rPr>
              <a:t> </a:t>
            </a:r>
            <a:r>
              <a:rPr lang="en-US" sz="1400" dirty="0" err="1" smtClean="0">
                <a:latin typeface="MV Boli" pitchFamily="2" charset="0"/>
                <a:cs typeface="MV Boli" pitchFamily="2" charset="0"/>
              </a:rPr>
              <a:t>Samll</a:t>
            </a:r>
            <a:r>
              <a:rPr lang="en-US" sz="1400" dirty="0" smtClean="0">
                <a:latin typeface="MV Boli" pitchFamily="2" charset="0"/>
                <a:cs typeface="MV Boli" pitchFamily="2" charset="0"/>
              </a:rPr>
              <a:t> molecule activators, like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can activate the SIRT1-catalyzed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as therapeutics for </a:t>
            </a:r>
            <a:r>
              <a:rPr lang="en-US" sz="1400" dirty="0" err="1" smtClean="0">
                <a:latin typeface="MV Boli" pitchFamily="2" charset="0"/>
                <a:cs typeface="MV Boli" pitchFamily="2" charset="0"/>
              </a:rPr>
              <a:t>treatemtn</a:t>
            </a:r>
            <a:r>
              <a:rPr lang="en-US" sz="1400" dirty="0" smtClean="0">
                <a:latin typeface="MV Boli" pitchFamily="2" charset="0"/>
                <a:cs typeface="MV Boli" pitchFamily="2" charset="0"/>
              </a:rPr>
              <a:t> of type 2 diabetes</a:t>
            </a:r>
          </a:p>
        </p:txBody>
      </p:sp>
      <p:sp>
        <p:nvSpPr>
          <p:cNvPr id="15" name="Rectangle 14"/>
          <p:cNvSpPr/>
          <p:nvPr/>
        </p:nvSpPr>
        <p:spPr>
          <a:xfrm>
            <a:off x="381000" y="3124200"/>
            <a:ext cx="3962400" cy="872034"/>
          </a:xfrm>
          <a:prstGeom prst="rect">
            <a:avLst/>
          </a:prstGeom>
          <a:solidFill>
            <a:schemeClr val="bg1"/>
          </a:solidFill>
        </p:spPr>
        <p:txBody>
          <a:bodyPr wrap="square" lIns="0" tIns="0" rIns="0" bIns="0">
            <a:spAutoFit/>
          </a:bodyPr>
          <a:lstStyle/>
          <a:p>
            <a:pPr marL="342900" indent="-342900">
              <a:lnSpc>
                <a:spcPts val="1700"/>
              </a:lnSpc>
            </a:pPr>
            <a:r>
              <a:rPr lang="en-US" sz="2000" b="1" dirty="0" smtClean="0">
                <a:latin typeface="Forte" pitchFamily="66" charset="0"/>
                <a:cs typeface="MV Boli" pitchFamily="2" charset="0"/>
              </a:rPr>
              <a:t>2010</a:t>
            </a:r>
            <a:r>
              <a:rPr lang="en-US" sz="2000" b="1" dirty="0" smtClean="0">
                <a:latin typeface="MV Boli" pitchFamily="2" charset="0"/>
                <a:cs typeface="MV Boli" pitchFamily="2" charset="0"/>
              </a:rPr>
              <a:t> </a:t>
            </a:r>
            <a:r>
              <a:rPr lang="en-US" sz="1400" dirty="0" smtClean="0">
                <a:latin typeface="MV Boli" pitchFamily="2" charset="0"/>
                <a:cs typeface="MV Boli" pitchFamily="2" charset="0"/>
              </a:rPr>
              <a:t>The presence of TAMRA label is necessary for activation SIRT1 by </a:t>
            </a:r>
            <a:r>
              <a:rPr lang="en-US" sz="1400" dirty="0" err="1" smtClean="0">
                <a:latin typeface="MV Boli" pitchFamily="2" charset="0"/>
                <a:cs typeface="MV Boli" pitchFamily="2" charset="0"/>
              </a:rPr>
              <a:t>resveratrol</a:t>
            </a:r>
            <a:r>
              <a:rPr lang="en-US" sz="1400" dirty="0" smtClean="0">
                <a:latin typeface="MV Boli" pitchFamily="2" charset="0"/>
                <a:cs typeface="MV Boli" pitchFamily="2" charset="0"/>
              </a:rPr>
              <a:t> along with SRT1460, </a:t>
            </a:r>
          </a:p>
          <a:p>
            <a:pPr marL="342900" indent="-342900">
              <a:lnSpc>
                <a:spcPts val="1700"/>
              </a:lnSpc>
            </a:pPr>
            <a:r>
              <a:rPr lang="en-US" sz="1400" dirty="0" smtClean="0">
                <a:latin typeface="MV Boli" pitchFamily="2" charset="0"/>
                <a:cs typeface="MV Boli" pitchFamily="2" charset="0"/>
              </a:rPr>
              <a:t>   SRT1720, and SRT2183</a:t>
            </a:r>
            <a:r>
              <a:rPr lang="en-US" sz="1400" dirty="0" smtClean="0">
                <a:latin typeface="Calibri" pitchFamily="34" charset="0"/>
                <a:cs typeface="MV Boli" pitchFamily="2" charset="0"/>
              </a:rPr>
              <a:t>.</a:t>
            </a:r>
            <a:r>
              <a:rPr lang="en-US" sz="1400" dirty="0" smtClean="0">
                <a:latin typeface="Calibri" pitchFamily="34" charset="0"/>
              </a:rPr>
              <a:t> </a:t>
            </a:r>
          </a:p>
        </p:txBody>
      </p:sp>
      <p:sp>
        <p:nvSpPr>
          <p:cNvPr id="16" name="Rectangle 15"/>
          <p:cNvSpPr/>
          <p:nvPr/>
        </p:nvSpPr>
        <p:spPr>
          <a:xfrm>
            <a:off x="2895600" y="1828800"/>
            <a:ext cx="2971800" cy="1046440"/>
          </a:xfrm>
          <a:prstGeom prst="rect">
            <a:avLst/>
          </a:prstGeom>
          <a:solidFill>
            <a:schemeClr val="bg1"/>
          </a:solidFill>
        </p:spPr>
        <p:txBody>
          <a:bodyPr wrap="square">
            <a:spAutoFit/>
          </a:bodyPr>
          <a:lstStyle/>
          <a:p>
            <a:pPr marL="342900" indent="-342900"/>
            <a:r>
              <a:rPr lang="en-US" sz="2000" dirty="0" smtClean="0">
                <a:latin typeface="Forte" pitchFamily="66" charset="0"/>
              </a:rPr>
              <a:t>2010</a:t>
            </a:r>
            <a:r>
              <a:rPr lang="en-US" dirty="0" smtClean="0">
                <a:latin typeface="Calibri" pitchFamily="34" charset="0"/>
              </a:rPr>
              <a:t> </a:t>
            </a:r>
            <a:r>
              <a:rPr lang="en-US" sz="1400" dirty="0" smtClean="0">
                <a:latin typeface="MV Boli" pitchFamily="2" charset="0"/>
                <a:cs typeface="MV Boli" pitchFamily="2" charset="0"/>
              </a:rPr>
              <a:t>STACs interact directly with SIRT1 and activate </a:t>
            </a:r>
            <a:r>
              <a:rPr lang="en-US" sz="1400" dirty="0" err="1" smtClean="0">
                <a:latin typeface="MV Boli" pitchFamily="2" charset="0"/>
                <a:cs typeface="MV Boli" pitchFamily="2" charset="0"/>
              </a:rPr>
              <a:t>deacetylation</a:t>
            </a:r>
            <a:r>
              <a:rPr lang="en-US" sz="1400" dirty="0" smtClean="0">
                <a:latin typeface="MV Boli" pitchFamily="2" charset="0"/>
                <a:cs typeface="MV Boli" pitchFamily="2" charset="0"/>
              </a:rPr>
              <a:t> by an </a:t>
            </a:r>
            <a:r>
              <a:rPr lang="en-US" sz="1400" dirty="0" err="1" smtClean="0">
                <a:latin typeface="MV Boli" pitchFamily="2" charset="0"/>
                <a:cs typeface="MV Boli" pitchFamily="2" charset="0"/>
              </a:rPr>
              <a:t>allosteric</a:t>
            </a:r>
            <a:r>
              <a:rPr lang="en-US" sz="1400" dirty="0" smtClean="0">
                <a:latin typeface="MV Boli" pitchFamily="2" charset="0"/>
                <a:cs typeface="MV Boli" pitchFamily="2" charset="0"/>
              </a:rPr>
              <a:t> mechanism</a:t>
            </a:r>
            <a:r>
              <a:rPr lang="en-US" sz="1400" baseline="-25000" dirty="0" smtClean="0">
                <a:latin typeface="MV Boli" pitchFamily="2" charset="0"/>
                <a:cs typeface="MV Boli" pitchFamily="2" charset="0"/>
              </a:rPr>
              <a:t>.</a:t>
            </a:r>
          </a:p>
        </p:txBody>
      </p:sp>
      <p:sp>
        <p:nvSpPr>
          <p:cNvPr id="18" name="TextBox 3"/>
          <p:cNvSpPr txBox="1">
            <a:spLocks noChangeArrowheads="1"/>
          </p:cNvSpPr>
          <p:nvPr/>
        </p:nvSpPr>
        <p:spPr bwMode="auto">
          <a:xfrm>
            <a:off x="0" y="6172200"/>
            <a:ext cx="9144000" cy="707886"/>
          </a:xfrm>
          <a:prstGeom prst="rect">
            <a:avLst/>
          </a:prstGeom>
          <a:noFill/>
          <a:ln w="9525">
            <a:noFill/>
            <a:miter lim="800000"/>
            <a:headEnd/>
            <a:tailEnd/>
          </a:ln>
        </p:spPr>
        <p:txBody>
          <a:bodyPr wrap="square">
            <a:spAutoFit/>
          </a:bodyPr>
          <a:lstStyle/>
          <a:p>
            <a:r>
              <a:rPr lang="en-US" sz="1000" i="1" dirty="0">
                <a:latin typeface="Calibri" pitchFamily="34" charset="0"/>
              </a:rPr>
              <a:t>Milne JC, Lambert PD, Schenk S, et al. (2007) Nature 450:712-716.</a:t>
            </a:r>
          </a:p>
          <a:p>
            <a:r>
              <a:rPr lang="en-US" sz="1000" i="1" dirty="0" err="1">
                <a:latin typeface="Calibri" pitchFamily="34" charset="0"/>
              </a:rPr>
              <a:t>Pacholec</a:t>
            </a:r>
            <a:r>
              <a:rPr lang="en-US" sz="1000" i="1" dirty="0">
                <a:latin typeface="Calibri" pitchFamily="34" charset="0"/>
              </a:rPr>
              <a:t> M, </a:t>
            </a:r>
            <a:r>
              <a:rPr lang="en-US" sz="1000" i="1" dirty="0" err="1">
                <a:latin typeface="Calibri" pitchFamily="34" charset="0"/>
              </a:rPr>
              <a:t>Bleasdale</a:t>
            </a:r>
            <a:r>
              <a:rPr lang="en-US" sz="1000" i="1" dirty="0">
                <a:latin typeface="Calibri" pitchFamily="34" charset="0"/>
              </a:rPr>
              <a:t> JE, et al. J Bio </a:t>
            </a:r>
            <a:r>
              <a:rPr lang="en-US" sz="1000" i="1" dirty="0" err="1">
                <a:latin typeface="Calibri" pitchFamily="34" charset="0"/>
              </a:rPr>
              <a:t>Chem</a:t>
            </a:r>
            <a:r>
              <a:rPr lang="en-US" sz="1000" i="1" dirty="0">
                <a:latin typeface="Calibri" pitchFamily="34" charset="0"/>
              </a:rPr>
              <a:t> (2010) 285: 8340-8351.</a:t>
            </a:r>
          </a:p>
          <a:p>
            <a:r>
              <a:rPr lang="en-US" sz="1000" i="1" dirty="0">
                <a:latin typeface="Calibri" pitchFamily="34" charset="0"/>
              </a:rPr>
              <a:t>Dai H, </a:t>
            </a:r>
            <a:r>
              <a:rPr lang="en-US" sz="1000" i="1" dirty="0" err="1">
                <a:latin typeface="Calibri" pitchFamily="34" charset="0"/>
              </a:rPr>
              <a:t>Kustigian</a:t>
            </a:r>
            <a:r>
              <a:rPr lang="en-US" sz="1000" i="1" dirty="0">
                <a:latin typeface="Calibri" pitchFamily="34" charset="0"/>
              </a:rPr>
              <a:t> L, et al  J Bio Chem. (2010)285: 32695 </a:t>
            </a:r>
            <a:r>
              <a:rPr lang="en-US" sz="1000" i="1" dirty="0" smtClean="0">
                <a:latin typeface="Calibri" pitchFamily="34" charset="0"/>
              </a:rPr>
              <a:t>– 32703.</a:t>
            </a:r>
          </a:p>
          <a:p>
            <a:r>
              <a:rPr lang="en-US" sz="1000" i="1" dirty="0" smtClean="0">
                <a:latin typeface="Calibri" pitchFamily="34" charset="0"/>
              </a:rPr>
              <a:t>Hubbard BP, Gomes AP, et al Science (2013) 339: 1216-1219.</a:t>
            </a:r>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1" y="76200"/>
            <a:ext cx="9144000" cy="6781800"/>
            <a:chOff x="1" y="76200"/>
            <a:chExt cx="9144000" cy="6781800"/>
          </a:xfrm>
        </p:grpSpPr>
        <p:sp>
          <p:nvSpPr>
            <p:cNvPr id="15" name="Rectangle 3"/>
            <p:cNvSpPr txBox="1">
              <a:spLocks noChangeArrowheads="1"/>
            </p:cNvSpPr>
            <p:nvPr/>
          </p:nvSpPr>
          <p:spPr>
            <a:xfrm>
              <a:off x="838200" y="3505200"/>
              <a:ext cx="7696200" cy="1371600"/>
            </a:xfrm>
            <a:prstGeom prst="rect">
              <a:avLst/>
            </a:prstGeom>
          </p:spPr>
          <p:txBody>
            <a:bodyPr/>
            <a:lstStyle/>
            <a:p>
              <a:pPr marL="342900" indent="-342900">
                <a:spcBef>
                  <a:spcPct val="20000"/>
                </a:spcBef>
              </a:pPr>
              <a:r>
                <a:rPr lang="en-US" sz="2000" b="1" dirty="0" smtClean="0"/>
                <a:t>We are aging </a:t>
              </a:r>
              <a:r>
                <a:rPr lang="en-US" dirty="0" smtClean="0"/>
                <a:t>—not just as individuals or communities, but as a world</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2050: 22% of population will be over 60</a:t>
              </a: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2050: from 605 million to 2 billion will be over 60</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320800" marR="0" lvl="0" indent="-174625"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In the U.S., someone turns 60 every seven </a:t>
              </a:r>
              <a:r>
                <a:rPr kumimoji="0" lang="en-US" b="0" i="0" u="none" strike="noStrike" kern="1200" cap="none" spc="0" normalizeH="0" baseline="0" noProof="0" dirty="0" smtClean="0">
                  <a:ln>
                    <a:noFill/>
                  </a:ln>
                  <a:solidFill>
                    <a:schemeClr val="tx1"/>
                  </a:solidFill>
                  <a:effectLst/>
                  <a:uLnTx/>
                  <a:uFillTx/>
                  <a:latin typeface="+mn-lt"/>
                  <a:ea typeface="+mn-ea"/>
                  <a:cs typeface="+mn-cs"/>
                </a:rPr>
                <a:t>seconds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TextBox 17"/>
            <p:cNvSpPr txBox="1"/>
            <p:nvPr/>
          </p:nvSpPr>
          <p:spPr>
            <a:xfrm>
              <a:off x="1" y="6611779"/>
              <a:ext cx="9144000" cy="246221"/>
            </a:xfrm>
            <a:prstGeom prst="rect">
              <a:avLst/>
            </a:prstGeom>
            <a:noFill/>
          </p:spPr>
          <p:txBody>
            <a:bodyPr wrap="square" rtlCol="0">
              <a:spAutoFit/>
            </a:bodyPr>
            <a:lstStyle/>
            <a:p>
              <a:r>
                <a:rPr lang="en-US" sz="1000" dirty="0" smtClean="0"/>
                <a:t>United Nations Department of Economic and Social Affairs, Population Division. World Population Prospects. The 2010 Revision, New York, United Nations, 2011.</a:t>
              </a:r>
              <a:endParaRPr lang="en-US" sz="1000" dirty="0"/>
            </a:p>
          </p:txBody>
        </p:sp>
        <p:sp>
          <p:nvSpPr>
            <p:cNvPr id="21" name="Rectangle 20"/>
            <p:cNvSpPr/>
            <p:nvPr/>
          </p:nvSpPr>
          <p:spPr>
            <a:xfrm>
              <a:off x="152400" y="76200"/>
              <a:ext cx="6096000" cy="1200329"/>
            </a:xfrm>
            <a:prstGeom prst="rect">
              <a:avLst/>
            </a:prstGeom>
          </p:spPr>
          <p:txBody>
            <a:bodyPr wrap="square">
              <a:spAutoFit/>
            </a:bodyPr>
            <a:lstStyle/>
            <a:p>
              <a:pPr lvl="0">
                <a:defRPr/>
              </a:pPr>
              <a:r>
                <a:rPr lang="en-US" sz="2400" b="1" dirty="0" smtClean="0"/>
                <a:t>Many of the most important diseases that lead to disability and death occur late in life, indicating that aging itself is a key risk factor.</a:t>
              </a:r>
            </a:p>
          </p:txBody>
        </p:sp>
        <p:grpSp>
          <p:nvGrpSpPr>
            <p:cNvPr id="3" name="Group 22"/>
            <p:cNvGrpSpPr/>
            <p:nvPr/>
          </p:nvGrpSpPr>
          <p:grpSpPr>
            <a:xfrm>
              <a:off x="762000" y="1752600"/>
              <a:ext cx="7175682" cy="1493333"/>
              <a:chOff x="1045478" y="1981197"/>
              <a:chExt cx="7175682" cy="1493333"/>
            </a:xfrm>
          </p:grpSpPr>
          <p:pic>
            <p:nvPicPr>
              <p:cNvPr id="24"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5478" y="1981202"/>
                <a:ext cx="1340940" cy="1478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216703" y="1981199"/>
                <a:ext cx="1423582" cy="14784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Picture 11"/>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11086" y="1981203"/>
                <a:ext cx="1405617" cy="14784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 name="Picture 1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640285" y="1981197"/>
                <a:ext cx="1580875" cy="14784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2385332" y="1981203"/>
                <a:ext cx="1424668" cy="149332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sp>
        <p:nvSpPr>
          <p:cNvPr id="17" name="Rectangle 16"/>
          <p:cNvSpPr/>
          <p:nvPr/>
        </p:nvSpPr>
        <p:spPr>
          <a:xfrm>
            <a:off x="1066800" y="5105400"/>
            <a:ext cx="6477000" cy="830997"/>
          </a:xfrm>
          <a:prstGeom prst="rect">
            <a:avLst/>
          </a:prstGeom>
        </p:spPr>
        <p:txBody>
          <a:bodyPr wrap="square">
            <a:spAutoFit/>
          </a:bodyPr>
          <a:lstStyle/>
          <a:p>
            <a:pPr algn="ctr">
              <a:defRPr/>
            </a:pPr>
            <a:r>
              <a:rPr lang="en-US" sz="2400" b="1" i="1" dirty="0" smtClean="0">
                <a:solidFill>
                  <a:schemeClr val="tx2"/>
                </a:solidFill>
              </a:rPr>
              <a:t>Is it possible to not only live longer, but healthier during our prolonged lives?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1763"/>
            <a:ext cx="7620000" cy="401637"/>
          </a:xfrm>
        </p:spPr>
        <p:txBody>
          <a:bodyPr>
            <a:noAutofit/>
          </a:bodyPr>
          <a:lstStyle/>
          <a:p>
            <a:pPr algn="l" eaLnBrk="1" fontAlgn="auto" hangingPunct="1">
              <a:spcAft>
                <a:spcPts val="0"/>
              </a:spcAft>
              <a:defRPr/>
            </a:pPr>
            <a:r>
              <a:rPr lang="en-US" sz="2700" b="1" dirty="0" smtClean="0">
                <a:ea typeface="+mj-ea"/>
                <a:cs typeface="+mj-cs"/>
              </a:rPr>
              <a:t>NAD+, NAM, </a:t>
            </a:r>
            <a:r>
              <a:rPr lang="en-US" sz="2700" b="1" dirty="0" err="1" smtClean="0">
                <a:ea typeface="+mj-ea"/>
                <a:cs typeface="+mj-cs"/>
              </a:rPr>
              <a:t>isoNAM</a:t>
            </a:r>
            <a:endParaRPr lang="en-US" sz="2700" b="1" dirty="0">
              <a:ea typeface="+mj-ea"/>
              <a:cs typeface="+mj-cs"/>
            </a:endParaRPr>
          </a:p>
        </p:txBody>
      </p:sp>
      <p:sp>
        <p:nvSpPr>
          <p:cNvPr id="3" name="Content Placeholder 2"/>
          <p:cNvSpPr>
            <a:spLocks noGrp="1"/>
          </p:cNvSpPr>
          <p:nvPr>
            <p:ph idx="1"/>
          </p:nvPr>
        </p:nvSpPr>
        <p:spPr>
          <a:xfrm>
            <a:off x="385762" y="838200"/>
            <a:ext cx="3043238" cy="5414962"/>
          </a:xfrm>
        </p:spPr>
        <p:txBody>
          <a:bodyPr rtlCol="0">
            <a:normAutofit fontScale="92500" lnSpcReduction="20000"/>
          </a:bodyPr>
          <a:lstStyle/>
          <a:p>
            <a:pPr eaLnBrk="1" fontAlgn="auto" hangingPunct="1">
              <a:spcAft>
                <a:spcPts val="0"/>
              </a:spcAft>
              <a:buFont typeface="Arial" pitchFamily="34" charset="0"/>
              <a:buChar char="•"/>
              <a:defRPr/>
            </a:pPr>
            <a:r>
              <a:rPr lang="en-US" dirty="0">
                <a:ea typeface="+mn-ea"/>
                <a:cs typeface="+mn-cs"/>
              </a:rPr>
              <a:t>NAD+</a:t>
            </a:r>
            <a:br>
              <a:rPr lang="en-US" dirty="0">
                <a:ea typeface="+mn-ea"/>
                <a:cs typeface="+mn-cs"/>
              </a:rPr>
            </a:br>
            <a:r>
              <a:rPr lang="en-US" sz="1900" dirty="0" err="1" smtClean="0">
                <a:ea typeface="+mn-ea"/>
                <a:cs typeface="+mn-cs"/>
              </a:rPr>
              <a:t>Nicotinamide</a:t>
            </a:r>
            <a:r>
              <a:rPr lang="en-US" sz="1900" dirty="0" smtClean="0">
                <a:ea typeface="+mn-ea"/>
                <a:cs typeface="+mn-cs"/>
              </a:rPr>
              <a:t> </a:t>
            </a:r>
            <a:r>
              <a:rPr lang="en-US" sz="1900" dirty="0">
                <a:ea typeface="+mn-ea"/>
                <a:cs typeface="+mn-cs"/>
              </a:rPr>
              <a:t>adenine </a:t>
            </a:r>
            <a:r>
              <a:rPr lang="en-US" sz="1900" dirty="0" smtClean="0">
                <a:ea typeface="+mn-ea"/>
                <a:cs typeface="+mn-cs"/>
              </a:rPr>
              <a:t>dinucleotide </a:t>
            </a:r>
            <a:r>
              <a:rPr lang="en-US" sz="1900" dirty="0">
                <a:ea typeface="+mn-ea"/>
                <a:cs typeface="+mn-cs"/>
              </a:rPr>
              <a:t>is a coenzyme found in all living cells</a:t>
            </a:r>
            <a:endParaRPr lang="en-US" sz="1900"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endParaRPr lang="en-US" dirty="0">
              <a:ea typeface="+mn-ea"/>
              <a:cs typeface="+mn-cs"/>
            </a:endParaRPr>
          </a:p>
          <a:p>
            <a:pPr eaLnBrk="1" fontAlgn="auto" hangingPunct="1">
              <a:spcAft>
                <a:spcPts val="0"/>
              </a:spcAft>
              <a:buFont typeface="Arial" pitchFamily="34" charset="0"/>
              <a:buChar char="•"/>
              <a:defRPr/>
            </a:pPr>
            <a:endParaRPr lang="en-US" dirty="0" smtClean="0">
              <a:ea typeface="+mn-ea"/>
              <a:cs typeface="+mn-cs"/>
            </a:endParaRPr>
          </a:p>
          <a:p>
            <a:pPr eaLnBrk="1" fontAlgn="auto" hangingPunct="1">
              <a:spcAft>
                <a:spcPts val="0"/>
              </a:spcAft>
              <a:buFont typeface="Arial" pitchFamily="34" charset="0"/>
              <a:buChar char="•"/>
              <a:defRPr/>
            </a:pPr>
            <a:r>
              <a:rPr lang="en-US" dirty="0" smtClean="0">
                <a:ea typeface="+mn-ea"/>
                <a:cs typeface="+mn-cs"/>
              </a:rPr>
              <a:t>NAM</a:t>
            </a:r>
          </a:p>
          <a:p>
            <a:pPr eaLnBrk="1" fontAlgn="auto" hangingPunct="1">
              <a:spcAft>
                <a:spcPts val="0"/>
              </a:spcAft>
              <a:buFont typeface="Arial" pitchFamily="34" charset="0"/>
              <a:buChar char="•"/>
              <a:defRPr/>
            </a:pPr>
            <a:endParaRPr lang="en-US" dirty="0">
              <a:ea typeface="+mn-ea"/>
              <a:cs typeface="+mn-cs"/>
            </a:endParaRPr>
          </a:p>
          <a:p>
            <a:pPr marL="114300" indent="0" eaLnBrk="1" fontAlgn="auto" hangingPunct="1">
              <a:spcAft>
                <a:spcPts val="0"/>
              </a:spcAft>
              <a:buFont typeface="Arial" pitchFamily="34" charset="0"/>
              <a:buNone/>
              <a:defRPr/>
            </a:pPr>
            <a:endParaRPr lang="en-US" dirty="0">
              <a:ea typeface="+mn-ea"/>
              <a:cs typeface="+mn-cs"/>
            </a:endParaRPr>
          </a:p>
        </p:txBody>
      </p:sp>
      <p:pic>
        <p:nvPicPr>
          <p:cNvPr id="25603"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29000" y="838200"/>
            <a:ext cx="5410200" cy="4688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1981200"/>
            <a:ext cx="2209800" cy="2746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Picture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1828800" y="5334000"/>
            <a:ext cx="859591" cy="122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6"/>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096000" y="5661025"/>
            <a:ext cx="830285" cy="119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7" name="Rectangle 7"/>
          <p:cNvSpPr>
            <a:spLocks noChangeArrowheads="1"/>
          </p:cNvSpPr>
          <p:nvPr/>
        </p:nvSpPr>
        <p:spPr bwMode="auto">
          <a:xfrm>
            <a:off x="4997450" y="5614988"/>
            <a:ext cx="11779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fontAlgn="base">
              <a:spcBef>
                <a:spcPct val="0"/>
              </a:spcBef>
              <a:spcAft>
                <a:spcPct val="0"/>
              </a:spcAft>
            </a:pPr>
            <a:r>
              <a:rPr lang="en-US" sz="2200">
                <a:solidFill>
                  <a:srgbClr val="2F2B20"/>
                </a:solidFill>
                <a:latin typeface="Calibri" charset="0"/>
                <a:ea typeface="ＭＳ Ｐゴシック" charset="0"/>
                <a:cs typeface="ＭＳ Ｐゴシック" charset="0"/>
              </a:rPr>
              <a:t>isoNAM</a:t>
            </a:r>
          </a:p>
        </p:txBody>
      </p:sp>
    </p:spTree>
    <p:extLst>
      <p:ext uri="{BB962C8B-B14F-4D97-AF65-F5344CB8AC3E}">
        <p14:creationId xmlns:p14="http://schemas.microsoft.com/office/powerpoint/2010/main" xmlns="" val="3922222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0" y="762000"/>
            <a:ext cx="9144000" cy="5336741"/>
          </a:xfrm>
          <a:prstGeom prst="rect">
            <a:avLst/>
          </a:prstGeom>
          <a:noFill/>
          <a:ln w="9525">
            <a:noFill/>
            <a:miter lim="800000"/>
            <a:headEnd/>
            <a:tailEnd/>
          </a:ln>
          <a:effectLst/>
        </p:spPr>
      </p:pic>
      <p:sp>
        <p:nvSpPr>
          <p:cNvPr id="3" name="TextBox 3"/>
          <p:cNvSpPr txBox="1">
            <a:spLocks noChangeArrowheads="1"/>
          </p:cNvSpPr>
          <p:nvPr/>
        </p:nvSpPr>
        <p:spPr bwMode="auto">
          <a:xfrm>
            <a:off x="0" y="6302514"/>
            <a:ext cx="4503156" cy="707886"/>
          </a:xfrm>
          <a:prstGeom prst="rect">
            <a:avLst/>
          </a:prstGeom>
          <a:noFill/>
          <a:ln w="9525">
            <a:noFill/>
            <a:miter lim="800000"/>
            <a:headEnd/>
            <a:tailEnd/>
          </a:ln>
        </p:spPr>
        <p:txBody>
          <a:bodyPr wrap="none">
            <a:spAutoFit/>
          </a:bodyPr>
          <a:lstStyle/>
          <a:p>
            <a:r>
              <a:rPr lang="en-US" sz="1000" i="1" dirty="0" err="1" smtClean="0">
                <a:latin typeface="Calibri" pitchFamily="34" charset="0"/>
              </a:rPr>
              <a:t>Dittenhafer</a:t>
            </a:r>
            <a:r>
              <a:rPr lang="en-US" sz="1000" i="1" dirty="0" smtClean="0">
                <a:latin typeface="Calibri" pitchFamily="34" charset="0"/>
              </a:rPr>
              <a:t>-Reed KE, Feldman JL, and  </a:t>
            </a:r>
            <a:r>
              <a:rPr lang="en-US" sz="1000" i="1" dirty="0" err="1" smtClean="0">
                <a:latin typeface="Calibri" pitchFamily="34" charset="0"/>
              </a:rPr>
              <a:t>Denu</a:t>
            </a:r>
            <a:r>
              <a:rPr lang="en-US" sz="1000" i="1" dirty="0" smtClean="0">
                <a:latin typeface="Calibri" pitchFamily="34" charset="0"/>
              </a:rPr>
              <a:t> JM. (2011) </a:t>
            </a:r>
            <a:r>
              <a:rPr lang="en-US" sz="1000" i="1" dirty="0" err="1" smtClean="0">
                <a:latin typeface="Calibri" pitchFamily="34" charset="0"/>
              </a:rPr>
              <a:t>ChemBioChem</a:t>
            </a:r>
            <a:r>
              <a:rPr lang="en-US" sz="1000" i="1" dirty="0" smtClean="0">
                <a:latin typeface="Calibri" pitchFamily="34" charset="0"/>
              </a:rPr>
              <a:t> 12, 281-289.</a:t>
            </a:r>
          </a:p>
          <a:p>
            <a:r>
              <a:rPr lang="en-US" sz="1000" i="1" dirty="0" smtClean="0">
                <a:latin typeface="Calibri" pitchFamily="34" charset="0"/>
              </a:rPr>
              <a:t>Jackson M, </a:t>
            </a:r>
            <a:r>
              <a:rPr lang="en-US" sz="1000" i="1" dirty="0" err="1" smtClean="0">
                <a:latin typeface="Calibri" pitchFamily="34" charset="0"/>
              </a:rPr>
              <a:t>Denu</a:t>
            </a:r>
            <a:r>
              <a:rPr lang="en-US" sz="1000" i="1" dirty="0" smtClean="0">
                <a:latin typeface="Calibri" pitchFamily="34" charset="0"/>
              </a:rPr>
              <a:t> J.  (2002) J </a:t>
            </a:r>
            <a:r>
              <a:rPr lang="en-US" sz="1000" i="1" dirty="0" err="1" smtClean="0">
                <a:latin typeface="Calibri" pitchFamily="34" charset="0"/>
              </a:rPr>
              <a:t>Biol</a:t>
            </a:r>
            <a:r>
              <a:rPr lang="en-US" sz="1000" i="1" dirty="0" smtClean="0">
                <a:latin typeface="Calibri" pitchFamily="34" charset="0"/>
              </a:rPr>
              <a:t> Chem. 277, 18535.</a:t>
            </a:r>
          </a:p>
          <a:p>
            <a:r>
              <a:rPr lang="en-US" sz="1000" i="1" dirty="0" err="1" smtClean="0">
                <a:latin typeface="Calibri" pitchFamily="34" charset="0"/>
              </a:rPr>
              <a:t>Borra</a:t>
            </a:r>
            <a:r>
              <a:rPr lang="en-US" sz="1000" i="1" dirty="0" smtClean="0">
                <a:latin typeface="Calibri" pitchFamily="34" charset="0"/>
              </a:rPr>
              <a:t> M, Langer M, </a:t>
            </a:r>
            <a:r>
              <a:rPr lang="en-US" sz="1000" i="1" dirty="0" err="1" smtClean="0">
                <a:latin typeface="Calibri" pitchFamily="34" charset="0"/>
              </a:rPr>
              <a:t>Slama</a:t>
            </a:r>
            <a:r>
              <a:rPr lang="en-US" sz="1000" i="1" dirty="0" smtClean="0">
                <a:latin typeface="Calibri" pitchFamily="34" charset="0"/>
              </a:rPr>
              <a:t> J. (2004) Biochemistry 43, 9877.</a:t>
            </a:r>
          </a:p>
          <a:p>
            <a:endParaRPr lang="en-US" sz="1000" i="1" dirty="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6200" y="48560"/>
            <a:ext cx="5943600" cy="438582"/>
          </a:xfrm>
          <a:prstGeom prst="rect">
            <a:avLst/>
          </a:prstGeom>
        </p:spPr>
        <p:txBody>
          <a:bodyPr wrap="square">
            <a:spAutoFit/>
          </a:bodyPr>
          <a:lstStyle/>
          <a:p>
            <a:pPr>
              <a:lnSpc>
                <a:spcPts val="2700"/>
              </a:lnSpc>
            </a:pPr>
            <a:r>
              <a:rPr lang="en-US" sz="2700" b="1" dirty="0" smtClean="0"/>
              <a:t>Mechanism of </a:t>
            </a:r>
            <a:r>
              <a:rPr lang="en-US" sz="2700" b="1" dirty="0" err="1" smtClean="0"/>
              <a:t>Sirtuin</a:t>
            </a:r>
            <a:r>
              <a:rPr lang="en-US" sz="2700" b="1" dirty="0" smtClean="0"/>
              <a:t> </a:t>
            </a:r>
            <a:r>
              <a:rPr lang="en-US" sz="2700" b="1" dirty="0" err="1" smtClean="0"/>
              <a:t>deacetylation</a:t>
            </a:r>
            <a:r>
              <a:rPr lang="en-US" sz="2700" b="1" dirty="0" smtClean="0"/>
              <a:t> </a:t>
            </a:r>
            <a:endParaRPr lang="en-US" sz="2700" b="1" dirty="0"/>
          </a:p>
        </p:txBody>
      </p:sp>
      <p:pic>
        <p:nvPicPr>
          <p:cNvPr id="120839" name="Picture 7"/>
          <p:cNvPicPr>
            <a:picLocks noChangeAspect="1" noChangeArrowheads="1"/>
          </p:cNvPicPr>
          <p:nvPr/>
        </p:nvPicPr>
        <p:blipFill>
          <a:blip r:embed="rId3"/>
          <a:srcRect/>
          <a:stretch>
            <a:fillRect/>
          </a:stretch>
        </p:blipFill>
        <p:spPr bwMode="auto">
          <a:xfrm>
            <a:off x="152400" y="1066800"/>
            <a:ext cx="8839200" cy="3253785"/>
          </a:xfrm>
          <a:prstGeom prst="rect">
            <a:avLst/>
          </a:prstGeom>
          <a:noFill/>
          <a:ln w="9525">
            <a:solidFill>
              <a:schemeClr val="accent1"/>
            </a:solidFill>
            <a:miter lim="800000"/>
            <a:headEnd/>
            <a:tailEnd/>
          </a:ln>
          <a:effectLst>
            <a:innerShdw blurRad="114300">
              <a:prstClr val="black"/>
            </a:innerShdw>
          </a:effectLst>
        </p:spPr>
      </p:pic>
      <p:pic>
        <p:nvPicPr>
          <p:cNvPr id="120840" name="Picture 8"/>
          <p:cNvPicPr>
            <a:picLocks noChangeAspect="1" noChangeArrowheads="1"/>
          </p:cNvPicPr>
          <p:nvPr/>
        </p:nvPicPr>
        <p:blipFill>
          <a:blip r:embed="rId4"/>
          <a:srcRect/>
          <a:stretch>
            <a:fillRect/>
          </a:stretch>
        </p:blipFill>
        <p:spPr bwMode="auto">
          <a:xfrm>
            <a:off x="76200" y="990600"/>
            <a:ext cx="8915400" cy="4623290"/>
          </a:xfrm>
          <a:prstGeom prst="rect">
            <a:avLst/>
          </a:prstGeom>
          <a:noFill/>
          <a:ln w="9525">
            <a:solidFill>
              <a:schemeClr val="accent3"/>
            </a:solidFill>
            <a:miter lim="800000"/>
            <a:headEnd/>
            <a:tailEnd/>
          </a:ln>
          <a:effectLst>
            <a:innerShdw blurRad="114300">
              <a:prstClr val="black"/>
            </a:innerShdw>
          </a:effectLst>
        </p:spPr>
      </p:pic>
      <p:sp>
        <p:nvSpPr>
          <p:cNvPr id="19" name="TextBox 4"/>
          <p:cNvSpPr txBox="1">
            <a:spLocks noChangeArrowheads="1"/>
          </p:cNvSpPr>
          <p:nvPr/>
        </p:nvSpPr>
        <p:spPr bwMode="auto">
          <a:xfrm>
            <a:off x="0" y="6477000"/>
            <a:ext cx="4326826" cy="400110"/>
          </a:xfrm>
          <a:prstGeom prst="rect">
            <a:avLst/>
          </a:prstGeom>
          <a:noFill/>
          <a:ln w="9525">
            <a:noFill/>
            <a:miter lim="800000"/>
            <a:headEnd/>
            <a:tailEnd/>
          </a:ln>
        </p:spPr>
        <p:txBody>
          <a:bodyPr wrap="none">
            <a:spAutoFit/>
          </a:bodyPr>
          <a:lstStyle/>
          <a:p>
            <a:r>
              <a:rPr lang="en-US" sz="1000" dirty="0" err="1" smtClean="0">
                <a:latin typeface="Calibri" pitchFamily="34" charset="0"/>
              </a:rPr>
              <a:t>Sauve</a:t>
            </a:r>
            <a:r>
              <a:rPr lang="en-US" sz="1000" dirty="0" smtClean="0">
                <a:latin typeface="Calibri" pitchFamily="34" charset="0"/>
              </a:rPr>
              <a:t> AA, </a:t>
            </a:r>
            <a:r>
              <a:rPr lang="en-US" sz="1000" dirty="0" err="1" smtClean="0">
                <a:latin typeface="Calibri" pitchFamily="34" charset="0"/>
              </a:rPr>
              <a:t>Youn</a:t>
            </a:r>
            <a:r>
              <a:rPr lang="en-US" sz="1000" dirty="0" smtClean="0">
                <a:latin typeface="Calibri" pitchFamily="34" charset="0"/>
              </a:rPr>
              <a:t> DY. Current Opinion in Chemical Biology (2012) 16, 535-543.</a:t>
            </a:r>
            <a:endParaRPr lang="en-US" sz="1000" dirty="0">
              <a:latin typeface="Calibri" pitchFamily="34" charset="0"/>
            </a:endParaRPr>
          </a:p>
          <a:p>
            <a:r>
              <a:rPr lang="en-US" sz="1000" dirty="0" smtClean="0">
                <a:latin typeface="Calibri" pitchFamily="34" charset="0"/>
              </a:rPr>
              <a:t>Avalos JL, </a:t>
            </a:r>
            <a:r>
              <a:rPr lang="en-US" sz="1000" dirty="0" err="1" smtClean="0">
                <a:latin typeface="Calibri" pitchFamily="34" charset="0"/>
              </a:rPr>
              <a:t>Boeke</a:t>
            </a:r>
            <a:r>
              <a:rPr lang="en-US" sz="1000" dirty="0" smtClean="0">
                <a:latin typeface="Calibri" pitchFamily="34" charset="0"/>
              </a:rPr>
              <a:t> JD, </a:t>
            </a:r>
            <a:r>
              <a:rPr lang="en-US" sz="1000" dirty="0" err="1" smtClean="0">
                <a:latin typeface="Calibri" pitchFamily="34" charset="0"/>
              </a:rPr>
              <a:t>Wolberger</a:t>
            </a:r>
            <a:r>
              <a:rPr lang="en-US" sz="1000" dirty="0" smtClean="0">
                <a:latin typeface="Calibri" pitchFamily="34" charset="0"/>
              </a:rPr>
              <a:t> C. Mol</a:t>
            </a:r>
            <a:r>
              <a:rPr lang="en-US" sz="1000" dirty="0">
                <a:latin typeface="Calibri" pitchFamily="34" charset="0"/>
              </a:rPr>
              <a:t>. Cell (</a:t>
            </a:r>
            <a:r>
              <a:rPr lang="en-US" sz="1000" dirty="0" smtClean="0">
                <a:latin typeface="Calibri" pitchFamily="34" charset="0"/>
              </a:rPr>
              <a:t>2004) 13: 639-648.</a:t>
            </a:r>
            <a:endParaRPr lang="en-US" sz="1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20840"/>
                                        </p:tgtEl>
                                        <p:attrNameLst>
                                          <p:attrName>style.visibility</p:attrName>
                                        </p:attrNameLst>
                                      </p:cBhvr>
                                      <p:to>
                                        <p:strVal val="visible"/>
                                      </p:to>
                                    </p:set>
                                    <p:animEffect transition="in" filter="circle(out)">
                                      <p:cBhvr>
                                        <p:cTn id="7" dur="10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304800" y="1066800"/>
            <a:ext cx="8534400" cy="4337154"/>
          </a:xfrm>
          <a:prstGeom prst="rect">
            <a:avLst/>
          </a:prstGeom>
          <a:noFill/>
          <a:ln w="9525">
            <a:solidFill>
              <a:schemeClr val="accent1"/>
            </a:solidFill>
            <a:miter lim="800000"/>
            <a:headEnd/>
            <a:tailEnd/>
          </a:ln>
          <a:effectLst/>
        </p:spPr>
      </p:pic>
      <p:sp>
        <p:nvSpPr>
          <p:cNvPr id="3" name="Rectangle 2"/>
          <p:cNvSpPr/>
          <p:nvPr/>
        </p:nvSpPr>
        <p:spPr>
          <a:xfrm>
            <a:off x="0" y="0"/>
            <a:ext cx="5791200" cy="923330"/>
          </a:xfrm>
          <a:prstGeom prst="rect">
            <a:avLst/>
          </a:prstGeom>
        </p:spPr>
        <p:txBody>
          <a:bodyPr wrap="square">
            <a:spAutoFit/>
          </a:bodyPr>
          <a:lstStyle/>
          <a:p>
            <a:r>
              <a:rPr lang="en-US" sz="2700" b="1" dirty="0" smtClean="0"/>
              <a:t>Mechanism of activation of hSIRT3 </a:t>
            </a:r>
            <a:r>
              <a:rPr lang="en-US" sz="2700" b="1" dirty="0" err="1" smtClean="0"/>
              <a:t>deacetylation</a:t>
            </a:r>
            <a:r>
              <a:rPr lang="en-US" sz="2700" b="1" dirty="0" smtClean="0"/>
              <a:t> by </a:t>
            </a:r>
            <a:r>
              <a:rPr lang="en-US" sz="2700" b="1" dirty="0" err="1" smtClean="0"/>
              <a:t>isoNAM</a:t>
            </a:r>
            <a:endParaRPr lang="en-US" sz="2700"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nvGraphicFramePr>
        <p:xfrm>
          <a:off x="4425950" y="750888"/>
          <a:ext cx="3748088" cy="2754312"/>
        </p:xfrm>
        <a:graphic>
          <a:graphicData uri="http://schemas.openxmlformats.org/presentationml/2006/ole">
            <p:oleObj spid="_x0000_s121892" name="Bitmap Image" r:id="rId4" imgW="4458322" imgH="3277057" progId="PBrush">
              <p:embed/>
            </p:oleObj>
          </a:graphicData>
        </a:graphic>
      </p:graphicFrame>
      <p:graphicFrame>
        <p:nvGraphicFramePr>
          <p:cNvPr id="1027" name="Object 3"/>
          <p:cNvGraphicFramePr>
            <a:graphicFrameLocks noChangeAspect="1"/>
          </p:cNvGraphicFramePr>
          <p:nvPr/>
        </p:nvGraphicFramePr>
        <p:xfrm>
          <a:off x="4419600" y="3581400"/>
          <a:ext cx="3760788" cy="2743200"/>
        </p:xfrm>
        <a:graphic>
          <a:graphicData uri="http://schemas.openxmlformats.org/presentationml/2006/ole">
            <p:oleObj spid="_x0000_s121893" name="Bitmap Image" r:id="rId5" imgW="4476190" imgH="3277057" progId="PBrush">
              <p:embed/>
            </p:oleObj>
          </a:graphicData>
        </a:graphic>
      </p:graphicFrame>
      <p:pic>
        <p:nvPicPr>
          <p:cNvPr id="1028" name="Picture 2"/>
          <p:cNvPicPr>
            <a:picLocks noChangeAspect="1" noChangeArrowheads="1"/>
          </p:cNvPicPr>
          <p:nvPr/>
        </p:nvPicPr>
        <p:blipFill>
          <a:blip r:embed="rId6"/>
          <a:srcRect/>
          <a:stretch>
            <a:fillRect/>
          </a:stretch>
        </p:blipFill>
        <p:spPr bwMode="auto">
          <a:xfrm>
            <a:off x="1401763" y="685800"/>
            <a:ext cx="2916237" cy="2819400"/>
          </a:xfrm>
          <a:prstGeom prst="rect">
            <a:avLst/>
          </a:prstGeom>
          <a:noFill/>
          <a:ln w="9525">
            <a:noFill/>
            <a:miter lim="800000"/>
            <a:headEnd/>
            <a:tailEnd/>
          </a:ln>
        </p:spPr>
      </p:pic>
      <p:pic>
        <p:nvPicPr>
          <p:cNvPr id="1029" name="Picture 3"/>
          <p:cNvPicPr>
            <a:picLocks noChangeAspect="1" noChangeArrowheads="1"/>
          </p:cNvPicPr>
          <p:nvPr/>
        </p:nvPicPr>
        <p:blipFill>
          <a:blip r:embed="rId7"/>
          <a:srcRect/>
          <a:stretch>
            <a:fillRect/>
          </a:stretch>
        </p:blipFill>
        <p:spPr bwMode="auto">
          <a:xfrm>
            <a:off x="1277938" y="3581400"/>
            <a:ext cx="3040062" cy="2743200"/>
          </a:xfrm>
          <a:prstGeom prst="rect">
            <a:avLst/>
          </a:prstGeom>
          <a:noFill/>
          <a:ln w="9525">
            <a:noFill/>
            <a:miter lim="800000"/>
            <a:headEnd/>
            <a:tailEnd/>
          </a:ln>
        </p:spPr>
      </p:pic>
      <p:sp>
        <p:nvSpPr>
          <p:cNvPr id="1030" name="Rectangle 13"/>
          <p:cNvSpPr>
            <a:spLocks noChangeArrowheads="1"/>
          </p:cNvSpPr>
          <p:nvPr/>
        </p:nvSpPr>
        <p:spPr bwMode="auto">
          <a:xfrm>
            <a:off x="0" y="6519863"/>
            <a:ext cx="8534400" cy="338137"/>
          </a:xfrm>
          <a:prstGeom prst="rect">
            <a:avLst/>
          </a:prstGeom>
          <a:noFill/>
          <a:ln w="9525">
            <a:noFill/>
            <a:miter lim="800000"/>
            <a:headEnd/>
            <a:tailEnd/>
          </a:ln>
        </p:spPr>
        <p:txBody>
          <a:bodyPr>
            <a:spAutoFit/>
          </a:bodyPr>
          <a:lstStyle/>
          <a:p>
            <a:r>
              <a:rPr lang="en-US" sz="800">
                <a:latin typeface="Calibri" pitchFamily="34" charset="0"/>
              </a:rPr>
              <a:t>Avalos JL, Bever KM, Wolberger C (2005) Molecular Cell, 17,  859-868.</a:t>
            </a:r>
          </a:p>
          <a:p>
            <a:r>
              <a:rPr lang="en-US" sz="800">
                <a:latin typeface="Calibri" pitchFamily="34" charset="0"/>
              </a:rPr>
              <a:t>Denu, J.M. (2003). Trends Biochem. Sci. </a:t>
            </a:r>
            <a:r>
              <a:rPr lang="en-US" sz="800" i="1">
                <a:latin typeface="Calibri" pitchFamily="34" charset="0"/>
              </a:rPr>
              <a:t>28, 41–48.</a:t>
            </a:r>
          </a:p>
        </p:txBody>
      </p:sp>
      <p:sp>
        <p:nvSpPr>
          <p:cNvPr id="1031" name="Rectangle 7"/>
          <p:cNvSpPr>
            <a:spLocks noChangeArrowheads="1"/>
          </p:cNvSpPr>
          <p:nvPr/>
        </p:nvSpPr>
        <p:spPr bwMode="auto">
          <a:xfrm>
            <a:off x="0" y="25569"/>
            <a:ext cx="7086600" cy="461665"/>
          </a:xfrm>
          <a:prstGeom prst="rect">
            <a:avLst/>
          </a:prstGeom>
          <a:noFill/>
          <a:ln w="9525">
            <a:noFill/>
            <a:miter lim="800000"/>
            <a:headEnd/>
            <a:tailEnd/>
          </a:ln>
        </p:spPr>
        <p:txBody>
          <a:bodyPr wrap="square">
            <a:spAutoFit/>
          </a:bodyPr>
          <a:lstStyle/>
          <a:p>
            <a:r>
              <a:rPr lang="en-US" sz="2400" b="1" dirty="0">
                <a:latin typeface="Calibri" pitchFamily="34" charset="0"/>
              </a:rPr>
              <a:t>NAD</a:t>
            </a:r>
            <a:r>
              <a:rPr lang="en-US" sz="2400" b="1" baseline="30000" dirty="0">
                <a:latin typeface="Calibri" pitchFamily="34" charset="0"/>
              </a:rPr>
              <a:t>+</a:t>
            </a:r>
            <a:r>
              <a:rPr lang="en-US" sz="2400" b="1" dirty="0">
                <a:latin typeface="Calibri" pitchFamily="34" charset="0"/>
              </a:rPr>
              <a:t> nonproductive/productive  conformations</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srcRect/>
          <a:stretch>
            <a:fillRect/>
          </a:stretch>
        </p:blipFill>
        <p:spPr bwMode="auto">
          <a:xfrm>
            <a:off x="651417" y="762000"/>
            <a:ext cx="7501983" cy="5943600"/>
          </a:xfrm>
          <a:prstGeom prst="rect">
            <a:avLst/>
          </a:prstGeom>
          <a:noFill/>
          <a:ln w="9525">
            <a:noFill/>
            <a:miter lim="800000"/>
            <a:headEnd/>
            <a:tailEnd/>
          </a:ln>
        </p:spPr>
      </p:pic>
      <p:sp>
        <p:nvSpPr>
          <p:cNvPr id="21507" name="Rectangle 2"/>
          <p:cNvSpPr>
            <a:spLocks noChangeArrowheads="1"/>
          </p:cNvSpPr>
          <p:nvPr/>
        </p:nvSpPr>
        <p:spPr bwMode="auto">
          <a:xfrm>
            <a:off x="0" y="6457950"/>
            <a:ext cx="8839200" cy="400050"/>
          </a:xfrm>
          <a:prstGeom prst="rect">
            <a:avLst/>
          </a:prstGeom>
          <a:noFill/>
          <a:ln w="9525">
            <a:noFill/>
            <a:miter lim="800000"/>
            <a:headEnd/>
            <a:tailEnd/>
          </a:ln>
        </p:spPr>
        <p:txBody>
          <a:bodyPr>
            <a:spAutoFit/>
          </a:bodyPr>
          <a:lstStyle/>
          <a:p>
            <a:r>
              <a:rPr lang="en-US" sz="1000" dirty="0">
                <a:latin typeface="Calibri" pitchFamily="34" charset="0"/>
              </a:rPr>
              <a:t>Jackson, M.D et al J. Biol. Chem. (2003) </a:t>
            </a:r>
            <a:r>
              <a:rPr lang="en-US" sz="1000" i="1" dirty="0">
                <a:latin typeface="Calibri" pitchFamily="34" charset="0"/>
              </a:rPr>
              <a:t>278, </a:t>
            </a:r>
            <a:r>
              <a:rPr lang="en-US" sz="1000" dirty="0">
                <a:latin typeface="Calibri" pitchFamily="34" charset="0"/>
              </a:rPr>
              <a:t>50985–50998.</a:t>
            </a:r>
          </a:p>
          <a:p>
            <a:r>
              <a:rPr lang="en-US" sz="1000" dirty="0" err="1">
                <a:latin typeface="Calibri" pitchFamily="34" charset="0"/>
              </a:rPr>
              <a:t>Sauve</a:t>
            </a:r>
            <a:r>
              <a:rPr lang="en-US" sz="1000" dirty="0">
                <a:latin typeface="Calibri" pitchFamily="34" charset="0"/>
              </a:rPr>
              <a:t>, A.A., and Schramm, V.L. </a:t>
            </a:r>
            <a:r>
              <a:rPr lang="en-US" sz="1000" dirty="0" err="1">
                <a:latin typeface="Calibri" pitchFamily="34" charset="0"/>
              </a:rPr>
              <a:t>Curr</a:t>
            </a:r>
            <a:r>
              <a:rPr lang="en-US" sz="1000" dirty="0">
                <a:latin typeface="Calibri" pitchFamily="34" charset="0"/>
              </a:rPr>
              <a:t>. Med. Chem. (2004)</a:t>
            </a:r>
            <a:r>
              <a:rPr lang="en-US" sz="1000" i="1" dirty="0">
                <a:latin typeface="Calibri" pitchFamily="34" charset="0"/>
              </a:rPr>
              <a:t>11, 807–826.</a:t>
            </a:r>
            <a:endParaRPr lang="en-US" sz="1000" dirty="0">
              <a:latin typeface="Calibri" pitchFamily="34" charset="0"/>
            </a:endParaRPr>
          </a:p>
        </p:txBody>
      </p:sp>
      <p:sp>
        <p:nvSpPr>
          <p:cNvPr id="21508" name="Rectangle 3"/>
          <p:cNvSpPr>
            <a:spLocks noChangeArrowheads="1"/>
          </p:cNvSpPr>
          <p:nvPr/>
        </p:nvSpPr>
        <p:spPr bwMode="auto">
          <a:xfrm>
            <a:off x="0" y="25400"/>
            <a:ext cx="9144000" cy="508000"/>
          </a:xfrm>
          <a:prstGeom prst="rect">
            <a:avLst/>
          </a:prstGeom>
          <a:noFill/>
          <a:ln w="9525">
            <a:noFill/>
            <a:miter lim="800000"/>
            <a:headEnd/>
            <a:tailEnd/>
          </a:ln>
        </p:spPr>
        <p:txBody>
          <a:bodyPr>
            <a:spAutoFit/>
          </a:bodyPr>
          <a:lstStyle/>
          <a:p>
            <a:r>
              <a:rPr lang="en-US" sz="2700" b="1" dirty="0">
                <a:latin typeface="Calibri" pitchFamily="34" charset="0"/>
              </a:rPr>
              <a:t>Within the C Pocket</a:t>
            </a:r>
            <a:endParaRPr lang="en-US" sz="27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5867400" cy="457200"/>
          </a:xfrm>
          <a:prstGeom prst="rect">
            <a:avLst/>
          </a:prstGeom>
        </p:spPr>
        <p:txBody>
          <a:bodyPr>
            <a:noAutofit/>
          </a:bodyPr>
          <a:lstStyle/>
          <a:p>
            <a:pPr fontAlgn="auto">
              <a:spcBef>
                <a:spcPts val="0"/>
              </a:spcBef>
              <a:spcAft>
                <a:spcPts val="0"/>
              </a:spcAft>
              <a:defRPr/>
            </a:pPr>
            <a:r>
              <a:rPr lang="en-US" sz="2700" b="1" dirty="0">
                <a:latin typeface="+mj-lt"/>
                <a:ea typeface="+mj-ea"/>
                <a:cs typeface="+mj-cs"/>
              </a:rPr>
              <a:t>Physiological concentration of </a:t>
            </a:r>
            <a:r>
              <a:rPr lang="en-US" sz="2700" b="1" dirty="0" err="1">
                <a:latin typeface="+mj-lt"/>
                <a:ea typeface="+mj-ea"/>
                <a:cs typeface="+mj-cs"/>
              </a:rPr>
              <a:t>nicotinamide</a:t>
            </a:r>
            <a:r>
              <a:rPr lang="en-US" sz="2700" b="1" dirty="0">
                <a:latin typeface="+mj-lt"/>
                <a:ea typeface="+mj-ea"/>
                <a:cs typeface="+mj-cs"/>
              </a:rPr>
              <a:t> in Mammalian tissues</a:t>
            </a:r>
          </a:p>
        </p:txBody>
      </p:sp>
      <p:graphicFrame>
        <p:nvGraphicFramePr>
          <p:cNvPr id="7" name="Table 6"/>
          <p:cNvGraphicFramePr>
            <a:graphicFrameLocks noGrp="1"/>
          </p:cNvGraphicFramePr>
          <p:nvPr/>
        </p:nvGraphicFramePr>
        <p:xfrm>
          <a:off x="304800" y="1783080"/>
          <a:ext cx="8534400" cy="2484120"/>
        </p:xfrm>
        <a:graphic>
          <a:graphicData uri="http://schemas.openxmlformats.org/drawingml/2006/table">
            <a:tbl>
              <a:tblPr firstRow="1" bandRow="1">
                <a:tableStyleId>{5C22544A-7EE6-4342-B048-85BDC9FD1C3A}</a:tableStyleId>
              </a:tblPr>
              <a:tblGrid>
                <a:gridCol w="894080"/>
                <a:gridCol w="1137920"/>
                <a:gridCol w="1300480"/>
                <a:gridCol w="1544320"/>
                <a:gridCol w="3657600"/>
              </a:tblGrid>
              <a:tr h="370840">
                <a:tc>
                  <a:txBody>
                    <a:bodyPr/>
                    <a:lstStyle/>
                    <a:p>
                      <a:pPr algn="ctr"/>
                      <a:r>
                        <a:rPr lang="en-US" sz="1200" dirty="0" smtClean="0">
                          <a:solidFill>
                            <a:schemeClr val="tx1"/>
                          </a:solidFill>
                          <a:latin typeface="+mn-lt"/>
                        </a:rPr>
                        <a:t>Animal</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tissue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t>
                      </a:r>
                      <a:r>
                        <a:rPr lang="en-US" sz="1200" dirty="0" err="1" smtClean="0">
                          <a:solidFill>
                            <a:schemeClr val="tx1"/>
                          </a:solidFill>
                          <a:latin typeface="+mn-lt"/>
                        </a:rPr>
                        <a:t>nicotinamide</a:t>
                      </a:r>
                      <a:r>
                        <a:rPr lang="en-US" sz="1200" dirty="0" smtClean="0">
                          <a:solidFill>
                            <a:schemeClr val="tx1"/>
                          </a:solidFill>
                          <a:latin typeface="+mn-lt"/>
                        </a:rPr>
                        <a:t>]</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Reference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Note</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28575"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a:txBody>
                    <a:bodyPr/>
                    <a:lstStyle/>
                    <a:p>
                      <a:pPr algn="ctr"/>
                      <a:r>
                        <a:rPr lang="en-US" sz="1200" dirty="0" smtClean="0">
                          <a:solidFill>
                            <a:schemeClr val="tx1"/>
                          </a:solidFill>
                          <a:latin typeface="+mn-lt"/>
                        </a:rPr>
                        <a:t>Sheep</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Cerebrospinal fluid</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54.2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Anal. </a:t>
                      </a:r>
                      <a:r>
                        <a:rPr lang="en-US" sz="1200" dirty="0" err="1" smtClean="0"/>
                        <a:t>Biochem</a:t>
                      </a:r>
                      <a:r>
                        <a:rPr lang="en-US" sz="1200" dirty="0" smtClean="0"/>
                        <a:t> (2002) 301: 21-26.</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entire surface of central nervous system is bathed by a clear, colorless fluid called cerebrospinal fluid (CSF). The CSF is contained within a system of fluid-filled cavities called ventricles. The ventricles are shown in blue on the following </a:t>
                      </a:r>
                      <a:r>
                        <a:rPr lang="en-US" sz="1200" dirty="0" err="1" smtClean="0"/>
                        <a:t>midsagittal</a:t>
                      </a:r>
                      <a:r>
                        <a:rPr lang="en-US" sz="1200" dirty="0" smtClean="0"/>
                        <a:t> section of the brain. </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r h="370840">
                <a:tc rowSpan="3">
                  <a:txBody>
                    <a:bodyPr/>
                    <a:lstStyle/>
                    <a:p>
                      <a:pPr algn="ctr"/>
                      <a:r>
                        <a:rPr lang="en-US" sz="1200" dirty="0" smtClean="0">
                          <a:solidFill>
                            <a:schemeClr val="tx1"/>
                          </a:solidFill>
                          <a:latin typeface="+mn-lt"/>
                        </a:rPr>
                        <a:t>Rat</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26.2 </a:t>
                      </a:r>
                      <a:r>
                        <a:rPr lang="en-US" sz="1200" dirty="0" err="1" smtClean="0">
                          <a:solidFill>
                            <a:schemeClr val="tx1"/>
                          </a:solidFill>
                          <a:latin typeface="+mn-lt"/>
                        </a:rPr>
                        <a:t>uM</a:t>
                      </a:r>
                      <a:endParaRPr lang="en-US" sz="1200" dirty="0" smtClean="0">
                        <a:solidFill>
                          <a:schemeClr val="tx1"/>
                        </a:solidFill>
                        <a:latin typeface="+mn-lt"/>
                      </a:endParaRPr>
                    </a:p>
                    <a:p>
                      <a:pPr algn="ctr"/>
                      <a:r>
                        <a:rPr lang="en-US" sz="1200" dirty="0" smtClean="0">
                          <a:solidFill>
                            <a:schemeClr val="tx1"/>
                          </a:solidFill>
                          <a:latin typeface="+mn-lt"/>
                        </a:rPr>
                        <a:t>1.6umol/kg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J Bio </a:t>
                      </a:r>
                      <a:r>
                        <a:rPr lang="en-US" sz="1200" dirty="0" err="1" smtClean="0">
                          <a:solidFill>
                            <a:schemeClr val="tx1"/>
                          </a:solidFill>
                          <a:latin typeface="+mn-lt"/>
                        </a:rPr>
                        <a:t>Chem</a:t>
                      </a:r>
                      <a:r>
                        <a:rPr lang="en-US" sz="1200" dirty="0" smtClean="0">
                          <a:solidFill>
                            <a:schemeClr val="tx1"/>
                          </a:solidFill>
                          <a:latin typeface="+mn-lt"/>
                        </a:rPr>
                        <a:t> (1968) 243: 4980-4986.</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Kidney</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rowSpan="2">
                  <a:txBody>
                    <a:bodyPr/>
                    <a:lstStyle/>
                    <a:p>
                      <a:pPr algn="ctr"/>
                      <a:r>
                        <a:rPr lang="en-US" sz="1200" dirty="0" smtClean="0">
                          <a:solidFill>
                            <a:schemeClr val="tx1"/>
                          </a:solidFill>
                          <a:latin typeface="+mn-lt"/>
                        </a:rPr>
                        <a:t>Science (2004) 305:1010-1013.</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vMerge="1">
                  <a:txBody>
                    <a:bodyPr/>
                    <a:lstStyle/>
                    <a:p>
                      <a:pPr algn="ct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Brain</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0.4 </a:t>
                      </a:r>
                      <a:r>
                        <a:rPr lang="en-US" sz="1200" dirty="0" err="1" smtClean="0">
                          <a:solidFill>
                            <a:schemeClr val="tx1"/>
                          </a:solidFill>
                          <a:latin typeface="+mn-lt"/>
                        </a:rPr>
                        <a:t>umol</a:t>
                      </a:r>
                      <a:r>
                        <a:rPr lang="en-US" sz="1200" dirty="0" smtClean="0">
                          <a:solidFill>
                            <a:schemeClr val="tx1"/>
                          </a:solidFill>
                          <a:latin typeface="+mn-lt"/>
                        </a:rPr>
                        <a:t>/kg</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vMerge="1">
                  <a:txBody>
                    <a:bodyPr/>
                    <a:lstStyle/>
                    <a:p>
                      <a:endParaRPr lang="en-US"/>
                    </a:p>
                  </a:txBody>
                  <a:tcPr/>
                </a:tc>
              </a:tr>
              <a:tr h="370840">
                <a:tc>
                  <a:txBody>
                    <a:bodyPr/>
                    <a:lstStyle/>
                    <a:p>
                      <a:pPr algn="ctr"/>
                      <a:r>
                        <a:rPr lang="en-US" sz="1200" dirty="0" smtClean="0">
                          <a:solidFill>
                            <a:schemeClr val="tx1"/>
                          </a:solidFill>
                          <a:latin typeface="+mn-lt"/>
                        </a:rPr>
                        <a:t>Mouse </a:t>
                      </a:r>
                      <a:endParaRPr lang="en-US" sz="12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Liver</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10 </a:t>
                      </a:r>
                      <a:r>
                        <a:rPr lang="en-US" sz="1200" dirty="0" err="1" smtClean="0">
                          <a:solidFill>
                            <a:schemeClr val="tx1"/>
                          </a:solidFill>
                          <a:latin typeface="+mn-lt"/>
                        </a:rPr>
                        <a:t>uM</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a:txBody>
                    <a:bodyPr/>
                    <a:lstStyle/>
                    <a:p>
                      <a:pPr algn="ctr"/>
                      <a:r>
                        <a:rPr lang="en-US" sz="1200" dirty="0" smtClean="0">
                          <a:solidFill>
                            <a:schemeClr val="tx1"/>
                          </a:solidFill>
                          <a:latin typeface="+mn-lt"/>
                        </a:rPr>
                        <a:t>Am  J </a:t>
                      </a:r>
                      <a:r>
                        <a:rPr lang="en-US" sz="1200" dirty="0" err="1" smtClean="0">
                          <a:solidFill>
                            <a:schemeClr val="tx1"/>
                          </a:solidFill>
                          <a:latin typeface="+mn-lt"/>
                        </a:rPr>
                        <a:t>Clin</a:t>
                      </a:r>
                      <a:r>
                        <a:rPr lang="en-US" sz="1200" dirty="0" smtClean="0">
                          <a:solidFill>
                            <a:schemeClr val="tx1"/>
                          </a:solidFill>
                          <a:latin typeface="+mn-lt"/>
                        </a:rPr>
                        <a:t> </a:t>
                      </a:r>
                      <a:r>
                        <a:rPr lang="en-US" sz="1200" dirty="0" err="1" smtClean="0">
                          <a:solidFill>
                            <a:schemeClr val="tx1"/>
                          </a:solidFill>
                          <a:latin typeface="+mn-lt"/>
                        </a:rPr>
                        <a:t>Nutr</a:t>
                      </a:r>
                      <a:r>
                        <a:rPr lang="en-US" sz="1200" dirty="0" smtClean="0">
                          <a:solidFill>
                            <a:schemeClr val="tx1"/>
                          </a:solidFill>
                          <a:latin typeface="+mn-lt"/>
                        </a:rPr>
                        <a:t> (1971) 24: 800-804.</a:t>
                      </a: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c vMerge="1">
                  <a:txBody>
                    <a:bodyPr/>
                    <a:lstStyle/>
                    <a:p>
                      <a:pPr algn="ctr"/>
                      <a:endParaRPr lang="en-US" sz="12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noFill/>
                  </a:tcPr>
                </a:tc>
              </a:tr>
            </a:tbl>
          </a:graphicData>
        </a:graphic>
      </p:graphicFrame>
      <p:pic>
        <p:nvPicPr>
          <p:cNvPr id="2088" name="Picture 2"/>
          <p:cNvPicPr>
            <a:picLocks noChangeAspect="1" noChangeArrowheads="1"/>
          </p:cNvPicPr>
          <p:nvPr/>
        </p:nvPicPr>
        <p:blipFill>
          <a:blip r:embed="rId2"/>
          <a:srcRect/>
          <a:stretch>
            <a:fillRect/>
          </a:stretch>
        </p:blipFill>
        <p:spPr bwMode="auto">
          <a:xfrm>
            <a:off x="5715000" y="2209800"/>
            <a:ext cx="1579563"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28600" y="781050"/>
            <a:ext cx="8686800" cy="5848350"/>
            <a:chOff x="457200" y="381000"/>
            <a:chExt cx="8686800" cy="5848350"/>
          </a:xfrm>
        </p:grpSpPr>
        <p:pic>
          <p:nvPicPr>
            <p:cNvPr id="6152" name="Picture 4"/>
            <p:cNvPicPr>
              <a:picLocks noChangeAspect="1" noChangeArrowheads="1"/>
            </p:cNvPicPr>
            <p:nvPr/>
          </p:nvPicPr>
          <p:blipFill>
            <a:blip r:embed="rId3"/>
            <a:srcRect/>
            <a:stretch>
              <a:fillRect/>
            </a:stretch>
          </p:blipFill>
          <p:spPr bwMode="auto">
            <a:xfrm>
              <a:off x="4114800" y="3505200"/>
              <a:ext cx="2402840" cy="2724150"/>
            </a:xfrm>
            <a:prstGeom prst="rect">
              <a:avLst/>
            </a:prstGeom>
            <a:noFill/>
            <a:ln w="9525">
              <a:noFill/>
              <a:miter lim="800000"/>
              <a:headEnd/>
              <a:tailEnd/>
            </a:ln>
          </p:spPr>
        </p:pic>
        <p:pic>
          <p:nvPicPr>
            <p:cNvPr id="6153" name="Picture 2"/>
            <p:cNvPicPr>
              <a:picLocks noChangeAspect="1" noChangeArrowheads="1"/>
            </p:cNvPicPr>
            <p:nvPr/>
          </p:nvPicPr>
          <p:blipFill>
            <a:blip r:embed="rId4"/>
            <a:srcRect/>
            <a:stretch>
              <a:fillRect/>
            </a:stretch>
          </p:blipFill>
          <p:spPr bwMode="auto">
            <a:xfrm>
              <a:off x="457200" y="381000"/>
              <a:ext cx="1868844" cy="2895600"/>
            </a:xfrm>
            <a:prstGeom prst="rect">
              <a:avLst/>
            </a:prstGeom>
            <a:noFill/>
            <a:ln w="9525">
              <a:noFill/>
              <a:miter lim="800000"/>
              <a:headEnd/>
              <a:tailEnd/>
            </a:ln>
          </p:spPr>
        </p:pic>
        <p:pic>
          <p:nvPicPr>
            <p:cNvPr id="6154" name="Picture 3"/>
            <p:cNvPicPr>
              <a:picLocks noChangeAspect="1" noChangeArrowheads="1"/>
            </p:cNvPicPr>
            <p:nvPr/>
          </p:nvPicPr>
          <p:blipFill>
            <a:blip r:embed="rId5"/>
            <a:srcRect/>
            <a:stretch>
              <a:fillRect/>
            </a:stretch>
          </p:blipFill>
          <p:spPr bwMode="auto">
            <a:xfrm>
              <a:off x="2438400" y="1981200"/>
              <a:ext cx="1912734" cy="2624137"/>
            </a:xfrm>
            <a:prstGeom prst="rect">
              <a:avLst/>
            </a:prstGeom>
            <a:noFill/>
            <a:ln w="9525">
              <a:noFill/>
              <a:miter lim="800000"/>
              <a:headEnd/>
              <a:tailEnd/>
            </a:ln>
          </p:spPr>
        </p:pic>
        <p:sp>
          <p:nvSpPr>
            <p:cNvPr id="6155" name="TextBox 4"/>
            <p:cNvSpPr txBox="1">
              <a:spLocks noChangeArrowheads="1"/>
            </p:cNvSpPr>
            <p:nvPr/>
          </p:nvSpPr>
          <p:spPr bwMode="auto">
            <a:xfrm>
              <a:off x="2209801" y="1143000"/>
              <a:ext cx="51054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nonproductive NAD</a:t>
              </a:r>
              <a:r>
                <a:rPr lang="en-US" sz="1400" baseline="30000">
                  <a:latin typeface="Calibri" pitchFamily="34" charset="0"/>
                </a:rPr>
                <a:t>+</a:t>
              </a:r>
              <a:r>
                <a:rPr lang="en-US" sz="1400">
                  <a:latin typeface="Calibri" pitchFamily="34" charset="0"/>
                </a:rPr>
                <a:t> (white) with a highlighted flexible loop (orange).</a:t>
              </a:r>
            </a:p>
          </p:txBody>
        </p:sp>
        <p:sp>
          <p:nvSpPr>
            <p:cNvPr id="6156" name="TextBox 5"/>
            <p:cNvSpPr txBox="1">
              <a:spLocks noChangeArrowheads="1"/>
            </p:cNvSpPr>
            <p:nvPr/>
          </p:nvSpPr>
          <p:spPr bwMode="auto">
            <a:xfrm>
              <a:off x="4114800" y="2895600"/>
              <a:ext cx="5029200" cy="523220"/>
            </a:xfrm>
            <a:prstGeom prst="rect">
              <a:avLst/>
            </a:prstGeom>
            <a:noFill/>
            <a:ln w="9525">
              <a:noFill/>
              <a:miter lim="800000"/>
              <a:headEnd/>
              <a:tailEnd/>
            </a:ln>
          </p:spPr>
          <p:txBody>
            <a:bodyPr>
              <a:spAutoFit/>
            </a:bodyPr>
            <a:lstStyle/>
            <a:p>
              <a:r>
                <a:rPr lang="en-US" sz="1400">
                  <a:latin typeface="Calibri" pitchFamily="34" charset="0"/>
                </a:rPr>
                <a:t>Sir2Af2 bound to nicotinamide (yellow) and ADP ribose (white)  with a highlighted flexible loop (orange).</a:t>
              </a:r>
            </a:p>
          </p:txBody>
        </p:sp>
        <p:sp>
          <p:nvSpPr>
            <p:cNvPr id="6157" name="TextBox 6"/>
            <p:cNvSpPr txBox="1">
              <a:spLocks noChangeArrowheads="1"/>
            </p:cNvSpPr>
            <p:nvPr/>
          </p:nvSpPr>
          <p:spPr bwMode="auto">
            <a:xfrm>
              <a:off x="6400800" y="4267200"/>
              <a:ext cx="2743200" cy="954107"/>
            </a:xfrm>
            <a:prstGeom prst="rect">
              <a:avLst/>
            </a:prstGeom>
            <a:noFill/>
            <a:ln w="9525">
              <a:noFill/>
              <a:miter lim="800000"/>
              <a:headEnd/>
              <a:tailEnd/>
            </a:ln>
          </p:spPr>
          <p:txBody>
            <a:bodyPr>
              <a:spAutoFit/>
            </a:bodyPr>
            <a:lstStyle/>
            <a:p>
              <a:r>
                <a:rPr lang="en-US" sz="1400">
                  <a:latin typeface="Calibri" pitchFamily="34" charset="0"/>
                </a:rPr>
                <a:t>Sir2Tm bound to nicotinamide (yellow) and acetylated p53 peptide (blue), flexible loop highlighted (orange).</a:t>
              </a:r>
            </a:p>
          </p:txBody>
        </p:sp>
      </p:grpSp>
      <p:sp>
        <p:nvSpPr>
          <p:cNvPr id="6147" name="TextBox 7"/>
          <p:cNvSpPr txBox="1">
            <a:spLocks noChangeArrowheads="1"/>
          </p:cNvSpPr>
          <p:nvPr/>
        </p:nvSpPr>
        <p:spPr bwMode="auto">
          <a:xfrm>
            <a:off x="76200" y="119063"/>
            <a:ext cx="6019800" cy="584775"/>
          </a:xfrm>
          <a:prstGeom prst="rect">
            <a:avLst/>
          </a:prstGeom>
          <a:noFill/>
          <a:ln w="9525">
            <a:noFill/>
            <a:miter lim="800000"/>
            <a:headEnd/>
            <a:tailEnd/>
          </a:ln>
        </p:spPr>
        <p:txBody>
          <a:bodyPr wrap="square">
            <a:spAutoFit/>
          </a:bodyPr>
          <a:lstStyle/>
          <a:p>
            <a:r>
              <a:rPr lang="en-US" sz="1600" b="1" dirty="0">
                <a:cs typeface="Andalus" pitchFamily="18" charset="-78"/>
              </a:rPr>
              <a:t>Flexible loop is influenced by NAD+ binding, which can trigger the assembly /disassembly of the C pocket</a:t>
            </a:r>
          </a:p>
        </p:txBody>
      </p:sp>
      <p:sp>
        <p:nvSpPr>
          <p:cNvPr id="10" name="Oval 9"/>
          <p:cNvSpPr/>
          <p:nvPr/>
        </p:nvSpPr>
        <p:spPr>
          <a:xfrm>
            <a:off x="533400" y="1600200"/>
            <a:ext cx="1143000" cy="12954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971800" y="2819400"/>
            <a:ext cx="914400" cy="9906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181600" y="4876800"/>
            <a:ext cx="685800" cy="762000"/>
          </a:xfrm>
          <a:prstGeom prst="ellipse">
            <a:avLst/>
          </a:prstGeom>
          <a:solidFill>
            <a:schemeClr val="accent2">
              <a:lumMod val="60000"/>
              <a:lumOff val="40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51" name="Rectangle 3"/>
          <p:cNvSpPr>
            <a:spLocks noChangeArrowheads="1"/>
          </p:cNvSpPr>
          <p:nvPr/>
        </p:nvSpPr>
        <p:spPr bwMode="auto">
          <a:xfrm>
            <a:off x="0" y="6611938"/>
            <a:ext cx="8763000" cy="246062"/>
          </a:xfrm>
          <a:prstGeom prst="rect">
            <a:avLst/>
          </a:prstGeom>
          <a:noFill/>
          <a:ln w="9525">
            <a:noFill/>
            <a:miter lim="800000"/>
            <a:headEnd/>
            <a:tailEnd/>
          </a:ln>
        </p:spPr>
        <p:txBody>
          <a:bodyPr>
            <a:spAutoFit/>
          </a:bodyPr>
          <a:lstStyle/>
          <a:p>
            <a:r>
              <a:rPr lang="en-US" sz="1000">
                <a:latin typeface="Calibri" pitchFamily="34" charset="0"/>
              </a:rPr>
              <a:t>Avalos JL et al (2005) Mol Cell 17: 855-868.</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152400" y="304800"/>
          <a:ext cx="8763000" cy="6477000"/>
        </p:xfrm>
        <a:graphic>
          <a:graphicData uri="http://schemas.openxmlformats.org/drawingml/2006/table">
            <a:tbl>
              <a:tblPr firstRow="1" bandRow="1">
                <a:tableStyleId>{5C22544A-7EE6-4342-B048-85BDC9FD1C3A}</a:tableStyleId>
              </a:tblPr>
              <a:tblGrid>
                <a:gridCol w="914400"/>
                <a:gridCol w="3832225"/>
                <a:gridCol w="4016375"/>
              </a:tblGrid>
              <a:tr h="370840">
                <a:tc>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ea typeface="Calibri"/>
                          <a:cs typeface="Times New Roman"/>
                        </a:rPr>
                        <a:t>Non-competitive inhibition</a:t>
                      </a:r>
                      <a:endParaRPr lang="en-US" sz="1400" dirty="0" smtClean="0">
                        <a:solidFill>
                          <a:schemeClr val="tx1"/>
                        </a:solidFill>
                        <a:latin typeface="+mn-lt"/>
                        <a:ea typeface="Calibri"/>
                        <a:cs typeface="Times New Roman"/>
                      </a:endParaRPr>
                    </a:p>
                  </a:txBody>
                  <a:tcPr anchor="ct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293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mn-lt"/>
                          <a:ea typeface="Calibri"/>
                          <a:cs typeface="Times New Roman"/>
                        </a:rPr>
                        <a:t>Equilibria</a:t>
                      </a:r>
                      <a:endParaRPr lang="en-US" sz="1400" dirty="0" smtClean="0">
                        <a:latin typeface="+mn-lt"/>
                        <a:ea typeface="Calibri"/>
                        <a:cs typeface="Times New Roman"/>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2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General Principle</a:t>
                      </a:r>
                    </a:p>
                    <a:p>
                      <a:endParaRPr lang="en-US" sz="1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remains unchanged but the apparent K</a:t>
                      </a:r>
                      <a:r>
                        <a:rPr lang="en-US" sz="1200" baseline="-25000" dirty="0" smtClean="0">
                          <a:latin typeface="+mn-lt"/>
                          <a:ea typeface="Calibri"/>
                          <a:cs typeface="Times New Roman"/>
                        </a:rPr>
                        <a:t>m</a:t>
                      </a:r>
                      <a:r>
                        <a:rPr lang="en-US" sz="1200" dirty="0" smtClean="0">
                          <a:latin typeface="+mn-lt"/>
                          <a:ea typeface="Calibri"/>
                          <a:cs typeface="Times New Roman"/>
                        </a:rPr>
                        <a:t> for the substrate increased. Increase in the K</a:t>
                      </a:r>
                      <a:r>
                        <a:rPr lang="en-US" sz="1200" baseline="-25000" dirty="0" smtClean="0">
                          <a:latin typeface="+mn-lt"/>
                          <a:ea typeface="Calibri"/>
                          <a:cs typeface="Times New Roman"/>
                        </a:rPr>
                        <a:t>m</a:t>
                      </a:r>
                      <a:r>
                        <a:rPr lang="en-US" sz="1200" dirty="0" smtClean="0">
                          <a:latin typeface="+mn-lt"/>
                          <a:ea typeface="Calibri"/>
                          <a:cs typeface="Times New Roman"/>
                        </a:rPr>
                        <a:t> does not mean that the EI complex has a lower affinity for the substrate. The EI has no affinity at all for the S, while affinity for E is unchanged. The apparent increase in the K</a:t>
                      </a:r>
                      <a:r>
                        <a:rPr lang="en-US" sz="1200" baseline="-25000" dirty="0" smtClean="0">
                          <a:latin typeface="+mn-lt"/>
                          <a:ea typeface="Calibri"/>
                          <a:cs typeface="Times New Roman"/>
                        </a:rPr>
                        <a:t>m</a:t>
                      </a:r>
                      <a:r>
                        <a:rPr lang="en-US" sz="1200" dirty="0" smtClean="0">
                          <a:latin typeface="+mn-lt"/>
                          <a:ea typeface="Calibri"/>
                          <a:cs typeface="Times New Roman"/>
                        </a:rPr>
                        <a:t> results from a distribution of available enzyme between the “full affinity” and “no affinity” forms.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Calibri"/>
                          <a:cs typeface="Times New Roman"/>
                        </a:rPr>
                        <a:t>In the presence of </a:t>
                      </a:r>
                      <a:r>
                        <a:rPr lang="en-US" sz="1200" b="1" u="sng" dirty="0" smtClean="0">
                          <a:latin typeface="+mn-lt"/>
                          <a:ea typeface="Calibri"/>
                          <a:cs typeface="Times New Roman"/>
                        </a:rPr>
                        <a:t>noncompetitive inhibitor</a:t>
                      </a:r>
                      <a:r>
                        <a:rPr lang="en-US" sz="1200" dirty="0" smtClean="0">
                          <a:latin typeface="+mn-lt"/>
                          <a:ea typeface="Calibri"/>
                          <a:cs typeface="Times New Roman"/>
                        </a:rPr>
                        <a:t>, the </a:t>
                      </a:r>
                      <a:r>
                        <a:rPr lang="en-US" sz="1200" dirty="0" err="1" smtClean="0">
                          <a:latin typeface="+mn-lt"/>
                          <a:ea typeface="Calibri"/>
                          <a:cs typeface="Times New Roman"/>
                        </a:rPr>
                        <a:t>V</a:t>
                      </a:r>
                      <a:r>
                        <a:rPr lang="en-US" sz="1200" baseline="-25000" dirty="0" err="1" smtClean="0">
                          <a:latin typeface="+mn-lt"/>
                          <a:ea typeface="Calibri"/>
                          <a:cs typeface="Times New Roman"/>
                        </a:rPr>
                        <a:t>max</a:t>
                      </a:r>
                      <a:r>
                        <a:rPr lang="en-US" sz="1200" dirty="0" smtClean="0">
                          <a:latin typeface="+mn-lt"/>
                          <a:ea typeface="Calibri"/>
                          <a:cs typeface="Times New Roman"/>
                        </a:rPr>
                        <a:t>, decreases but has no effect on the K</a:t>
                      </a:r>
                      <a:r>
                        <a:rPr lang="en-US" sz="1200" baseline="-25000" dirty="0" smtClean="0">
                          <a:latin typeface="+mn-lt"/>
                          <a:ea typeface="Calibri"/>
                          <a:cs typeface="Times New Roman"/>
                        </a:rPr>
                        <a:t>m</a:t>
                      </a:r>
                      <a:r>
                        <a:rPr lang="en-US" sz="1200" dirty="0" smtClean="0">
                          <a:latin typeface="+mn-lt"/>
                          <a:ea typeface="Calibri"/>
                          <a:cs typeface="Times New Roman"/>
                        </a:rPr>
                        <a:t> value. The degree of inhibition in the presence of a non-competitive inhibitor depends only upon [I] and </a:t>
                      </a:r>
                      <a:r>
                        <a:rPr lang="en-US" sz="1200" dirty="0" err="1" smtClean="0">
                          <a:latin typeface="+mn-lt"/>
                          <a:ea typeface="Calibri"/>
                          <a:cs typeface="Times New Roman"/>
                        </a:rPr>
                        <a:t>K</a:t>
                      </a:r>
                      <a:r>
                        <a:rPr lang="en-US" sz="1200" baseline="-25000" dirty="0" err="1" smtClean="0">
                          <a:latin typeface="+mn-lt"/>
                          <a:ea typeface="Calibri"/>
                          <a:cs typeface="Times New Roman"/>
                        </a:rPr>
                        <a:t>i</a:t>
                      </a:r>
                      <a:r>
                        <a:rPr lang="en-US" sz="1200" dirty="0" smtClean="0">
                          <a:latin typeface="+mn-lt"/>
                          <a:ea typeface="Calibri"/>
                          <a:cs typeface="Times New Roman"/>
                        </a:rPr>
                        <a:t>. The inhibited velocity (vi) is always a constant fraction of v</a:t>
                      </a:r>
                      <a:r>
                        <a:rPr lang="en-US" sz="1200" baseline="-25000" dirty="0" smtClean="0">
                          <a:latin typeface="+mn-lt"/>
                          <a:ea typeface="Calibri"/>
                          <a:cs typeface="Times New Roman"/>
                        </a:rPr>
                        <a:t>0</a:t>
                      </a:r>
                      <a:r>
                        <a:rPr lang="en-US" sz="1200" dirty="0" smtClean="0">
                          <a:latin typeface="+mn-lt"/>
                          <a:ea typeface="Calibri"/>
                          <a:cs typeface="Times New Roman"/>
                        </a:rPr>
                        <a:t>, regardless of the substrate concentration or the value of K</a:t>
                      </a:r>
                      <a:r>
                        <a:rPr lang="en-US" sz="1200" baseline="-25000" dirty="0" smtClean="0">
                          <a:latin typeface="+mn-lt"/>
                          <a:ea typeface="Calibri"/>
                          <a:cs typeface="Times New Roman"/>
                        </a:rPr>
                        <a:t>m</a:t>
                      </a:r>
                      <a:r>
                        <a:rPr lang="en-US" sz="1200" dirty="0" smtClean="0">
                          <a:latin typeface="+mn-lt"/>
                          <a:ea typeface="Calibri"/>
                          <a:cs typeface="Times New Roman"/>
                        </a:rPr>
                        <a:t>. An increase in [S] causes both v</a:t>
                      </a:r>
                      <a:r>
                        <a:rPr lang="en-US" sz="1200" baseline="-25000" dirty="0" smtClean="0">
                          <a:latin typeface="+mn-lt"/>
                          <a:ea typeface="Calibri"/>
                          <a:cs typeface="Times New Roman"/>
                        </a:rPr>
                        <a:t>0</a:t>
                      </a:r>
                      <a:r>
                        <a:rPr lang="en-US" sz="1200" dirty="0" smtClean="0">
                          <a:latin typeface="+mn-lt"/>
                          <a:ea typeface="Calibri"/>
                          <a:cs typeface="Times New Roman"/>
                        </a:rPr>
                        <a:t> and vi to increase by the same factor.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292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Equations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vMerge="1">
                  <a:txBody>
                    <a:bodyPr/>
                    <a:lstStyle/>
                    <a:p>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i="1" dirty="0" smtClean="0">
                          <a:latin typeface="+mn-lt"/>
                          <a:ea typeface="Calibri"/>
                          <a:cs typeface="Times New Roman"/>
                        </a:rPr>
                        <a:t>v</a:t>
                      </a:r>
                      <a:r>
                        <a:rPr lang="en-US" sz="1400" dirty="0" smtClean="0">
                          <a:latin typeface="+mn-lt"/>
                          <a:ea typeface="Calibri"/>
                          <a:cs typeface="Times New Roman"/>
                        </a:rPr>
                        <a:t> vs. [S]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rowSpan="2">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153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mn-lt"/>
                          <a:ea typeface="Calibri"/>
                          <a:cs typeface="Times New Roman"/>
                        </a:rPr>
                        <a:t>1/</a:t>
                      </a:r>
                      <a:r>
                        <a:rPr lang="en-US" sz="1400" i="1" dirty="0" smtClean="0">
                          <a:latin typeface="+mn-lt"/>
                          <a:ea typeface="Calibri"/>
                          <a:cs typeface="Times New Roman"/>
                        </a:rPr>
                        <a:t>v</a:t>
                      </a:r>
                      <a:r>
                        <a:rPr lang="en-US" sz="1400" dirty="0" smtClean="0">
                          <a:latin typeface="+mn-lt"/>
                          <a:ea typeface="Calibri"/>
                          <a:cs typeface="Times New Roman"/>
                        </a:rPr>
                        <a:t> vs. 1/[S]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vMerge="1">
                  <a:txBody>
                    <a:bodyPr/>
                    <a:lstStyle/>
                    <a:p>
                      <a:endParaRPr lang="en-US" sz="1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pic>
        <p:nvPicPr>
          <p:cNvPr id="21539" name="Picture 26"/>
          <p:cNvPicPr>
            <a:picLocks noChangeAspect="1" noChangeArrowheads="1"/>
          </p:cNvPicPr>
          <p:nvPr/>
        </p:nvPicPr>
        <p:blipFill>
          <a:blip r:embed="rId2"/>
          <a:srcRect/>
          <a:stretch>
            <a:fillRect/>
          </a:stretch>
        </p:blipFill>
        <p:spPr bwMode="auto">
          <a:xfrm>
            <a:off x="1905000" y="735013"/>
            <a:ext cx="1828800" cy="1093787"/>
          </a:xfrm>
          <a:prstGeom prst="rect">
            <a:avLst/>
          </a:prstGeom>
          <a:noFill/>
          <a:ln w="9525">
            <a:noFill/>
            <a:miter lim="800000"/>
            <a:headEnd/>
            <a:tailEnd/>
          </a:ln>
        </p:spPr>
      </p:pic>
      <p:pic>
        <p:nvPicPr>
          <p:cNvPr id="21540" name="Picture 27"/>
          <p:cNvPicPr>
            <a:picLocks noChangeAspect="1" noChangeArrowheads="1"/>
          </p:cNvPicPr>
          <p:nvPr/>
        </p:nvPicPr>
        <p:blipFill>
          <a:blip r:embed="rId3"/>
          <a:srcRect/>
          <a:stretch>
            <a:fillRect/>
          </a:stretch>
        </p:blipFill>
        <p:spPr bwMode="auto">
          <a:xfrm>
            <a:off x="5656263" y="762000"/>
            <a:ext cx="2039937" cy="1143000"/>
          </a:xfrm>
          <a:prstGeom prst="rect">
            <a:avLst/>
          </a:prstGeom>
          <a:noFill/>
          <a:ln w="9525">
            <a:noFill/>
            <a:miter lim="800000"/>
            <a:headEnd/>
            <a:tailEnd/>
          </a:ln>
        </p:spPr>
      </p:pic>
      <p:pic>
        <p:nvPicPr>
          <p:cNvPr id="21541" name="Picture 28"/>
          <p:cNvPicPr>
            <a:picLocks noChangeAspect="1" noChangeArrowheads="1"/>
          </p:cNvPicPr>
          <p:nvPr/>
        </p:nvPicPr>
        <p:blipFill>
          <a:blip r:embed="rId4"/>
          <a:srcRect/>
          <a:stretch>
            <a:fillRect/>
          </a:stretch>
        </p:blipFill>
        <p:spPr bwMode="auto">
          <a:xfrm>
            <a:off x="2209800" y="3505200"/>
            <a:ext cx="1185863" cy="381000"/>
          </a:xfrm>
          <a:prstGeom prst="rect">
            <a:avLst/>
          </a:prstGeom>
          <a:noFill/>
          <a:ln w="9525">
            <a:noFill/>
            <a:miter lim="800000"/>
            <a:headEnd/>
            <a:tailEnd/>
          </a:ln>
        </p:spPr>
      </p:pic>
      <p:pic>
        <p:nvPicPr>
          <p:cNvPr id="21542" name="Picture 29"/>
          <p:cNvPicPr>
            <a:picLocks noChangeAspect="1" noChangeArrowheads="1"/>
          </p:cNvPicPr>
          <p:nvPr/>
        </p:nvPicPr>
        <p:blipFill>
          <a:blip r:embed="rId5"/>
          <a:srcRect/>
          <a:stretch>
            <a:fillRect/>
          </a:stretch>
        </p:blipFill>
        <p:spPr bwMode="auto">
          <a:xfrm>
            <a:off x="6172200" y="3505200"/>
            <a:ext cx="1423988" cy="381000"/>
          </a:xfrm>
          <a:prstGeom prst="rect">
            <a:avLst/>
          </a:prstGeom>
          <a:noFill/>
          <a:ln w="9525">
            <a:noFill/>
            <a:miter lim="800000"/>
            <a:headEnd/>
            <a:tailEnd/>
          </a:ln>
        </p:spPr>
      </p:pic>
      <p:pic>
        <p:nvPicPr>
          <p:cNvPr id="21543" name="Picture 30"/>
          <p:cNvPicPr>
            <a:picLocks noChangeAspect="1" noChangeArrowheads="1"/>
          </p:cNvPicPr>
          <p:nvPr/>
        </p:nvPicPr>
        <p:blipFill>
          <a:blip r:embed="rId6"/>
          <a:srcRect/>
          <a:stretch>
            <a:fillRect/>
          </a:stretch>
        </p:blipFill>
        <p:spPr bwMode="auto">
          <a:xfrm>
            <a:off x="2057400" y="4038600"/>
            <a:ext cx="1600200" cy="304800"/>
          </a:xfrm>
          <a:prstGeom prst="rect">
            <a:avLst/>
          </a:prstGeom>
          <a:noFill/>
          <a:ln w="9525">
            <a:noFill/>
            <a:miter lim="800000"/>
            <a:headEnd/>
            <a:tailEnd/>
          </a:ln>
        </p:spPr>
      </p:pic>
      <p:pic>
        <p:nvPicPr>
          <p:cNvPr id="21544" name="Picture 31"/>
          <p:cNvPicPr>
            <a:picLocks noChangeAspect="1" noChangeArrowheads="1"/>
          </p:cNvPicPr>
          <p:nvPr/>
        </p:nvPicPr>
        <p:blipFill>
          <a:blip r:embed="rId7"/>
          <a:srcRect/>
          <a:stretch>
            <a:fillRect/>
          </a:stretch>
        </p:blipFill>
        <p:spPr bwMode="auto">
          <a:xfrm>
            <a:off x="5938838" y="4021138"/>
            <a:ext cx="1833562" cy="322262"/>
          </a:xfrm>
          <a:prstGeom prst="rect">
            <a:avLst/>
          </a:prstGeom>
          <a:noFill/>
          <a:ln w="9525">
            <a:noFill/>
            <a:miter lim="800000"/>
            <a:headEnd/>
            <a:tailEnd/>
          </a:ln>
        </p:spPr>
      </p:pic>
      <p:pic>
        <p:nvPicPr>
          <p:cNvPr id="21545" name="Picture 32"/>
          <p:cNvPicPr>
            <a:picLocks noChangeAspect="1" noChangeArrowheads="1"/>
          </p:cNvPicPr>
          <p:nvPr/>
        </p:nvPicPr>
        <p:blipFill>
          <a:blip r:embed="rId8"/>
          <a:srcRect/>
          <a:stretch>
            <a:fillRect/>
          </a:stretch>
        </p:blipFill>
        <p:spPr bwMode="auto">
          <a:xfrm>
            <a:off x="2057400" y="4395788"/>
            <a:ext cx="1630363" cy="481012"/>
          </a:xfrm>
          <a:prstGeom prst="rect">
            <a:avLst/>
          </a:prstGeom>
          <a:noFill/>
          <a:ln w="9525">
            <a:noFill/>
            <a:miter lim="800000"/>
            <a:headEnd/>
            <a:tailEnd/>
          </a:ln>
        </p:spPr>
      </p:pic>
      <p:pic>
        <p:nvPicPr>
          <p:cNvPr id="21546" name="Picture 33"/>
          <p:cNvPicPr>
            <a:picLocks noChangeAspect="1" noChangeArrowheads="1"/>
          </p:cNvPicPr>
          <p:nvPr/>
        </p:nvPicPr>
        <p:blipFill>
          <a:blip r:embed="rId9"/>
          <a:srcRect/>
          <a:stretch>
            <a:fillRect/>
          </a:stretch>
        </p:blipFill>
        <p:spPr bwMode="auto">
          <a:xfrm>
            <a:off x="6267450" y="4425950"/>
            <a:ext cx="1276350" cy="450850"/>
          </a:xfrm>
          <a:prstGeom prst="rect">
            <a:avLst/>
          </a:prstGeom>
          <a:noFill/>
          <a:ln w="9525">
            <a:noFill/>
            <a:miter lim="800000"/>
            <a:headEnd/>
            <a:tailEnd/>
          </a:ln>
        </p:spPr>
      </p:pic>
      <p:pic>
        <p:nvPicPr>
          <p:cNvPr id="21547" name="Picture 34"/>
          <p:cNvPicPr>
            <a:picLocks noChangeAspect="1" noChangeArrowheads="1"/>
          </p:cNvPicPr>
          <p:nvPr/>
        </p:nvPicPr>
        <p:blipFill>
          <a:blip r:embed="rId10"/>
          <a:srcRect/>
          <a:stretch>
            <a:fillRect/>
          </a:stretch>
        </p:blipFill>
        <p:spPr bwMode="auto">
          <a:xfrm>
            <a:off x="1143000" y="4953000"/>
            <a:ext cx="1905000" cy="1752600"/>
          </a:xfrm>
          <a:prstGeom prst="rect">
            <a:avLst/>
          </a:prstGeom>
          <a:noFill/>
          <a:ln w="9525">
            <a:noFill/>
            <a:miter lim="800000"/>
            <a:headEnd/>
            <a:tailEnd/>
          </a:ln>
        </p:spPr>
      </p:pic>
      <p:pic>
        <p:nvPicPr>
          <p:cNvPr id="21548" name="Picture 35"/>
          <p:cNvPicPr>
            <a:picLocks noChangeAspect="1" noChangeArrowheads="1"/>
          </p:cNvPicPr>
          <p:nvPr/>
        </p:nvPicPr>
        <p:blipFill>
          <a:blip r:embed="rId11"/>
          <a:srcRect/>
          <a:stretch>
            <a:fillRect/>
          </a:stretch>
        </p:blipFill>
        <p:spPr bwMode="auto">
          <a:xfrm>
            <a:off x="4953000" y="4953000"/>
            <a:ext cx="1909763" cy="1709738"/>
          </a:xfrm>
          <a:prstGeom prst="rect">
            <a:avLst/>
          </a:prstGeom>
          <a:noFill/>
          <a:ln w="9525">
            <a:noFill/>
            <a:miter lim="800000"/>
            <a:headEnd/>
            <a:tailEnd/>
          </a:ln>
        </p:spPr>
      </p:pic>
      <p:pic>
        <p:nvPicPr>
          <p:cNvPr id="21549" name="Picture 36"/>
          <p:cNvPicPr>
            <a:picLocks noChangeAspect="1" noChangeArrowheads="1"/>
          </p:cNvPicPr>
          <p:nvPr/>
        </p:nvPicPr>
        <p:blipFill>
          <a:blip r:embed="rId12"/>
          <a:srcRect/>
          <a:stretch>
            <a:fillRect/>
          </a:stretch>
        </p:blipFill>
        <p:spPr bwMode="auto">
          <a:xfrm>
            <a:off x="2971800" y="4953000"/>
            <a:ext cx="1938338" cy="1743075"/>
          </a:xfrm>
          <a:prstGeom prst="rect">
            <a:avLst/>
          </a:prstGeom>
          <a:noFill/>
          <a:ln w="9525">
            <a:noFill/>
            <a:miter lim="800000"/>
            <a:headEnd/>
            <a:tailEnd/>
          </a:ln>
        </p:spPr>
      </p:pic>
      <p:pic>
        <p:nvPicPr>
          <p:cNvPr id="21550" name="Picture 37"/>
          <p:cNvPicPr>
            <a:picLocks noChangeAspect="1" noChangeArrowheads="1"/>
          </p:cNvPicPr>
          <p:nvPr/>
        </p:nvPicPr>
        <p:blipFill>
          <a:blip r:embed="rId13"/>
          <a:srcRect/>
          <a:stretch>
            <a:fillRect/>
          </a:stretch>
        </p:blipFill>
        <p:spPr bwMode="auto">
          <a:xfrm>
            <a:off x="6934200" y="4953000"/>
            <a:ext cx="19050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533400"/>
          </a:xfrm>
        </p:spPr>
        <p:txBody>
          <a:bodyPr>
            <a:normAutofit/>
          </a:bodyPr>
          <a:lstStyle/>
          <a:p>
            <a:pPr algn="l"/>
            <a:r>
              <a:rPr lang="en-US" sz="2700" b="1" dirty="0" smtClean="0">
                <a:latin typeface="+mn-lt"/>
              </a:rPr>
              <a:t>Sequence Alignment</a:t>
            </a:r>
            <a:endParaRPr lang="en-US" sz="2700" b="1" dirty="0">
              <a:latin typeface="+mn-lt"/>
            </a:endParaRPr>
          </a:p>
        </p:txBody>
      </p:sp>
      <p:pic>
        <p:nvPicPr>
          <p:cNvPr id="10" name="Picture 9"/>
          <p:cNvPicPr>
            <a:picLocks noChangeAspect="1"/>
          </p:cNvPicPr>
          <p:nvPr/>
        </p:nvPicPr>
        <p:blipFill>
          <a:blip r:embed="rId3"/>
          <a:stretch>
            <a:fillRect/>
          </a:stretch>
        </p:blipFill>
        <p:spPr>
          <a:xfrm>
            <a:off x="685800" y="838200"/>
            <a:ext cx="7612269" cy="3639390"/>
          </a:xfrm>
          <a:prstGeom prst="rect">
            <a:avLst/>
          </a:prstGeom>
        </p:spPr>
      </p:pic>
      <p:sp>
        <p:nvSpPr>
          <p:cNvPr id="11" name="Content Placeholder 10"/>
          <p:cNvSpPr>
            <a:spLocks noGrp="1"/>
          </p:cNvSpPr>
          <p:nvPr>
            <p:ph idx="1"/>
          </p:nvPr>
        </p:nvSpPr>
        <p:spPr>
          <a:xfrm>
            <a:off x="457200" y="4605338"/>
            <a:ext cx="7620000" cy="1795462"/>
          </a:xfrm>
        </p:spPr>
        <p:txBody>
          <a:bodyPr/>
          <a:lstStyle/>
          <a:p>
            <a:r>
              <a:rPr lang="en-US" sz="1600" dirty="0" smtClean="0"/>
              <a:t>Example of sequence alignment showing which residues are a part of the flexible loop (will highlight orange), which contact NAM (will highlight yellow), which are conserved (green) and highly conserved residues (red).  The above is from the paper “Crystal Structures of Human SIRT3 Displaying Substrate-induced Conformational Changes”  It will take some time to </a:t>
            </a:r>
            <a:r>
              <a:rPr lang="en-US" sz="1600" dirty="0" err="1" smtClean="0"/>
              <a:t>taylor</a:t>
            </a:r>
            <a:r>
              <a:rPr lang="en-US" sz="1600" dirty="0" smtClean="0"/>
              <a:t> the figure for our presentation.  Want to make sure this is what we want before I do it.</a:t>
            </a:r>
            <a:endParaRPr lang="en-US" sz="1600" dirty="0"/>
          </a:p>
        </p:txBody>
      </p:sp>
    </p:spTree>
    <p:extLst>
      <p:ext uri="{BB962C8B-B14F-4D97-AF65-F5344CB8AC3E}">
        <p14:creationId xmlns:p14="http://schemas.microsoft.com/office/powerpoint/2010/main" xmlns="" val="4227480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40" name="Picture 16"/>
          <p:cNvPicPr>
            <a:picLocks noChangeAspect="1" noChangeArrowheads="1"/>
          </p:cNvPicPr>
          <p:nvPr/>
        </p:nvPicPr>
        <p:blipFill>
          <a:blip r:embed="rId3" cstate="print"/>
          <a:srcRect/>
          <a:stretch>
            <a:fillRect/>
          </a:stretch>
        </p:blipFill>
        <p:spPr bwMode="auto">
          <a:xfrm>
            <a:off x="7391400" y="1740664"/>
            <a:ext cx="1500187" cy="1371600"/>
          </a:xfrm>
          <a:prstGeom prst="rect">
            <a:avLst/>
          </a:prstGeom>
          <a:noFill/>
          <a:ln w="9525">
            <a:noFill/>
            <a:miter lim="800000"/>
            <a:headEnd/>
            <a:tailEnd/>
          </a:ln>
          <a:effectLst/>
        </p:spPr>
      </p:pic>
      <p:sp>
        <p:nvSpPr>
          <p:cNvPr id="40" name="Rectangle 6"/>
          <p:cNvSpPr>
            <a:spLocks noChangeArrowheads="1"/>
          </p:cNvSpPr>
          <p:nvPr/>
        </p:nvSpPr>
        <p:spPr bwMode="auto">
          <a:xfrm>
            <a:off x="228600" y="1066800"/>
            <a:ext cx="8915400" cy="2708434"/>
          </a:xfrm>
          <a:prstGeom prst="rect">
            <a:avLst/>
          </a:prstGeom>
          <a:noFill/>
          <a:ln w="9525">
            <a:noFill/>
            <a:miter lim="800000"/>
            <a:headEnd/>
            <a:tailEnd/>
          </a:ln>
        </p:spPr>
        <p:txBody>
          <a:bodyPr wrap="square">
            <a:spAutoFit/>
          </a:bodyPr>
          <a:lstStyle/>
          <a:p>
            <a:pPr>
              <a:defRPr/>
            </a:pPr>
            <a:r>
              <a:rPr lang="en-US" sz="1700" i="1" dirty="0">
                <a:latin typeface="+mn-lt"/>
                <a:cs typeface="Arial" charset="0"/>
              </a:rPr>
              <a:t>Silent Information Regulator 2 (</a:t>
            </a:r>
            <a:r>
              <a:rPr lang="en-US" sz="1700" dirty="0">
                <a:latin typeface="+mn-lt"/>
                <a:cs typeface="Arial" charset="0"/>
              </a:rPr>
              <a:t>Sir2) was first identified in yeast as a lifespan regulator. Since then, many members of this family have been identified in species ranging from yeast to </a:t>
            </a:r>
            <a:r>
              <a:rPr lang="en-US" sz="1700" dirty="0" smtClean="0">
                <a:latin typeface="+mn-lt"/>
                <a:cs typeface="Arial" charset="0"/>
              </a:rPr>
              <a:t>human . </a:t>
            </a:r>
            <a:endParaRPr lang="en-US" sz="1700" dirty="0">
              <a:latin typeface="+mn-lt"/>
              <a:cs typeface="Arial" charset="0"/>
            </a:endParaRPr>
          </a:p>
          <a:p>
            <a:pPr>
              <a:defRPr/>
            </a:pPr>
            <a:endParaRPr lang="en-US" sz="1700" dirty="0" smtClean="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a:p>
            <a:pPr>
              <a:defRPr/>
            </a:pPr>
            <a:endParaRPr lang="en-US" sz="1700" dirty="0">
              <a:latin typeface="+mn-lt"/>
              <a:cs typeface="Arial" charset="0"/>
            </a:endParaRPr>
          </a:p>
        </p:txBody>
      </p:sp>
      <p:pic>
        <p:nvPicPr>
          <p:cNvPr id="77832" name="Picture 8"/>
          <p:cNvPicPr>
            <a:picLocks noChangeAspect="1" noChangeArrowheads="1"/>
          </p:cNvPicPr>
          <p:nvPr/>
        </p:nvPicPr>
        <p:blipFill>
          <a:blip r:embed="rId4"/>
          <a:srcRect/>
          <a:stretch>
            <a:fillRect/>
          </a:stretch>
        </p:blipFill>
        <p:spPr bwMode="auto">
          <a:xfrm>
            <a:off x="228600" y="1740664"/>
            <a:ext cx="1448656" cy="1371600"/>
          </a:xfrm>
          <a:prstGeom prst="rect">
            <a:avLst/>
          </a:prstGeom>
          <a:noFill/>
          <a:ln w="9525">
            <a:noFill/>
            <a:miter lim="800000"/>
            <a:headEnd/>
            <a:tailEnd/>
          </a:ln>
          <a:effectLst/>
        </p:spPr>
      </p:pic>
      <p:pic>
        <p:nvPicPr>
          <p:cNvPr id="77833" name="Picture 9"/>
          <p:cNvPicPr>
            <a:picLocks noChangeAspect="1" noChangeArrowheads="1"/>
          </p:cNvPicPr>
          <p:nvPr/>
        </p:nvPicPr>
        <p:blipFill>
          <a:blip r:embed="rId5"/>
          <a:srcRect/>
          <a:stretch>
            <a:fillRect/>
          </a:stretch>
        </p:blipFill>
        <p:spPr bwMode="auto">
          <a:xfrm>
            <a:off x="1676400" y="1740664"/>
            <a:ext cx="1447800" cy="1371600"/>
          </a:xfrm>
          <a:prstGeom prst="rect">
            <a:avLst/>
          </a:prstGeom>
          <a:noFill/>
          <a:ln w="9525">
            <a:noFill/>
            <a:miter lim="800000"/>
            <a:headEnd/>
            <a:tailEnd/>
          </a:ln>
          <a:effectLst/>
        </p:spPr>
      </p:pic>
      <p:pic>
        <p:nvPicPr>
          <p:cNvPr id="77834" name="Picture 10"/>
          <p:cNvPicPr>
            <a:picLocks noChangeAspect="1" noChangeArrowheads="1"/>
          </p:cNvPicPr>
          <p:nvPr/>
        </p:nvPicPr>
        <p:blipFill>
          <a:blip r:embed="rId6"/>
          <a:srcRect/>
          <a:stretch>
            <a:fillRect/>
          </a:stretch>
        </p:blipFill>
        <p:spPr bwMode="auto">
          <a:xfrm>
            <a:off x="3124200" y="1740664"/>
            <a:ext cx="1447800" cy="1371600"/>
          </a:xfrm>
          <a:prstGeom prst="rect">
            <a:avLst/>
          </a:prstGeom>
          <a:noFill/>
          <a:ln w="9525">
            <a:noFill/>
            <a:miter lim="800000"/>
            <a:headEnd/>
            <a:tailEnd/>
          </a:ln>
          <a:effectLst/>
        </p:spPr>
      </p:pic>
      <p:pic>
        <p:nvPicPr>
          <p:cNvPr id="77837" name="Picture 13"/>
          <p:cNvPicPr>
            <a:picLocks noChangeAspect="1" noChangeArrowheads="1"/>
          </p:cNvPicPr>
          <p:nvPr/>
        </p:nvPicPr>
        <p:blipFill>
          <a:blip r:embed="rId7"/>
          <a:srcRect/>
          <a:stretch>
            <a:fillRect/>
          </a:stretch>
        </p:blipFill>
        <p:spPr bwMode="auto">
          <a:xfrm>
            <a:off x="4572000" y="1740664"/>
            <a:ext cx="1447800" cy="1371600"/>
          </a:xfrm>
          <a:prstGeom prst="rect">
            <a:avLst/>
          </a:prstGeom>
          <a:noFill/>
          <a:ln w="9525">
            <a:noFill/>
            <a:miter lim="800000"/>
            <a:headEnd/>
            <a:tailEnd/>
          </a:ln>
          <a:effectLst/>
        </p:spPr>
      </p:pic>
      <p:pic>
        <p:nvPicPr>
          <p:cNvPr id="77838" name="Picture 14"/>
          <p:cNvPicPr>
            <a:picLocks noChangeAspect="1" noChangeArrowheads="1"/>
          </p:cNvPicPr>
          <p:nvPr/>
        </p:nvPicPr>
        <p:blipFill>
          <a:blip r:embed="rId8"/>
          <a:srcRect/>
          <a:stretch>
            <a:fillRect/>
          </a:stretch>
        </p:blipFill>
        <p:spPr bwMode="auto">
          <a:xfrm>
            <a:off x="6019800" y="1740664"/>
            <a:ext cx="1447800" cy="1371600"/>
          </a:xfrm>
          <a:prstGeom prst="rect">
            <a:avLst/>
          </a:prstGeom>
          <a:noFill/>
          <a:ln w="9525">
            <a:noFill/>
            <a:miter lim="800000"/>
            <a:headEnd/>
            <a:tailEnd/>
          </a:ln>
          <a:effectLst/>
        </p:spPr>
      </p:pic>
      <p:cxnSp>
        <p:nvCxnSpPr>
          <p:cNvPr id="31" name="Straight Connector 30"/>
          <p:cNvCxnSpPr/>
          <p:nvPr/>
        </p:nvCxnSpPr>
        <p:spPr>
          <a:xfrm rot="5400000">
            <a:off x="913606" y="3263870"/>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2285206" y="3263870"/>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733006" y="3263870"/>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5104606" y="3263870"/>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6704806" y="3263870"/>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8076406" y="3263870"/>
            <a:ext cx="152400" cy="15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37"/>
          <p:cNvGrpSpPr/>
          <p:nvPr/>
        </p:nvGrpSpPr>
        <p:grpSpPr>
          <a:xfrm>
            <a:off x="381000" y="3112264"/>
            <a:ext cx="8686800" cy="685800"/>
            <a:chOff x="381000" y="2895600"/>
            <a:chExt cx="8686800" cy="685800"/>
          </a:xfrm>
        </p:grpSpPr>
        <p:sp>
          <p:nvSpPr>
            <p:cNvPr id="24" name="Right Arrow 23"/>
            <p:cNvSpPr/>
            <p:nvPr/>
          </p:nvSpPr>
          <p:spPr>
            <a:xfrm>
              <a:off x="381000" y="2895600"/>
              <a:ext cx="8686800" cy="68580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 y="3048000"/>
              <a:ext cx="8129148" cy="338554"/>
            </a:xfrm>
            <a:prstGeom prst="rect">
              <a:avLst/>
            </a:prstGeom>
            <a:noFill/>
          </p:spPr>
          <p:txBody>
            <a:bodyPr wrap="none" rtlCol="0">
              <a:spAutoFit/>
            </a:bodyPr>
            <a:lstStyle/>
            <a:p>
              <a:r>
                <a:rPr lang="en-US" sz="1600" b="1" dirty="0" smtClean="0">
                  <a:latin typeface="Verdana" pitchFamily="34" charset="0"/>
                  <a:ea typeface="Verdana" pitchFamily="34" charset="0"/>
                  <a:cs typeface="Verdana" pitchFamily="34" charset="0"/>
                </a:rPr>
                <a:t>Yeast         Worms             fly             mouse          monkey        human</a:t>
              </a:r>
              <a:endParaRPr lang="en-US" sz="1600" b="1" dirty="0">
                <a:latin typeface="Verdana" pitchFamily="34" charset="0"/>
                <a:ea typeface="Verdana" pitchFamily="34" charset="0"/>
                <a:cs typeface="Verdana" pitchFamily="34" charset="0"/>
              </a:endParaRPr>
            </a:p>
          </p:txBody>
        </p:sp>
      </p:grpSp>
      <p:sp>
        <p:nvSpPr>
          <p:cNvPr id="39" name="Rectangle 7"/>
          <p:cNvSpPr>
            <a:spLocks noChangeArrowheads="1"/>
          </p:cNvSpPr>
          <p:nvPr/>
        </p:nvSpPr>
        <p:spPr bwMode="auto">
          <a:xfrm>
            <a:off x="152400" y="41275"/>
            <a:ext cx="2429832" cy="507831"/>
          </a:xfrm>
          <a:prstGeom prst="rect">
            <a:avLst/>
          </a:prstGeom>
          <a:noFill/>
          <a:ln w="9525">
            <a:noFill/>
            <a:miter lim="800000"/>
            <a:headEnd/>
            <a:tailEnd/>
          </a:ln>
        </p:spPr>
        <p:txBody>
          <a:bodyPr wrap="none">
            <a:spAutoFit/>
          </a:bodyPr>
          <a:lstStyle/>
          <a:p>
            <a:r>
              <a:rPr lang="en-US" sz="2700" b="1" dirty="0" smtClean="0">
                <a:latin typeface="Calibri" pitchFamily="34" charset="0"/>
              </a:rPr>
              <a:t>A decade </a:t>
            </a:r>
            <a:r>
              <a:rPr lang="en-US" sz="2700" b="1" dirty="0">
                <a:latin typeface="Calibri" pitchFamily="34" charset="0"/>
              </a:rPr>
              <a:t>ago… </a:t>
            </a:r>
          </a:p>
        </p:txBody>
      </p:sp>
      <p:sp>
        <p:nvSpPr>
          <p:cNvPr id="41" name="Rectangle 14"/>
          <p:cNvSpPr>
            <a:spLocks noChangeArrowheads="1"/>
          </p:cNvSpPr>
          <p:nvPr/>
        </p:nvSpPr>
        <p:spPr bwMode="auto">
          <a:xfrm>
            <a:off x="1600200" y="4191000"/>
            <a:ext cx="5715000" cy="830997"/>
          </a:xfrm>
          <a:prstGeom prst="rect">
            <a:avLst/>
          </a:prstGeom>
          <a:noFill/>
          <a:ln w="9525">
            <a:noFill/>
            <a:miter lim="800000"/>
            <a:headEnd/>
            <a:tailEnd/>
          </a:ln>
          <a:effectLst>
            <a:innerShdw blurRad="63500" dist="50800">
              <a:prstClr val="black">
                <a:alpha val="50000"/>
              </a:prstClr>
            </a:innerShdw>
          </a:effectLst>
        </p:spPr>
        <p:txBody>
          <a:bodyPr wrap="square">
            <a:spAutoFit/>
          </a:bodyPr>
          <a:lstStyle/>
          <a:p>
            <a:pPr algn="ctr">
              <a:defRPr/>
            </a:pPr>
            <a:r>
              <a:rPr lang="en-US" sz="2400" b="1" i="1" dirty="0">
                <a:solidFill>
                  <a:schemeClr val="tx2"/>
                </a:solidFill>
                <a:latin typeface="Calibri" pitchFamily="34" charset="0"/>
                <a:cs typeface="Arial" charset="0"/>
              </a:rPr>
              <a:t>Do </a:t>
            </a:r>
            <a:r>
              <a:rPr lang="en-US" sz="2400" b="1" i="1" dirty="0" smtClean="0">
                <a:solidFill>
                  <a:schemeClr val="tx2"/>
                </a:solidFill>
                <a:latin typeface="Calibri" pitchFamily="34" charset="0"/>
                <a:cs typeface="Arial" charset="0"/>
              </a:rPr>
              <a:t>mammalian </a:t>
            </a:r>
            <a:r>
              <a:rPr lang="en-US" sz="2400" b="1" i="1" dirty="0" err="1">
                <a:solidFill>
                  <a:schemeClr val="tx2"/>
                </a:solidFill>
                <a:latin typeface="Calibri" pitchFamily="34" charset="0"/>
                <a:cs typeface="Arial" charset="0"/>
              </a:rPr>
              <a:t>sirtuins</a:t>
            </a:r>
            <a:r>
              <a:rPr lang="en-US" sz="2400" b="1" i="1" dirty="0">
                <a:solidFill>
                  <a:schemeClr val="tx2"/>
                </a:solidFill>
                <a:latin typeface="Calibri" pitchFamily="34" charset="0"/>
                <a:cs typeface="Arial" charset="0"/>
              </a:rPr>
              <a:t> promote health </a:t>
            </a:r>
            <a:r>
              <a:rPr lang="en-US" sz="2400" b="1" i="1" dirty="0" smtClean="0">
                <a:solidFill>
                  <a:schemeClr val="tx2"/>
                </a:solidFill>
                <a:latin typeface="Calibri" pitchFamily="34" charset="0"/>
                <a:cs typeface="Arial" charset="0"/>
              </a:rPr>
              <a:t>and protect </a:t>
            </a:r>
            <a:r>
              <a:rPr lang="en-US" sz="2400" b="1" i="1" dirty="0">
                <a:solidFill>
                  <a:schemeClr val="tx2"/>
                </a:solidFill>
                <a:latin typeface="Calibri" pitchFamily="34" charset="0"/>
                <a:cs typeface="Arial" charset="0"/>
              </a:rPr>
              <a:t>against aging-associated diseases? </a:t>
            </a:r>
          </a:p>
        </p:txBody>
      </p:sp>
      <p:sp>
        <p:nvSpPr>
          <p:cNvPr id="20" name="Rectangle 5"/>
          <p:cNvSpPr>
            <a:spLocks noChangeArrowheads="1"/>
          </p:cNvSpPr>
          <p:nvPr/>
        </p:nvSpPr>
        <p:spPr bwMode="auto">
          <a:xfrm>
            <a:off x="0" y="6304002"/>
            <a:ext cx="9220200" cy="553998"/>
          </a:xfrm>
          <a:prstGeom prst="rect">
            <a:avLst/>
          </a:prstGeom>
          <a:noFill/>
          <a:ln w="9525">
            <a:noFill/>
            <a:miter lim="800000"/>
            <a:headEnd/>
            <a:tailEnd/>
          </a:ln>
        </p:spPr>
        <p:txBody>
          <a:bodyPr wrap="square">
            <a:spAutoFit/>
          </a:bodyPr>
          <a:lstStyle/>
          <a:p>
            <a:r>
              <a:rPr lang="en-US" sz="1000" i="1" dirty="0" err="1" smtClean="0">
                <a:latin typeface="Calibri" pitchFamily="34" charset="0"/>
              </a:rPr>
              <a:t>Tissenbaum</a:t>
            </a:r>
            <a:r>
              <a:rPr lang="en-US" sz="1000" i="1" dirty="0" smtClean="0">
                <a:latin typeface="Calibri" pitchFamily="34" charset="0"/>
              </a:rPr>
              <a:t> HA, and </a:t>
            </a:r>
            <a:r>
              <a:rPr lang="en-US" sz="1000" i="1" dirty="0" err="1" smtClean="0">
                <a:latin typeface="Calibri" pitchFamily="34" charset="0"/>
              </a:rPr>
              <a:t>Guarente</a:t>
            </a:r>
            <a:r>
              <a:rPr lang="en-US" sz="1000" i="1" dirty="0" smtClean="0">
                <a:latin typeface="Calibri" pitchFamily="34" charset="0"/>
              </a:rPr>
              <a:t> L. Nature (2001)410, 227-230.</a:t>
            </a:r>
          </a:p>
          <a:p>
            <a:r>
              <a:rPr lang="en-US" sz="1000" i="1" dirty="0" err="1" smtClean="0">
                <a:latin typeface="Calibri" pitchFamily="34" charset="0"/>
              </a:rPr>
              <a:t>Rogina</a:t>
            </a:r>
            <a:r>
              <a:rPr lang="en-US" sz="1000" i="1" dirty="0" smtClean="0">
                <a:latin typeface="Calibri" pitchFamily="34" charset="0"/>
              </a:rPr>
              <a:t> B, </a:t>
            </a:r>
            <a:r>
              <a:rPr lang="en-US" sz="1000" i="1" dirty="0" err="1" smtClean="0">
                <a:latin typeface="Calibri" pitchFamily="34" charset="0"/>
              </a:rPr>
              <a:t>Helfand</a:t>
            </a:r>
            <a:r>
              <a:rPr lang="en-US" sz="1000" i="1" dirty="0" smtClean="0">
                <a:latin typeface="Calibri" pitchFamily="34" charset="0"/>
              </a:rPr>
              <a:t> SL. PNAS (2004) 101, 15998-16003.</a:t>
            </a:r>
          </a:p>
          <a:p>
            <a:r>
              <a:rPr lang="en-US" sz="1000" i="1" dirty="0" err="1" smtClean="0">
                <a:latin typeface="Calibri" pitchFamily="34" charset="0"/>
              </a:rPr>
              <a:t>Herranz</a:t>
            </a:r>
            <a:r>
              <a:rPr lang="en-US" sz="1000" i="1" dirty="0" smtClean="0">
                <a:latin typeface="Calibri" pitchFamily="34" charset="0"/>
              </a:rPr>
              <a:t> D, Munoz-Martin M, et al. Nat </a:t>
            </a:r>
            <a:r>
              <a:rPr lang="en-US" sz="1000" i="1" dirty="0" err="1" smtClean="0">
                <a:latin typeface="Calibri" pitchFamily="34" charset="0"/>
              </a:rPr>
              <a:t>Commun</a:t>
            </a:r>
            <a:r>
              <a:rPr lang="en-US" sz="1000" i="1" dirty="0" smtClean="0">
                <a:latin typeface="Calibri" pitchFamily="34" charset="0"/>
              </a:rPr>
              <a:t> (2010) 1,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idx="4294967295"/>
          </p:nvPr>
        </p:nvSpPr>
        <p:spPr>
          <a:xfrm>
            <a:off x="152400" y="0"/>
            <a:ext cx="8229600" cy="762000"/>
          </a:xfrm>
        </p:spPr>
        <p:txBody>
          <a:bodyPr>
            <a:normAutofit/>
          </a:bodyPr>
          <a:lstStyle/>
          <a:p>
            <a:pPr algn="l"/>
            <a:r>
              <a:rPr lang="en-US" sz="2700" b="1" dirty="0" err="1" smtClean="0">
                <a:latin typeface="+mn-lt"/>
                <a:cs typeface="Arial" pitchFamily="34" charset="0"/>
              </a:rPr>
              <a:t>Sirtuin</a:t>
            </a:r>
            <a:r>
              <a:rPr lang="en-US" sz="2700" b="1" dirty="0" smtClean="0">
                <a:latin typeface="+mn-lt"/>
                <a:cs typeface="Arial" pitchFamily="34" charset="0"/>
              </a:rPr>
              <a:t> Family</a:t>
            </a:r>
          </a:p>
        </p:txBody>
      </p:sp>
      <p:sp>
        <p:nvSpPr>
          <p:cNvPr id="9" name="Subtitle 2"/>
          <p:cNvSpPr txBox="1">
            <a:spLocks/>
          </p:cNvSpPr>
          <p:nvPr/>
        </p:nvSpPr>
        <p:spPr>
          <a:xfrm>
            <a:off x="0" y="0"/>
            <a:ext cx="5867400" cy="1676400"/>
          </a:xfrm>
          <a:prstGeom prst="rect">
            <a:avLst/>
          </a:prstGeom>
        </p:spPr>
        <p:txBody>
          <a:bodyPr/>
          <a:lstStyle/>
          <a:p>
            <a:pPr marR="0" lvl="0" algn="l" defTabSz="914400" rtl="0" eaLnBrk="1" fontAlgn="auto" latinLnBrk="0" hangingPunct="1">
              <a:lnSpc>
                <a:spcPct val="100000"/>
              </a:lnSpc>
              <a:spcBef>
                <a:spcPct val="20000"/>
              </a:spcBef>
              <a:spcAft>
                <a:spcPts val="0"/>
              </a:spcAft>
              <a:buClrTx/>
              <a:buSzTx/>
              <a:tabLst/>
              <a:defRPr/>
            </a:pPr>
            <a:endParaRPr kumimoji="0" lang="en-US" sz="2700" b="1" i="0" u="none" strike="noStrike" kern="1200" cap="none" spc="0" normalizeH="0" baseline="0" noProof="0" dirty="0" smtClean="0">
              <a:ln>
                <a:noFill/>
              </a:ln>
              <a:solidFill>
                <a:schemeClr val="tx1"/>
              </a:solidFill>
              <a:uLnTx/>
              <a:uFillTx/>
              <a:latin typeface="+mn-lt"/>
              <a:ea typeface="+mn-ea"/>
              <a:cs typeface="+mn-cs"/>
            </a:endParaRPr>
          </a:p>
        </p:txBody>
      </p:sp>
      <p:pic>
        <p:nvPicPr>
          <p:cNvPr id="29697" name="Picture 1"/>
          <p:cNvPicPr>
            <a:picLocks noChangeAspect="1" noChangeArrowheads="1"/>
          </p:cNvPicPr>
          <p:nvPr/>
        </p:nvPicPr>
        <p:blipFill>
          <a:blip r:embed="rId3"/>
          <a:srcRect/>
          <a:stretch>
            <a:fillRect/>
          </a:stretch>
        </p:blipFill>
        <p:spPr bwMode="auto">
          <a:xfrm>
            <a:off x="0" y="723261"/>
            <a:ext cx="9144000" cy="4991739"/>
          </a:xfrm>
          <a:prstGeom prst="rect">
            <a:avLst/>
          </a:prstGeom>
          <a:noFill/>
          <a:ln w="9525">
            <a:noFill/>
            <a:miter lim="800000"/>
            <a:headEnd/>
            <a:tailEnd/>
          </a:ln>
          <a:effectLst/>
        </p:spPr>
      </p:pic>
      <p:pic>
        <p:nvPicPr>
          <p:cNvPr id="167938" name="Picture 2"/>
          <p:cNvPicPr>
            <a:picLocks noChangeAspect="1" noChangeArrowheads="1"/>
          </p:cNvPicPr>
          <p:nvPr/>
        </p:nvPicPr>
        <p:blipFill>
          <a:blip r:embed="rId4"/>
          <a:srcRect/>
          <a:stretch>
            <a:fillRect/>
          </a:stretch>
        </p:blipFill>
        <p:spPr bwMode="auto">
          <a:xfrm>
            <a:off x="0" y="685800"/>
            <a:ext cx="9144000" cy="5581650"/>
          </a:xfrm>
          <a:prstGeom prst="rect">
            <a:avLst/>
          </a:prstGeom>
          <a:noFill/>
          <a:ln w="9525">
            <a:noFill/>
            <a:miter lim="800000"/>
            <a:headEnd/>
            <a:tailEnd/>
          </a:ln>
          <a:effectLst/>
        </p:spPr>
      </p:pic>
      <p:grpSp>
        <p:nvGrpSpPr>
          <p:cNvPr id="2" name="Group 14"/>
          <p:cNvGrpSpPr/>
          <p:nvPr/>
        </p:nvGrpSpPr>
        <p:grpSpPr>
          <a:xfrm>
            <a:off x="0" y="762000"/>
            <a:ext cx="9144000" cy="5638800"/>
            <a:chOff x="0" y="685800"/>
            <a:chExt cx="9144000" cy="5638800"/>
          </a:xfrm>
        </p:grpSpPr>
        <p:grpSp>
          <p:nvGrpSpPr>
            <p:cNvPr id="3" name="Group 11"/>
            <p:cNvGrpSpPr/>
            <p:nvPr/>
          </p:nvGrpSpPr>
          <p:grpSpPr>
            <a:xfrm>
              <a:off x="0" y="685800"/>
              <a:ext cx="9144000" cy="5638800"/>
              <a:chOff x="3429000" y="914400"/>
              <a:chExt cx="9144000" cy="5486400"/>
            </a:xfrm>
          </p:grpSpPr>
          <p:sp>
            <p:nvSpPr>
              <p:cNvPr id="11" name="Rectangle 10"/>
              <p:cNvSpPr/>
              <p:nvPr/>
            </p:nvSpPr>
            <p:spPr>
              <a:xfrm>
                <a:off x="3429000" y="9144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69" name="Picture 1"/>
              <p:cNvPicPr>
                <a:picLocks noChangeAspect="1" noChangeArrowheads="1"/>
              </p:cNvPicPr>
              <p:nvPr/>
            </p:nvPicPr>
            <p:blipFill>
              <a:blip r:embed="rId5"/>
              <a:srcRect/>
              <a:stretch>
                <a:fillRect/>
              </a:stretch>
            </p:blipFill>
            <p:spPr bwMode="auto">
              <a:xfrm>
                <a:off x="3505201" y="1219200"/>
                <a:ext cx="5486400" cy="4402667"/>
              </a:xfrm>
              <a:prstGeom prst="rect">
                <a:avLst/>
              </a:prstGeom>
              <a:noFill/>
              <a:ln w="9525">
                <a:noFill/>
                <a:miter lim="800000"/>
                <a:headEnd/>
                <a:tailEnd/>
              </a:ln>
              <a:effectLst/>
            </p:spPr>
          </p:pic>
        </p:grpSp>
        <p:sp>
          <p:nvSpPr>
            <p:cNvPr id="14" name="Rectangle 13"/>
            <p:cNvSpPr/>
            <p:nvPr/>
          </p:nvSpPr>
          <p:spPr>
            <a:xfrm>
              <a:off x="5562600" y="1905000"/>
              <a:ext cx="3581400" cy="2862322"/>
            </a:xfrm>
            <a:prstGeom prst="rect">
              <a:avLst/>
            </a:prstGeom>
          </p:spPr>
          <p:txBody>
            <a:bodyPr wrap="square">
              <a:spAutoFit/>
            </a:bodyPr>
            <a:lstStyle/>
            <a:p>
              <a:r>
                <a:rPr lang="en-US" dirty="0" smtClean="0"/>
                <a:t>Only </a:t>
              </a:r>
              <a:r>
                <a:rPr lang="en-US" dirty="0" smtClean="0"/>
                <a:t>SIRT3 has been reported to be associated with an extended lifespan of man by </a:t>
              </a:r>
              <a:r>
                <a:rPr lang="en-US" dirty="0" smtClean="0"/>
                <a:t>regulating its expression.</a:t>
              </a:r>
            </a:p>
            <a:p>
              <a:endParaRPr lang="en-US" dirty="0" smtClean="0"/>
            </a:p>
            <a:p>
              <a:r>
                <a:rPr lang="en-US" dirty="0" smtClean="0"/>
                <a:t>Increased level of SIRT3 associated with node-positive breast cancer; oral </a:t>
              </a:r>
              <a:r>
                <a:rPr lang="en-US" dirty="0" err="1" smtClean="0"/>
                <a:t>squamlors</a:t>
              </a:r>
              <a:r>
                <a:rPr lang="en-US" dirty="0" smtClean="0"/>
                <a:t> cell carcinoma; as well as acetaminophen-induced liver injury.</a:t>
              </a:r>
            </a:p>
          </p:txBody>
        </p:sp>
      </p:grpSp>
      <p:sp>
        <p:nvSpPr>
          <p:cNvPr id="8" name="Rectangle 5"/>
          <p:cNvSpPr>
            <a:spLocks noChangeArrowheads="1"/>
          </p:cNvSpPr>
          <p:nvPr/>
        </p:nvSpPr>
        <p:spPr bwMode="auto">
          <a:xfrm>
            <a:off x="0" y="6150114"/>
            <a:ext cx="9220200" cy="707886"/>
          </a:xfrm>
          <a:prstGeom prst="rect">
            <a:avLst/>
          </a:prstGeom>
          <a:noFill/>
          <a:ln w="9525">
            <a:noFill/>
            <a:miter lim="800000"/>
            <a:headEnd/>
            <a:tailEnd/>
          </a:ln>
        </p:spPr>
        <p:txBody>
          <a:bodyPr wrap="square">
            <a:spAutoFit/>
          </a:bodyPr>
          <a:lstStyle/>
          <a:p>
            <a:r>
              <a:rPr lang="en-US" sz="1000" i="1" dirty="0" smtClean="0">
                <a:latin typeface="Calibri" pitchFamily="34" charset="0"/>
              </a:rPr>
              <a:t>Sinclair, DA and </a:t>
            </a:r>
            <a:r>
              <a:rPr lang="en-US" sz="1000" i="1" dirty="0" err="1" smtClean="0">
                <a:latin typeface="Calibri" pitchFamily="34" charset="0"/>
              </a:rPr>
              <a:t>Guarente</a:t>
            </a:r>
            <a:r>
              <a:rPr lang="en-US" sz="1000" i="1" dirty="0" smtClean="0">
                <a:latin typeface="Calibri" pitchFamily="34" charset="0"/>
              </a:rPr>
              <a:t> L (2006) Scientific American 48-57.</a:t>
            </a:r>
          </a:p>
          <a:p>
            <a:r>
              <a:rPr lang="en-US" sz="1000" i="1" dirty="0" smtClean="0">
                <a:latin typeface="Calibri" pitchFamily="34" charset="0"/>
              </a:rPr>
              <a:t>Frye</a:t>
            </a:r>
            <a:r>
              <a:rPr lang="en-US" sz="1000" i="1" dirty="0">
                <a:latin typeface="Calibri" pitchFamily="34" charset="0"/>
              </a:rPr>
              <a:t>, R.A. (2000) Biochemical and Biophysical Research Communications, 273, 793–798.</a:t>
            </a:r>
          </a:p>
          <a:p>
            <a:r>
              <a:rPr lang="en-US" sz="1000" i="1" dirty="0" err="1">
                <a:latin typeface="Calibri" pitchFamily="34" charset="0"/>
              </a:rPr>
              <a:t>Alhazzazi</a:t>
            </a:r>
            <a:r>
              <a:rPr lang="en-US" sz="1000" i="1" dirty="0">
                <a:latin typeface="Calibri" pitchFamily="34" charset="0"/>
              </a:rPr>
              <a:t> TY  et al. (2011) </a:t>
            </a:r>
            <a:r>
              <a:rPr lang="en-US" sz="1000" i="1" dirty="0" err="1">
                <a:latin typeface="Calibri" pitchFamily="34" charset="0"/>
              </a:rPr>
              <a:t>Biochim</a:t>
            </a:r>
            <a:r>
              <a:rPr lang="en-US" sz="1000" i="1" dirty="0">
                <a:latin typeface="Calibri" pitchFamily="34" charset="0"/>
              </a:rPr>
              <a:t> </a:t>
            </a:r>
            <a:r>
              <a:rPr lang="en-US" sz="1000" i="1" dirty="0" err="1">
                <a:latin typeface="Calibri" pitchFamily="34" charset="0"/>
              </a:rPr>
              <a:t>Biophy</a:t>
            </a:r>
            <a:r>
              <a:rPr lang="en-US" sz="1000" i="1" dirty="0">
                <a:latin typeface="Calibri" pitchFamily="34" charset="0"/>
              </a:rPr>
              <a:t> </a:t>
            </a:r>
            <a:r>
              <a:rPr lang="en-US" sz="1000" i="1" dirty="0" err="1">
                <a:latin typeface="Calibri" pitchFamily="34" charset="0"/>
              </a:rPr>
              <a:t>Acta</a:t>
            </a:r>
            <a:r>
              <a:rPr lang="en-US" sz="1000" i="1" dirty="0">
                <a:latin typeface="Calibri" pitchFamily="34" charset="0"/>
              </a:rPr>
              <a:t>. 1816, 80-88. </a:t>
            </a:r>
            <a:endParaRPr lang="en-US" sz="1000" i="1" dirty="0" smtClean="0">
              <a:latin typeface="Calibri" pitchFamily="34" charset="0"/>
            </a:endParaRPr>
          </a:p>
          <a:p>
            <a:r>
              <a:rPr lang="en-US" sz="1000" i="1" dirty="0" smtClean="0">
                <a:latin typeface="Calibri" pitchFamily="34" charset="0"/>
              </a:rPr>
              <a:t>Lu Z et al (2011) EMBO Rep 12:840-846.</a:t>
            </a:r>
          </a:p>
        </p:txBody>
      </p:sp>
      <p:sp>
        <p:nvSpPr>
          <p:cNvPr id="16" name="Rounded Rectangle 15"/>
          <p:cNvSpPr/>
          <p:nvPr/>
        </p:nvSpPr>
        <p:spPr>
          <a:xfrm>
            <a:off x="5562600" y="1828800"/>
            <a:ext cx="3581400" cy="3581400"/>
          </a:xfrm>
          <a:prstGeom prst="roundRect">
            <a:avLst>
              <a:gd name="adj" fmla="val 9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rPr>
              <a:t>Understanding the properties of the inhibitory mechanism </a:t>
            </a:r>
            <a:endParaRPr lang="en-US" sz="2000" dirty="0" smtClean="0">
              <a:solidFill>
                <a:schemeClr val="tx1"/>
              </a:solidFill>
            </a:endParaRPr>
          </a:p>
          <a:p>
            <a:endParaRPr lang="en-US" sz="2000" dirty="0" smtClean="0">
              <a:solidFill>
                <a:schemeClr val="tx1"/>
              </a:solidFill>
            </a:endParaRPr>
          </a:p>
          <a:p>
            <a:pPr>
              <a:buFont typeface="Wingdings" pitchFamily="2" charset="2"/>
              <a:buChar char="Ø"/>
            </a:pPr>
            <a:r>
              <a:rPr lang="en-US" sz="2000" dirty="0" smtClean="0">
                <a:solidFill>
                  <a:schemeClr val="tx1"/>
                </a:solidFill>
              </a:rPr>
              <a:t> Elucidation </a:t>
            </a:r>
            <a:r>
              <a:rPr lang="en-US" sz="2000" dirty="0" smtClean="0">
                <a:solidFill>
                  <a:schemeClr val="tx1"/>
                </a:solidFill>
              </a:rPr>
              <a:t>of the mechanism of SIRT3 mediated </a:t>
            </a:r>
            <a:r>
              <a:rPr lang="en-US" sz="2000" dirty="0" err="1" smtClean="0">
                <a:solidFill>
                  <a:schemeClr val="tx1"/>
                </a:solidFill>
              </a:rPr>
              <a:t>deacetylation</a:t>
            </a:r>
            <a:endParaRPr lang="en-US" sz="2000" dirty="0" smtClean="0">
              <a:solidFill>
                <a:schemeClr val="tx1"/>
              </a:solidFill>
            </a:endParaRPr>
          </a:p>
          <a:p>
            <a:pPr>
              <a:buFont typeface="Wingdings" pitchFamily="2" charset="2"/>
              <a:buChar char="Ø"/>
            </a:pPr>
            <a:r>
              <a:rPr lang="en-US" sz="2000" dirty="0" smtClean="0">
                <a:solidFill>
                  <a:schemeClr val="tx1"/>
                </a:solidFill>
              </a:rPr>
              <a:t> </a:t>
            </a:r>
            <a:r>
              <a:rPr lang="en-US" sz="2000" dirty="0" smtClean="0">
                <a:solidFill>
                  <a:schemeClr val="tx1"/>
                </a:solidFill>
              </a:rPr>
              <a:t>Improvements </a:t>
            </a:r>
            <a:r>
              <a:rPr lang="en-US" sz="2000" dirty="0" smtClean="0">
                <a:solidFill>
                  <a:schemeClr val="tx1"/>
                </a:solidFill>
              </a:rPr>
              <a:t>in inhibitor selectivity and </a:t>
            </a:r>
            <a:r>
              <a:rPr lang="en-US" sz="2000" dirty="0" smtClean="0">
                <a:solidFill>
                  <a:schemeClr val="tx1"/>
                </a:solidFill>
              </a:rPr>
              <a:t>affinity</a:t>
            </a:r>
          </a:p>
          <a:p>
            <a:pPr>
              <a:buFont typeface="Wingdings" pitchFamily="2" charset="2"/>
              <a:buChar char="Ø"/>
            </a:pPr>
            <a:r>
              <a:rPr lang="en-US" sz="2000" dirty="0" smtClean="0">
                <a:solidFill>
                  <a:schemeClr val="tx1"/>
                </a:solidFill>
              </a:rPr>
              <a:t> </a:t>
            </a:r>
            <a:r>
              <a:rPr lang="en-US" sz="2000" dirty="0" smtClean="0">
                <a:solidFill>
                  <a:schemeClr val="tx1"/>
                </a:solidFill>
              </a:rPr>
              <a:t>Potential </a:t>
            </a:r>
            <a:r>
              <a:rPr lang="en-US" sz="2000" dirty="0" smtClean="0">
                <a:solidFill>
                  <a:schemeClr val="tx1"/>
                </a:solidFill>
              </a:rPr>
              <a:t>therapeutic agents.</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ppt_x</p:attrName>
                                        </p:attrNameLst>
                                      </p:cBhvr>
                                      <p:tavLst>
                                        <p:tav tm="0">
                                          <p:val>
                                            <p:strVal val="#ppt_x-.2"/>
                                          </p:val>
                                        </p:tav>
                                        <p:tav tm="100000">
                                          <p:val>
                                            <p:strVal val="#ppt_x"/>
                                          </p:val>
                                        </p:tav>
                                      </p:tavLst>
                                    </p:anim>
                                    <p:anim calcmode="lin" valueType="num">
                                      <p:cBhvr>
                                        <p:cTn id="14"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ppt_x</p:attrName>
                                        </p:attrNameLst>
                                      </p:cBhvr>
                                      <p:tavLst>
                                        <p:tav tm="0">
                                          <p:val>
                                            <p:strVal val="#ppt_x-.2"/>
                                          </p:val>
                                        </p:tav>
                                        <p:tav tm="100000">
                                          <p:val>
                                            <p:strVal val="#ppt_x"/>
                                          </p:val>
                                        </p:tav>
                                      </p:tavLst>
                                    </p:anim>
                                    <p:anim calcmode="lin" valueType="num">
                                      <p:cBhvr>
                                        <p:cTn id="2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76200"/>
            <a:ext cx="5943600" cy="762000"/>
          </a:xfrm>
          <a:prstGeom prst="rect">
            <a:avLst/>
          </a:prstGeom>
        </p:spPr>
        <p:txBody>
          <a:bodyPr vert="horz" lIns="91440" tIns="45720" rIns="91440" bIns="45720" rtlCol="0" anchor="ct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Reversible modes of inhibitor interactions with enzymes</a:t>
            </a:r>
          </a:p>
        </p:txBody>
      </p:sp>
      <p:grpSp>
        <p:nvGrpSpPr>
          <p:cNvPr id="7" name="Group 194"/>
          <p:cNvGrpSpPr/>
          <p:nvPr/>
        </p:nvGrpSpPr>
        <p:grpSpPr>
          <a:xfrm>
            <a:off x="457200" y="1436914"/>
            <a:ext cx="7239000" cy="3062515"/>
            <a:chOff x="457200" y="1436914"/>
            <a:chExt cx="7239000" cy="3062515"/>
          </a:xfrm>
        </p:grpSpPr>
        <p:sp>
          <p:nvSpPr>
            <p:cNvPr id="63" name="Rounded Rectangle 62"/>
            <p:cNvSpPr/>
            <p:nvPr/>
          </p:nvSpPr>
          <p:spPr>
            <a:xfrm>
              <a:off x="457200" y="1524000"/>
              <a:ext cx="281940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06"/>
            <p:cNvGrpSpPr/>
            <p:nvPr/>
          </p:nvGrpSpPr>
          <p:grpSpPr>
            <a:xfrm>
              <a:off x="457200" y="1436914"/>
              <a:ext cx="7239000" cy="3062515"/>
              <a:chOff x="457200" y="1436914"/>
              <a:chExt cx="7239000" cy="3062515"/>
            </a:xfrm>
          </p:grpSpPr>
          <p:sp>
            <p:nvSpPr>
              <p:cNvPr id="62" name="TextBox 61"/>
              <p:cNvSpPr txBox="1"/>
              <p:nvPr/>
            </p:nvSpPr>
            <p:spPr>
              <a:xfrm>
                <a:off x="457200" y="1504890"/>
                <a:ext cx="2819400" cy="400110"/>
              </a:xfrm>
              <a:prstGeom prst="rect">
                <a:avLst/>
              </a:prstGeom>
              <a:noFill/>
            </p:spPr>
            <p:txBody>
              <a:bodyPr wrap="none" rtlCol="0">
                <a:spAutoFit/>
              </a:bodyPr>
              <a:lstStyle/>
              <a:p>
                <a:r>
                  <a:rPr lang="en-US" sz="2000" b="1" dirty="0" smtClean="0"/>
                  <a:t>Competitive Inhibition</a:t>
                </a:r>
                <a:endParaRPr lang="en-US" sz="2000" b="1" dirty="0"/>
              </a:p>
            </p:txBody>
          </p:sp>
          <p:grpSp>
            <p:nvGrpSpPr>
              <p:cNvPr id="10" name="Group 212"/>
              <p:cNvGrpSpPr/>
              <p:nvPr/>
            </p:nvGrpSpPr>
            <p:grpSpPr>
              <a:xfrm>
                <a:off x="3280229" y="1436914"/>
                <a:ext cx="4415971" cy="3062515"/>
                <a:chOff x="3280229" y="1436914"/>
                <a:chExt cx="4568371" cy="3062515"/>
              </a:xfrm>
            </p:grpSpPr>
            <p:grpSp>
              <p:nvGrpSpPr>
                <p:cNvPr id="11" name="Group 210"/>
                <p:cNvGrpSpPr/>
                <p:nvPr/>
              </p:nvGrpSpPr>
              <p:grpSpPr>
                <a:xfrm>
                  <a:off x="4191000" y="1447800"/>
                  <a:ext cx="3657600" cy="3048000"/>
                  <a:chOff x="4343400" y="1447800"/>
                  <a:chExt cx="3657600" cy="3048000"/>
                </a:xfrm>
              </p:grpSpPr>
              <p:sp>
                <p:nvSpPr>
                  <p:cNvPr id="197" name="Rectangle 196"/>
                  <p:cNvSpPr/>
                  <p:nvPr/>
                </p:nvSpPr>
                <p:spPr>
                  <a:xfrm>
                    <a:off x="4343400" y="1447800"/>
                    <a:ext cx="3657600" cy="30480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09"/>
                  <p:cNvGrpSpPr/>
                  <p:nvPr/>
                </p:nvGrpSpPr>
                <p:grpSpPr>
                  <a:xfrm>
                    <a:off x="4495800" y="1600200"/>
                    <a:ext cx="3352800" cy="2743200"/>
                    <a:chOff x="4495800" y="1600200"/>
                    <a:chExt cx="3352800" cy="2743200"/>
                  </a:xfrm>
                </p:grpSpPr>
                <p:grpSp>
                  <p:nvGrpSpPr>
                    <p:cNvPr id="17" name="Group 6"/>
                    <p:cNvGrpSpPr/>
                    <p:nvPr/>
                  </p:nvGrpSpPr>
                  <p:grpSpPr>
                    <a:xfrm>
                      <a:off x="5791200" y="1600200"/>
                      <a:ext cx="381001" cy="381000"/>
                      <a:chOff x="3886200" y="1828800"/>
                      <a:chExt cx="381001" cy="381000"/>
                    </a:xfrm>
                  </p:grpSpPr>
                  <p:sp>
                    <p:nvSpPr>
                      <p:cNvPr id="5"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19" name="Group 9"/>
                    <p:cNvGrpSpPr/>
                    <p:nvPr/>
                  </p:nvGrpSpPr>
                  <p:grpSpPr>
                    <a:xfrm>
                      <a:off x="4724400" y="1828800"/>
                      <a:ext cx="990600" cy="838200"/>
                      <a:chOff x="1828800" y="2057400"/>
                      <a:chExt cx="990600" cy="838200"/>
                    </a:xfrm>
                  </p:grpSpPr>
                  <p:sp>
                    <p:nvSpPr>
                      <p:cNvPr id="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5867400" y="228441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3" name="Group 12"/>
                    <p:cNvGrpSpPr/>
                    <p:nvPr/>
                  </p:nvGrpSpPr>
                  <p:grpSpPr>
                    <a:xfrm>
                      <a:off x="4724400" y="3505200"/>
                      <a:ext cx="990600" cy="838200"/>
                      <a:chOff x="1828800" y="2057400"/>
                      <a:chExt cx="990600" cy="838200"/>
                    </a:xfrm>
                  </p:grpSpPr>
                  <p:sp>
                    <p:nvSpPr>
                      <p:cNvPr id="14" name="Rounded Rectangle 13"/>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8" name="Straight Arrow Connector 17"/>
                    <p:cNvCxnSpPr/>
                    <p:nvPr/>
                  </p:nvCxnSpPr>
                  <p:spPr>
                    <a:xfrm rot="5400000">
                      <a:off x="5066506" y="308530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30"/>
                    <p:cNvGrpSpPr/>
                    <p:nvPr/>
                  </p:nvGrpSpPr>
                  <p:grpSpPr>
                    <a:xfrm>
                      <a:off x="4953000" y="3352800"/>
                      <a:ext cx="533400" cy="457200"/>
                      <a:chOff x="2667000" y="2971800"/>
                      <a:chExt cx="533400" cy="457200"/>
                    </a:xfrm>
                  </p:grpSpPr>
                  <p:grpSp>
                    <p:nvGrpSpPr>
                      <p:cNvPr id="25" name="Group 18"/>
                      <p:cNvGrpSpPr/>
                      <p:nvPr/>
                    </p:nvGrpSpPr>
                    <p:grpSpPr>
                      <a:xfrm>
                        <a:off x="2743200" y="2971800"/>
                        <a:ext cx="381000" cy="457200"/>
                        <a:chOff x="3886200" y="1752600"/>
                        <a:chExt cx="381000" cy="457200"/>
                      </a:xfrm>
                    </p:grpSpPr>
                    <p:sp>
                      <p:nvSpPr>
                        <p:cNvPr id="20" name="Trapezoid 19"/>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22" name="Rounded Rectangle 21"/>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37"/>
                    <p:cNvGrpSpPr/>
                    <p:nvPr/>
                  </p:nvGrpSpPr>
                  <p:grpSpPr>
                    <a:xfrm>
                      <a:off x="6858000" y="1828800"/>
                      <a:ext cx="990600" cy="838200"/>
                      <a:chOff x="1828800" y="2057400"/>
                      <a:chExt cx="990600" cy="838200"/>
                    </a:xfrm>
                  </p:grpSpPr>
                  <p:sp>
                    <p:nvSpPr>
                      <p:cNvPr id="39" name="Rounded Rectangle 38"/>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5029200" y="2286000"/>
                      <a:ext cx="296876" cy="369332"/>
                    </a:xfrm>
                    <a:prstGeom prst="rect">
                      <a:avLst/>
                    </a:prstGeom>
                    <a:noFill/>
                  </p:spPr>
                  <p:txBody>
                    <a:bodyPr wrap="none" rtlCol="0">
                      <a:spAutoFit/>
                    </a:bodyPr>
                    <a:lstStyle/>
                    <a:p>
                      <a:r>
                        <a:rPr lang="en-US" dirty="0" smtClean="0"/>
                        <a:t>E</a:t>
                      </a:r>
                      <a:endParaRPr lang="en-US" dirty="0"/>
                    </a:p>
                  </p:txBody>
                </p:sp>
                <p:sp>
                  <p:nvSpPr>
                    <p:cNvPr id="46" name="TextBox 45"/>
                    <p:cNvSpPr txBox="1"/>
                    <p:nvPr/>
                  </p:nvSpPr>
                  <p:spPr>
                    <a:xfrm>
                      <a:off x="7162800" y="2286000"/>
                      <a:ext cx="400431" cy="369332"/>
                    </a:xfrm>
                    <a:prstGeom prst="rect">
                      <a:avLst/>
                    </a:prstGeom>
                    <a:noFill/>
                  </p:spPr>
                  <p:txBody>
                    <a:bodyPr wrap="none" rtlCol="0">
                      <a:spAutoFit/>
                    </a:bodyPr>
                    <a:lstStyle/>
                    <a:p>
                      <a:r>
                        <a:rPr lang="en-US" dirty="0" smtClean="0"/>
                        <a:t>ES</a:t>
                      </a:r>
                      <a:endParaRPr lang="en-US" dirty="0"/>
                    </a:p>
                  </p:txBody>
                </p:sp>
                <p:sp>
                  <p:nvSpPr>
                    <p:cNvPr id="47" name="TextBox 46"/>
                    <p:cNvSpPr txBox="1"/>
                    <p:nvPr/>
                  </p:nvSpPr>
                  <p:spPr>
                    <a:xfrm>
                      <a:off x="5029200" y="3962400"/>
                      <a:ext cx="354584" cy="369332"/>
                    </a:xfrm>
                    <a:prstGeom prst="rect">
                      <a:avLst/>
                    </a:prstGeom>
                    <a:noFill/>
                  </p:spPr>
                  <p:txBody>
                    <a:bodyPr wrap="none" rtlCol="0">
                      <a:spAutoFit/>
                    </a:bodyPr>
                    <a:lstStyle/>
                    <a:p>
                      <a:r>
                        <a:rPr lang="en-US" dirty="0" smtClean="0"/>
                        <a:t>EI</a:t>
                      </a:r>
                      <a:endParaRPr lang="en-US" dirty="0"/>
                    </a:p>
                  </p:txBody>
                </p:sp>
                <p:grpSp>
                  <p:nvGrpSpPr>
                    <p:cNvPr id="27" name="Group 48"/>
                    <p:cNvGrpSpPr/>
                    <p:nvPr/>
                  </p:nvGrpSpPr>
                  <p:grpSpPr>
                    <a:xfrm>
                      <a:off x="4495800" y="2819400"/>
                      <a:ext cx="533400" cy="457200"/>
                      <a:chOff x="2667000" y="2971800"/>
                      <a:chExt cx="533400" cy="457200"/>
                    </a:xfrm>
                  </p:grpSpPr>
                  <p:grpSp>
                    <p:nvGrpSpPr>
                      <p:cNvPr id="28" name="Group 18"/>
                      <p:cNvGrpSpPr/>
                      <p:nvPr/>
                    </p:nvGrpSpPr>
                    <p:grpSpPr>
                      <a:xfrm>
                        <a:off x="2743200" y="2971800"/>
                        <a:ext cx="381000" cy="457200"/>
                        <a:chOff x="3886200" y="1752600"/>
                        <a:chExt cx="381000" cy="457200"/>
                      </a:xfrm>
                    </p:grpSpPr>
                    <p:sp>
                      <p:nvSpPr>
                        <p:cNvPr id="53" name="Trapezoid 52"/>
                        <p:cNvSpPr/>
                        <p:nvPr/>
                      </p:nvSpPr>
                      <p:spPr>
                        <a:xfrm rot="10800000">
                          <a:off x="3886200" y="1828800"/>
                          <a:ext cx="381000" cy="381000"/>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962400" y="1752600"/>
                          <a:ext cx="242374" cy="369332"/>
                        </a:xfrm>
                        <a:prstGeom prst="rect">
                          <a:avLst/>
                        </a:prstGeom>
                        <a:noFill/>
                      </p:spPr>
                      <p:txBody>
                        <a:bodyPr wrap="none" rtlCol="0">
                          <a:spAutoFit/>
                        </a:bodyPr>
                        <a:lstStyle/>
                        <a:p>
                          <a:r>
                            <a:rPr lang="en-US" dirty="0" smtClean="0">
                              <a:solidFill>
                                <a:schemeClr val="accent2"/>
                              </a:solidFill>
                            </a:rPr>
                            <a:t>I</a:t>
                          </a:r>
                          <a:endParaRPr lang="en-US" dirty="0">
                            <a:solidFill>
                              <a:schemeClr val="accent2"/>
                            </a:solidFill>
                          </a:endParaRPr>
                        </a:p>
                      </p:txBody>
                    </p:sp>
                  </p:grpSp>
                  <p:sp>
                    <p:nvSpPr>
                      <p:cNvPr id="51" name="Rounded Rectangle 50"/>
                      <p:cNvSpPr/>
                      <p:nvPr/>
                    </p:nvSpPr>
                    <p:spPr>
                      <a:xfrm>
                        <a:off x="2667000" y="2971800"/>
                        <a:ext cx="533400" cy="76200"/>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nvCxnSpPr>
                    <p:spPr>
                      <a:xfrm>
                        <a:off x="2743200" y="3046412"/>
                        <a:ext cx="381000" cy="1588"/>
                      </a:xfrm>
                      <a:prstGeom prst="line">
                        <a:avLst/>
                      </a:prstGeom>
                      <a:ln w="381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55" name="Arc 54"/>
                    <p:cNvSpPr/>
                    <p:nvPr/>
                  </p:nvSpPr>
                  <p:spPr>
                    <a:xfrm>
                      <a:off x="4724400" y="297180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55"/>
                    <p:cNvGrpSpPr/>
                    <p:nvPr/>
                  </p:nvGrpSpPr>
                  <p:grpSpPr>
                    <a:xfrm>
                      <a:off x="7162800" y="1752600"/>
                      <a:ext cx="381001" cy="381000"/>
                      <a:chOff x="3886200" y="1828800"/>
                      <a:chExt cx="381001" cy="381000"/>
                    </a:xfrm>
                  </p:grpSpPr>
                  <p:sp>
                    <p:nvSpPr>
                      <p:cNvPr id="57" name="Trapezoid 56"/>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60" name="Arc 59"/>
                    <p:cNvSpPr/>
                    <p:nvPr/>
                  </p:nvSpPr>
                  <p:spPr>
                    <a:xfrm rot="10800000">
                      <a:off x="6019800" y="190500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12" name="Freeform 211"/>
                <p:cNvSpPr/>
                <p:nvPr/>
              </p:nvSpPr>
              <p:spPr>
                <a:xfrm>
                  <a:off x="3280229" y="1436914"/>
                  <a:ext cx="914400" cy="3062515"/>
                </a:xfrm>
                <a:custGeom>
                  <a:avLst/>
                  <a:gdLst>
                    <a:gd name="connsiteX0" fmla="*/ 0 w 914400"/>
                    <a:gd name="connsiteY0" fmla="*/ 145143 h 3062515"/>
                    <a:gd name="connsiteX1" fmla="*/ 14514 w 914400"/>
                    <a:gd name="connsiteY1" fmla="*/ 449943 h 3062515"/>
                    <a:gd name="connsiteX2" fmla="*/ 899885 w 914400"/>
                    <a:gd name="connsiteY2" fmla="*/ 3062515 h 3062515"/>
                    <a:gd name="connsiteX3" fmla="*/ 914400 w 914400"/>
                    <a:gd name="connsiteY3" fmla="*/ 0 h 3062515"/>
                    <a:gd name="connsiteX4" fmla="*/ 0 w 914400"/>
                    <a:gd name="connsiteY4" fmla="*/ 145143 h 306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3062515">
                      <a:moveTo>
                        <a:pt x="0" y="145143"/>
                      </a:moveTo>
                      <a:lnTo>
                        <a:pt x="14514" y="449943"/>
                      </a:lnTo>
                      <a:lnTo>
                        <a:pt x="899885" y="3062515"/>
                      </a:lnTo>
                      <a:cubicBezTo>
                        <a:pt x="904723" y="2041677"/>
                        <a:pt x="909562" y="1020838"/>
                        <a:pt x="914400" y="0"/>
                      </a:cubicBezTo>
                      <a:lnTo>
                        <a:pt x="0" y="145143"/>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1" name="Group 309"/>
          <p:cNvGrpSpPr/>
          <p:nvPr/>
        </p:nvGrpSpPr>
        <p:grpSpPr>
          <a:xfrm>
            <a:off x="457200" y="1600200"/>
            <a:ext cx="7620000" cy="3512458"/>
            <a:chOff x="457200" y="1596571"/>
            <a:chExt cx="7620000" cy="3512458"/>
          </a:xfrm>
        </p:grpSpPr>
        <p:sp>
          <p:nvSpPr>
            <p:cNvPr id="104" name="Rounded Rectangle 103"/>
            <p:cNvSpPr/>
            <p:nvPr/>
          </p:nvSpPr>
          <p:spPr>
            <a:xfrm>
              <a:off x="457200" y="207651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307"/>
            <p:cNvGrpSpPr/>
            <p:nvPr/>
          </p:nvGrpSpPr>
          <p:grpSpPr>
            <a:xfrm>
              <a:off x="457200" y="1596571"/>
              <a:ext cx="7620000" cy="3512458"/>
              <a:chOff x="457200" y="1596571"/>
              <a:chExt cx="7620000" cy="3512458"/>
            </a:xfrm>
          </p:grpSpPr>
          <p:sp>
            <p:nvSpPr>
              <p:cNvPr id="105" name="TextBox 104"/>
              <p:cNvSpPr txBox="1"/>
              <p:nvPr/>
            </p:nvSpPr>
            <p:spPr>
              <a:xfrm>
                <a:off x="457200" y="2057400"/>
                <a:ext cx="2883225" cy="400110"/>
              </a:xfrm>
              <a:prstGeom prst="rect">
                <a:avLst/>
              </a:prstGeom>
              <a:noFill/>
            </p:spPr>
            <p:txBody>
              <a:bodyPr wrap="none" rtlCol="0">
                <a:spAutoFit/>
              </a:bodyPr>
              <a:lstStyle/>
              <a:p>
                <a:r>
                  <a:rPr lang="en-US" sz="2000" b="1" dirty="0" err="1" smtClean="0"/>
                  <a:t>Nonompetitive</a:t>
                </a:r>
                <a:r>
                  <a:rPr lang="en-US" sz="2000" b="1" dirty="0" smtClean="0"/>
                  <a:t> Inhibition</a:t>
                </a:r>
                <a:endParaRPr lang="en-US" sz="2000" b="1" dirty="0"/>
              </a:p>
            </p:txBody>
          </p:sp>
          <p:grpSp>
            <p:nvGrpSpPr>
              <p:cNvPr id="225" name="Group 218"/>
              <p:cNvGrpSpPr/>
              <p:nvPr/>
            </p:nvGrpSpPr>
            <p:grpSpPr>
              <a:xfrm>
                <a:off x="3280229" y="1596571"/>
                <a:ext cx="4796971" cy="3512458"/>
                <a:chOff x="3280229" y="1596571"/>
                <a:chExt cx="4492171" cy="3512458"/>
              </a:xfrm>
            </p:grpSpPr>
            <p:grpSp>
              <p:nvGrpSpPr>
                <p:cNvPr id="227" name="Group 216"/>
                <p:cNvGrpSpPr/>
                <p:nvPr/>
              </p:nvGrpSpPr>
              <p:grpSpPr>
                <a:xfrm>
                  <a:off x="4191000" y="1600200"/>
                  <a:ext cx="3581400" cy="3505200"/>
                  <a:chOff x="4191000" y="1524000"/>
                  <a:chExt cx="3581400" cy="3505200"/>
                </a:xfrm>
              </p:grpSpPr>
              <p:sp>
                <p:nvSpPr>
                  <p:cNvPr id="200" name="Rectangle 199"/>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172"/>
                  <p:cNvGrpSpPr/>
                  <p:nvPr/>
                </p:nvGrpSpPr>
                <p:grpSpPr>
                  <a:xfrm>
                    <a:off x="6553200" y="2305110"/>
                    <a:ext cx="1066800" cy="838200"/>
                    <a:chOff x="5029200" y="1752600"/>
                    <a:chExt cx="1066800" cy="838200"/>
                  </a:xfrm>
                </p:grpSpPr>
                <p:grpSp>
                  <p:nvGrpSpPr>
                    <p:cNvPr id="229" name="Group 119"/>
                    <p:cNvGrpSpPr/>
                    <p:nvPr/>
                  </p:nvGrpSpPr>
                  <p:grpSpPr>
                    <a:xfrm>
                      <a:off x="5029200" y="1752600"/>
                      <a:ext cx="1066800" cy="838200"/>
                      <a:chOff x="5029200" y="1752600"/>
                      <a:chExt cx="1066800" cy="838200"/>
                    </a:xfrm>
                  </p:grpSpPr>
                  <p:grpSp>
                    <p:nvGrpSpPr>
                      <p:cNvPr id="231" name="Group 9"/>
                      <p:cNvGrpSpPr/>
                      <p:nvPr/>
                    </p:nvGrpSpPr>
                    <p:grpSpPr>
                      <a:xfrm>
                        <a:off x="5029200" y="1752600"/>
                        <a:ext cx="990600" cy="838200"/>
                        <a:chOff x="1828800" y="2057400"/>
                        <a:chExt cx="990600" cy="838200"/>
                      </a:xfrm>
                    </p:grpSpPr>
                    <p:sp>
                      <p:nvSpPr>
                        <p:cNvPr id="179"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7" name="TextBox 176"/>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178" name="Oval 177"/>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Rectangle 174"/>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6"/>
                  <p:cNvGrpSpPr/>
                  <p:nvPr/>
                </p:nvGrpSpPr>
                <p:grpSpPr>
                  <a:xfrm>
                    <a:off x="5486400" y="2076510"/>
                    <a:ext cx="381001" cy="381000"/>
                    <a:chOff x="3886200" y="1828800"/>
                    <a:chExt cx="381001" cy="381000"/>
                  </a:xfrm>
                </p:grpSpPr>
                <p:sp>
                  <p:nvSpPr>
                    <p:cNvPr id="101"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68" name="Straight Arrow Connector 67"/>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47617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44196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3" name="Group 55"/>
                  <p:cNvGrpSpPr/>
                  <p:nvPr/>
                </p:nvGrpSpPr>
                <p:grpSpPr>
                  <a:xfrm>
                    <a:off x="6858000" y="2228910"/>
                    <a:ext cx="381001" cy="381000"/>
                    <a:chOff x="3886200" y="1828800"/>
                    <a:chExt cx="381001" cy="381000"/>
                  </a:xfrm>
                </p:grpSpPr>
                <p:sp>
                  <p:nvSpPr>
                    <p:cNvPr id="80" name="Trapezoid 7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79" name="Arc 78"/>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4" name="Group 131"/>
                  <p:cNvGrpSpPr/>
                  <p:nvPr/>
                </p:nvGrpSpPr>
                <p:grpSpPr>
                  <a:xfrm>
                    <a:off x="4419600" y="2305110"/>
                    <a:ext cx="1066800" cy="838200"/>
                    <a:chOff x="5029200" y="1752600"/>
                    <a:chExt cx="1066800" cy="838200"/>
                  </a:xfrm>
                </p:grpSpPr>
                <p:grpSp>
                  <p:nvGrpSpPr>
                    <p:cNvPr id="235" name="Group 119"/>
                    <p:cNvGrpSpPr/>
                    <p:nvPr/>
                  </p:nvGrpSpPr>
                  <p:grpSpPr>
                    <a:xfrm>
                      <a:off x="5029200" y="1752600"/>
                      <a:ext cx="1066800" cy="838200"/>
                      <a:chOff x="5029200" y="1752600"/>
                      <a:chExt cx="1066800" cy="838200"/>
                    </a:xfrm>
                  </p:grpSpPr>
                  <p:grpSp>
                    <p:nvGrpSpPr>
                      <p:cNvPr id="236" name="Group 9"/>
                      <p:cNvGrpSpPr/>
                      <p:nvPr/>
                    </p:nvGrpSpPr>
                    <p:grpSpPr>
                      <a:xfrm>
                        <a:off x="5029200" y="1752600"/>
                        <a:ext cx="990600" cy="838200"/>
                        <a:chOff x="1828800" y="2057400"/>
                        <a:chExt cx="990600" cy="838200"/>
                      </a:xfrm>
                    </p:grpSpPr>
                    <p:sp>
                      <p:nvSpPr>
                        <p:cNvPr id="98"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sp>
                    <p:nvSpPr>
                      <p:cNvPr id="106" name="Oval 10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Rectangle 13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33"/>
                  <p:cNvGrpSpPr/>
                  <p:nvPr/>
                </p:nvGrpSpPr>
                <p:grpSpPr>
                  <a:xfrm>
                    <a:off x="4419600" y="3981510"/>
                    <a:ext cx="1066800" cy="838200"/>
                    <a:chOff x="5029200" y="1752600"/>
                    <a:chExt cx="1066800" cy="838200"/>
                  </a:xfrm>
                </p:grpSpPr>
                <p:grpSp>
                  <p:nvGrpSpPr>
                    <p:cNvPr id="238" name="Group 119"/>
                    <p:cNvGrpSpPr/>
                    <p:nvPr/>
                  </p:nvGrpSpPr>
                  <p:grpSpPr>
                    <a:xfrm>
                      <a:off x="5029200" y="1752600"/>
                      <a:ext cx="1066800" cy="838200"/>
                      <a:chOff x="5029200" y="1752600"/>
                      <a:chExt cx="1066800" cy="838200"/>
                    </a:xfrm>
                  </p:grpSpPr>
                  <p:grpSp>
                    <p:nvGrpSpPr>
                      <p:cNvPr id="239" name="Group 9"/>
                      <p:cNvGrpSpPr/>
                      <p:nvPr/>
                    </p:nvGrpSpPr>
                    <p:grpSpPr>
                      <a:xfrm>
                        <a:off x="5029200" y="1752600"/>
                        <a:ext cx="990600" cy="838200"/>
                        <a:chOff x="1828800" y="2057400"/>
                        <a:chExt cx="990600" cy="838200"/>
                      </a:xfrm>
                    </p:grpSpPr>
                    <p:sp>
                      <p:nvSpPr>
                        <p:cNvPr id="140"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34000" y="2209800"/>
                        <a:ext cx="354584" cy="369332"/>
                      </a:xfrm>
                      <a:prstGeom prst="rect">
                        <a:avLst/>
                      </a:prstGeom>
                      <a:noFill/>
                    </p:spPr>
                    <p:txBody>
                      <a:bodyPr wrap="none" rtlCol="0">
                        <a:spAutoFit/>
                      </a:bodyPr>
                      <a:lstStyle/>
                      <a:p>
                        <a:r>
                          <a:rPr lang="en-US" dirty="0" smtClean="0"/>
                          <a:t>EI</a:t>
                        </a:r>
                        <a:endParaRPr lang="en-US" dirty="0"/>
                      </a:p>
                    </p:txBody>
                  </p:sp>
                  <p:sp>
                    <p:nvSpPr>
                      <p:cNvPr id="139" name="Oval 138"/>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Rectangle 135"/>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49"/>
                  <p:cNvGrpSpPr/>
                  <p:nvPr/>
                </p:nvGrpSpPr>
                <p:grpSpPr>
                  <a:xfrm>
                    <a:off x="5334000" y="4210110"/>
                    <a:ext cx="153194" cy="381000"/>
                    <a:chOff x="5029200" y="2743994"/>
                    <a:chExt cx="153194" cy="381000"/>
                  </a:xfrm>
                </p:grpSpPr>
                <p:sp>
                  <p:nvSpPr>
                    <p:cNvPr id="130" name="Oval 129"/>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a:stCxn id="130" idx="0"/>
                      <a:endCxn id="130"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4" name="Group 150"/>
                  <p:cNvGrpSpPr/>
                  <p:nvPr/>
                </p:nvGrpSpPr>
                <p:grpSpPr>
                  <a:xfrm>
                    <a:off x="4419600" y="3295710"/>
                    <a:ext cx="153194" cy="381000"/>
                    <a:chOff x="5029200" y="2743994"/>
                    <a:chExt cx="153194" cy="381000"/>
                  </a:xfrm>
                </p:grpSpPr>
                <p:sp>
                  <p:nvSpPr>
                    <p:cNvPr id="152" name="Oval 1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152" idx="0"/>
                      <a:endCxn id="1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55" name="TextBox 154"/>
                  <p:cNvSpPr txBox="1"/>
                  <p:nvPr/>
                </p:nvSpPr>
                <p:spPr>
                  <a:xfrm>
                    <a:off x="4343400"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sp>
                <p:nvSpPr>
                  <p:cNvPr id="156" name="TextBox 155"/>
                  <p:cNvSpPr txBox="1"/>
                  <p:nvPr/>
                </p:nvSpPr>
                <p:spPr>
                  <a:xfrm>
                    <a:off x="52578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57" name="Straight Arrow Connector 156"/>
                  <p:cNvCxnSpPr/>
                  <p:nvPr/>
                </p:nvCxnSpPr>
                <p:spPr>
                  <a:xfrm>
                    <a:off x="5562600" y="43609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8" name="Arc 157"/>
                  <p:cNvSpPr/>
                  <p:nvPr/>
                </p:nvSpPr>
                <p:spPr>
                  <a:xfrm rot="10800000">
                    <a:off x="5715000" y="39815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6" name="Group 158"/>
                  <p:cNvGrpSpPr/>
                  <p:nvPr/>
                </p:nvGrpSpPr>
                <p:grpSpPr>
                  <a:xfrm>
                    <a:off x="6553200" y="3981510"/>
                    <a:ext cx="1066800" cy="838200"/>
                    <a:chOff x="5029200" y="1752600"/>
                    <a:chExt cx="1066800" cy="838200"/>
                  </a:xfrm>
                </p:grpSpPr>
                <p:grpSp>
                  <p:nvGrpSpPr>
                    <p:cNvPr id="247" name="Group 119"/>
                    <p:cNvGrpSpPr/>
                    <p:nvPr/>
                  </p:nvGrpSpPr>
                  <p:grpSpPr>
                    <a:xfrm>
                      <a:off x="5029200" y="1752600"/>
                      <a:ext cx="1066800" cy="838200"/>
                      <a:chOff x="5029200" y="1752600"/>
                      <a:chExt cx="1066800" cy="838200"/>
                    </a:xfrm>
                  </p:grpSpPr>
                  <p:grpSp>
                    <p:nvGrpSpPr>
                      <p:cNvPr id="248" name="Group 9"/>
                      <p:cNvGrpSpPr/>
                      <p:nvPr/>
                    </p:nvGrpSpPr>
                    <p:grpSpPr>
                      <a:xfrm>
                        <a:off x="5029200" y="1752600"/>
                        <a:ext cx="990600" cy="838200"/>
                        <a:chOff x="1828800" y="2057400"/>
                        <a:chExt cx="990600" cy="838200"/>
                      </a:xfrm>
                    </p:grpSpPr>
                    <p:sp>
                      <p:nvSpPr>
                        <p:cNvPr id="16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3" name="TextBox 162"/>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164" name="Oval 163"/>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7"/>
                  <p:cNvGrpSpPr/>
                  <p:nvPr/>
                </p:nvGrpSpPr>
                <p:grpSpPr>
                  <a:xfrm>
                    <a:off x="7467600" y="4210110"/>
                    <a:ext cx="153194" cy="381000"/>
                    <a:chOff x="5029200" y="2743994"/>
                    <a:chExt cx="153194" cy="381000"/>
                  </a:xfrm>
                </p:grpSpPr>
                <p:sp>
                  <p:nvSpPr>
                    <p:cNvPr id="169" name="Oval 168"/>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0" name="Straight Connector 169"/>
                    <p:cNvCxnSpPr>
                      <a:stCxn id="169" idx="0"/>
                      <a:endCxn id="169"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2" name="TextBox 171"/>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182" name="Straight Arrow Connector 18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3" name="Arc 18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8" name="Group 183"/>
                  <p:cNvGrpSpPr/>
                  <p:nvPr/>
                </p:nvGrpSpPr>
                <p:grpSpPr>
                  <a:xfrm>
                    <a:off x="6691826" y="3295710"/>
                    <a:ext cx="153194" cy="381000"/>
                    <a:chOff x="5029200" y="2743994"/>
                    <a:chExt cx="153194" cy="381000"/>
                  </a:xfrm>
                </p:grpSpPr>
                <p:sp>
                  <p:nvSpPr>
                    <p:cNvPr id="185" name="Oval 18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a:stCxn id="185" idx="0"/>
                      <a:endCxn id="18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8" name="TextBox 187"/>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260" name="Group 55"/>
                  <p:cNvGrpSpPr/>
                  <p:nvPr/>
                </p:nvGrpSpPr>
                <p:grpSpPr>
                  <a:xfrm>
                    <a:off x="6858000" y="3905310"/>
                    <a:ext cx="381001" cy="381000"/>
                    <a:chOff x="3886200" y="1828800"/>
                    <a:chExt cx="381001" cy="381000"/>
                  </a:xfrm>
                </p:grpSpPr>
                <p:sp>
                  <p:nvSpPr>
                    <p:cNvPr id="190" name="Trapezoid 18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TextBox 19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nvGrpSpPr>
                  <p:cNvPr id="266" name="Group 6"/>
                  <p:cNvGrpSpPr/>
                  <p:nvPr/>
                </p:nvGrpSpPr>
                <p:grpSpPr>
                  <a:xfrm>
                    <a:off x="5486400" y="3676710"/>
                    <a:ext cx="381001" cy="381000"/>
                    <a:chOff x="3886200" y="1828800"/>
                    <a:chExt cx="381001" cy="381000"/>
                  </a:xfrm>
                </p:grpSpPr>
                <p:sp>
                  <p:nvSpPr>
                    <p:cNvPr id="193"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218" name="Freeform 217"/>
                <p:cNvSpPr/>
                <p:nvPr/>
              </p:nvSpPr>
              <p:spPr>
                <a:xfrm>
                  <a:off x="3280229" y="1596571"/>
                  <a:ext cx="928914" cy="3512458"/>
                </a:xfrm>
                <a:custGeom>
                  <a:avLst/>
                  <a:gdLst>
                    <a:gd name="connsiteX0" fmla="*/ 0 w 928914"/>
                    <a:gd name="connsiteY0" fmla="*/ 508000 h 3512458"/>
                    <a:gd name="connsiteX1" fmla="*/ 0 w 928914"/>
                    <a:gd name="connsiteY1" fmla="*/ 783772 h 3512458"/>
                    <a:gd name="connsiteX2" fmla="*/ 899885 w 928914"/>
                    <a:gd name="connsiteY2" fmla="*/ 3512458 h 3512458"/>
                    <a:gd name="connsiteX3" fmla="*/ 928914 w 928914"/>
                    <a:gd name="connsiteY3" fmla="*/ 0 h 3512458"/>
                    <a:gd name="connsiteX4" fmla="*/ 0 w 928914"/>
                    <a:gd name="connsiteY4" fmla="*/ 508000 h 3512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914" h="3512458">
                      <a:moveTo>
                        <a:pt x="0" y="508000"/>
                      </a:moveTo>
                      <a:lnTo>
                        <a:pt x="0" y="783772"/>
                      </a:lnTo>
                      <a:lnTo>
                        <a:pt x="899885" y="3512458"/>
                      </a:lnTo>
                      <a:lnTo>
                        <a:pt x="928914" y="0"/>
                      </a:lnTo>
                      <a:lnTo>
                        <a:pt x="0" y="508000"/>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7" name="Group 310"/>
          <p:cNvGrpSpPr/>
          <p:nvPr/>
        </p:nvGrpSpPr>
        <p:grpSpPr>
          <a:xfrm>
            <a:off x="469575" y="1908944"/>
            <a:ext cx="7836225" cy="3824199"/>
            <a:chOff x="469575" y="1908944"/>
            <a:chExt cx="7836225" cy="3824199"/>
          </a:xfrm>
        </p:grpSpPr>
        <p:sp>
          <p:nvSpPr>
            <p:cNvPr id="205" name="Rounded Rectangle 204"/>
            <p:cNvSpPr/>
            <p:nvPr/>
          </p:nvSpPr>
          <p:spPr>
            <a:xfrm>
              <a:off x="469575" y="2667000"/>
              <a:ext cx="2804050" cy="381000"/>
            </a:xfrm>
            <a:prstGeom prst="roundRect">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308"/>
            <p:cNvGrpSpPr/>
            <p:nvPr/>
          </p:nvGrpSpPr>
          <p:grpSpPr>
            <a:xfrm>
              <a:off x="469575" y="1908944"/>
              <a:ext cx="7836225" cy="3824199"/>
              <a:chOff x="469575" y="1908944"/>
              <a:chExt cx="7836225" cy="3824199"/>
            </a:xfrm>
          </p:grpSpPr>
          <p:sp>
            <p:nvSpPr>
              <p:cNvPr id="206" name="TextBox 205"/>
              <p:cNvSpPr txBox="1"/>
              <p:nvPr/>
            </p:nvSpPr>
            <p:spPr>
              <a:xfrm>
                <a:off x="469575" y="2647890"/>
                <a:ext cx="2743764" cy="400110"/>
              </a:xfrm>
              <a:prstGeom prst="rect">
                <a:avLst/>
              </a:prstGeom>
              <a:noFill/>
            </p:spPr>
            <p:txBody>
              <a:bodyPr wrap="none" rtlCol="0">
                <a:spAutoFit/>
              </a:bodyPr>
              <a:lstStyle/>
              <a:p>
                <a:r>
                  <a:rPr lang="en-US" sz="2000" b="1" dirty="0" err="1" smtClean="0"/>
                  <a:t>Unompetitive</a:t>
                </a:r>
                <a:r>
                  <a:rPr lang="en-US" sz="2000" b="1" dirty="0" smtClean="0"/>
                  <a:t> Inhibition</a:t>
                </a:r>
                <a:endParaRPr lang="en-US" sz="2000" b="1" dirty="0"/>
              </a:p>
            </p:txBody>
          </p:sp>
          <p:grpSp>
            <p:nvGrpSpPr>
              <p:cNvPr id="269" name="Group 304"/>
              <p:cNvGrpSpPr/>
              <p:nvPr/>
            </p:nvGrpSpPr>
            <p:grpSpPr>
              <a:xfrm>
                <a:off x="3280229" y="1908944"/>
                <a:ext cx="5025571" cy="3824199"/>
                <a:chOff x="3280229" y="1908944"/>
                <a:chExt cx="5025571" cy="3824199"/>
              </a:xfrm>
            </p:grpSpPr>
            <p:grpSp>
              <p:nvGrpSpPr>
                <p:cNvPr id="270" name="Group 216"/>
                <p:cNvGrpSpPr/>
                <p:nvPr/>
              </p:nvGrpSpPr>
              <p:grpSpPr>
                <a:xfrm>
                  <a:off x="4357002" y="1908944"/>
                  <a:ext cx="3948798" cy="3809370"/>
                  <a:chOff x="4191000" y="1524000"/>
                  <a:chExt cx="3581400" cy="3505200"/>
                </a:xfrm>
              </p:grpSpPr>
              <p:sp>
                <p:nvSpPr>
                  <p:cNvPr id="223" name="Rectangle 222"/>
                  <p:cNvSpPr/>
                  <p:nvPr/>
                </p:nvSpPr>
                <p:spPr>
                  <a:xfrm>
                    <a:off x="4191000" y="1524000"/>
                    <a:ext cx="3581400" cy="3505200"/>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172"/>
                  <p:cNvGrpSpPr/>
                  <p:nvPr/>
                </p:nvGrpSpPr>
                <p:grpSpPr>
                  <a:xfrm>
                    <a:off x="6553200" y="2305110"/>
                    <a:ext cx="1066800" cy="838200"/>
                    <a:chOff x="5029200" y="1752600"/>
                    <a:chExt cx="1066800" cy="838200"/>
                  </a:xfrm>
                </p:grpSpPr>
                <p:grpSp>
                  <p:nvGrpSpPr>
                    <p:cNvPr id="272" name="Group 119"/>
                    <p:cNvGrpSpPr/>
                    <p:nvPr/>
                  </p:nvGrpSpPr>
                  <p:grpSpPr>
                    <a:xfrm>
                      <a:off x="5029200" y="1752600"/>
                      <a:ext cx="1066800" cy="838200"/>
                      <a:chOff x="5029200" y="1752600"/>
                      <a:chExt cx="1066800" cy="838200"/>
                    </a:xfrm>
                  </p:grpSpPr>
                  <p:grpSp>
                    <p:nvGrpSpPr>
                      <p:cNvPr id="274" name="Group 9"/>
                      <p:cNvGrpSpPr/>
                      <p:nvPr/>
                    </p:nvGrpSpPr>
                    <p:grpSpPr>
                      <a:xfrm>
                        <a:off x="5029200" y="1752600"/>
                        <a:ext cx="990600" cy="838200"/>
                        <a:chOff x="1828800" y="2057400"/>
                        <a:chExt cx="990600" cy="838200"/>
                      </a:xfrm>
                    </p:grpSpPr>
                    <p:sp>
                      <p:nvSpPr>
                        <p:cNvPr id="297"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9"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5" name="TextBox 294"/>
                      <p:cNvSpPr txBox="1"/>
                      <p:nvPr/>
                    </p:nvSpPr>
                    <p:spPr>
                      <a:xfrm>
                        <a:off x="5334000" y="2209800"/>
                        <a:ext cx="400431" cy="369332"/>
                      </a:xfrm>
                      <a:prstGeom prst="rect">
                        <a:avLst/>
                      </a:prstGeom>
                      <a:noFill/>
                    </p:spPr>
                    <p:txBody>
                      <a:bodyPr wrap="none" rtlCol="0">
                        <a:spAutoFit/>
                      </a:bodyPr>
                      <a:lstStyle/>
                      <a:p>
                        <a:r>
                          <a:rPr lang="en-US" dirty="0" smtClean="0"/>
                          <a:t>ES</a:t>
                        </a:r>
                        <a:endParaRPr lang="en-US" dirty="0"/>
                      </a:p>
                    </p:txBody>
                  </p:sp>
                  <p:sp>
                    <p:nvSpPr>
                      <p:cNvPr id="296" name="Oval 295"/>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3" name="Rectangle 29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224"/>
                  <p:cNvGrpSpPr/>
                  <p:nvPr/>
                </p:nvGrpSpPr>
                <p:grpSpPr>
                  <a:xfrm>
                    <a:off x="5486400" y="2076510"/>
                    <a:ext cx="381001" cy="381000"/>
                    <a:chOff x="3886200" y="1828800"/>
                    <a:chExt cx="381001" cy="381000"/>
                  </a:xfrm>
                </p:grpSpPr>
                <p:sp>
                  <p:nvSpPr>
                    <p:cNvPr id="290" name="Trapezoid 4"/>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TextBox 5"/>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cxnSp>
                <p:nvCxnSpPr>
                  <p:cNvPr id="226" name="Straight Arrow Connector 225"/>
                  <p:cNvCxnSpPr/>
                  <p:nvPr/>
                </p:nvCxnSpPr>
                <p:spPr>
                  <a:xfrm>
                    <a:off x="5562600" y="2760722"/>
                    <a:ext cx="762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6" name="Group 55"/>
                  <p:cNvGrpSpPr/>
                  <p:nvPr/>
                </p:nvGrpSpPr>
                <p:grpSpPr>
                  <a:xfrm>
                    <a:off x="6858000" y="2228910"/>
                    <a:ext cx="381001" cy="381000"/>
                    <a:chOff x="3886200" y="1828800"/>
                    <a:chExt cx="381001" cy="381000"/>
                  </a:xfrm>
                </p:grpSpPr>
                <p:sp>
                  <p:nvSpPr>
                    <p:cNvPr id="288" name="Trapezoid 287"/>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9" name="TextBox 288"/>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sp>
                <p:nvSpPr>
                  <p:cNvPr id="230" name="Arc 229"/>
                  <p:cNvSpPr/>
                  <p:nvPr/>
                </p:nvSpPr>
                <p:spPr>
                  <a:xfrm rot="10800000">
                    <a:off x="5715000" y="2381310"/>
                    <a:ext cx="685800" cy="381000"/>
                  </a:xfrm>
                  <a:prstGeom prst="arc">
                    <a:avLst>
                      <a:gd name="adj1" fmla="val 16633440"/>
                      <a:gd name="adj2" fmla="val 136645"/>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7" name="Group 119"/>
                  <p:cNvGrpSpPr/>
                  <p:nvPr/>
                </p:nvGrpSpPr>
                <p:grpSpPr>
                  <a:xfrm>
                    <a:off x="4419600" y="2305110"/>
                    <a:ext cx="990600" cy="838200"/>
                    <a:chOff x="5029200" y="1752600"/>
                    <a:chExt cx="990600" cy="838200"/>
                  </a:xfrm>
                </p:grpSpPr>
                <p:grpSp>
                  <p:nvGrpSpPr>
                    <p:cNvPr id="278" name="Group 9"/>
                    <p:cNvGrpSpPr/>
                    <p:nvPr/>
                  </p:nvGrpSpPr>
                  <p:grpSpPr>
                    <a:xfrm>
                      <a:off x="5029200" y="1752600"/>
                      <a:ext cx="990600" cy="838200"/>
                      <a:chOff x="1828800" y="2057400"/>
                      <a:chExt cx="990600" cy="838200"/>
                    </a:xfrm>
                  </p:grpSpPr>
                  <p:sp>
                    <p:nvSpPr>
                      <p:cNvPr id="285"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3" name="TextBox 282"/>
                    <p:cNvSpPr txBox="1"/>
                    <p:nvPr/>
                  </p:nvSpPr>
                  <p:spPr>
                    <a:xfrm>
                      <a:off x="5334000" y="2209800"/>
                      <a:ext cx="296876" cy="369332"/>
                    </a:xfrm>
                    <a:prstGeom prst="rect">
                      <a:avLst/>
                    </a:prstGeom>
                    <a:noFill/>
                  </p:spPr>
                  <p:txBody>
                    <a:bodyPr wrap="none" rtlCol="0">
                      <a:spAutoFit/>
                    </a:bodyPr>
                    <a:lstStyle/>
                    <a:p>
                      <a:r>
                        <a:rPr lang="en-US" dirty="0" smtClean="0"/>
                        <a:t>E</a:t>
                      </a:r>
                      <a:endParaRPr lang="en-US" dirty="0"/>
                    </a:p>
                  </p:txBody>
                </p:sp>
              </p:grpSp>
              <p:grpSp>
                <p:nvGrpSpPr>
                  <p:cNvPr id="280" name="Group 133"/>
                  <p:cNvGrpSpPr/>
                  <p:nvPr/>
                </p:nvGrpSpPr>
                <p:grpSpPr>
                  <a:xfrm>
                    <a:off x="4724400" y="3981510"/>
                    <a:ext cx="762000" cy="533400"/>
                    <a:chOff x="5334000" y="1752600"/>
                    <a:chExt cx="762000" cy="533400"/>
                  </a:xfrm>
                </p:grpSpPr>
                <p:cxnSp>
                  <p:nvCxnSpPr>
                    <p:cNvPr id="279" name="Straight Connector 8"/>
                    <p:cNvCxnSpPr/>
                    <p:nvPr/>
                  </p:nvCxnSpPr>
                  <p:spPr>
                    <a:xfrm>
                      <a:off x="5334000" y="17526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3" name="Rectangle 272"/>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58"/>
                  <p:cNvGrpSpPr/>
                  <p:nvPr/>
                </p:nvGrpSpPr>
                <p:grpSpPr>
                  <a:xfrm>
                    <a:off x="6553200" y="3981510"/>
                    <a:ext cx="1066800" cy="838200"/>
                    <a:chOff x="5029200" y="1752600"/>
                    <a:chExt cx="1066800" cy="838200"/>
                  </a:xfrm>
                </p:grpSpPr>
                <p:grpSp>
                  <p:nvGrpSpPr>
                    <p:cNvPr id="282" name="Group 119"/>
                    <p:cNvGrpSpPr/>
                    <p:nvPr/>
                  </p:nvGrpSpPr>
                  <p:grpSpPr>
                    <a:xfrm>
                      <a:off x="5029200" y="1752600"/>
                      <a:ext cx="1066800" cy="838200"/>
                      <a:chOff x="5029200" y="1752600"/>
                      <a:chExt cx="1066800" cy="838200"/>
                    </a:xfrm>
                  </p:grpSpPr>
                  <p:grpSp>
                    <p:nvGrpSpPr>
                      <p:cNvPr id="284" name="Group 9"/>
                      <p:cNvGrpSpPr/>
                      <p:nvPr/>
                    </p:nvGrpSpPr>
                    <p:grpSpPr>
                      <a:xfrm>
                        <a:off x="5029200" y="1752600"/>
                        <a:ext cx="990600" cy="838200"/>
                        <a:chOff x="1828800" y="2057400"/>
                        <a:chExt cx="990600" cy="838200"/>
                      </a:xfrm>
                    </p:grpSpPr>
                    <p:sp>
                      <p:nvSpPr>
                        <p:cNvPr id="263" name="Rounded Rectangle 2"/>
                        <p:cNvSpPr/>
                        <p:nvPr/>
                      </p:nvSpPr>
                      <p:spPr>
                        <a:xfrm>
                          <a:off x="1828800" y="2057400"/>
                          <a:ext cx="990600" cy="838200"/>
                        </a:xfrm>
                        <a:prstGeom prst="roundRect">
                          <a:avLst/>
                        </a:pr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3"/>
                        <p:cNvSpPr/>
                        <p:nvPr/>
                      </p:nvSpPr>
                      <p:spPr>
                        <a:xfrm rot="10800000">
                          <a:off x="2133601" y="2057400"/>
                          <a:ext cx="381000" cy="381000"/>
                        </a:xfrm>
                        <a:prstGeom prst="trapezoi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8"/>
                        <p:cNvCxnSpPr/>
                        <p:nvPr/>
                      </p:nvCxnSpPr>
                      <p:spPr>
                        <a:xfrm>
                          <a:off x="2133600" y="2057400"/>
                          <a:ext cx="3810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1" name="TextBox 260"/>
                      <p:cNvSpPr txBox="1"/>
                      <p:nvPr/>
                    </p:nvSpPr>
                    <p:spPr>
                      <a:xfrm>
                        <a:off x="5333061" y="2209800"/>
                        <a:ext cx="458139" cy="369332"/>
                      </a:xfrm>
                      <a:prstGeom prst="rect">
                        <a:avLst/>
                      </a:prstGeom>
                      <a:noFill/>
                    </p:spPr>
                    <p:txBody>
                      <a:bodyPr wrap="none" rtlCol="0">
                        <a:spAutoFit/>
                      </a:bodyPr>
                      <a:lstStyle/>
                      <a:p>
                        <a:r>
                          <a:rPr lang="en-US" dirty="0" smtClean="0"/>
                          <a:t>ESI</a:t>
                        </a:r>
                        <a:endParaRPr lang="en-US" dirty="0"/>
                      </a:p>
                    </p:txBody>
                  </p:sp>
                  <p:sp>
                    <p:nvSpPr>
                      <p:cNvPr id="262" name="Oval 261"/>
                      <p:cNvSpPr/>
                      <p:nvPr/>
                    </p:nvSpPr>
                    <p:spPr>
                      <a:xfrm>
                        <a:off x="5943600" y="2057400"/>
                        <a:ext cx="152400" cy="2286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9" name="Rectangle 258"/>
                    <p:cNvSpPr/>
                    <p:nvPr/>
                  </p:nvSpPr>
                  <p:spPr>
                    <a:xfrm>
                      <a:off x="6019800" y="2057400"/>
                      <a:ext cx="7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167"/>
                  <p:cNvGrpSpPr/>
                  <p:nvPr/>
                </p:nvGrpSpPr>
                <p:grpSpPr>
                  <a:xfrm>
                    <a:off x="7467600" y="4210110"/>
                    <a:ext cx="153194" cy="381000"/>
                    <a:chOff x="5029200" y="2743994"/>
                    <a:chExt cx="153194" cy="381000"/>
                  </a:xfrm>
                </p:grpSpPr>
                <p:sp>
                  <p:nvSpPr>
                    <p:cNvPr id="255" name="Oval 254"/>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5" idx="0"/>
                      <a:endCxn id="255"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1" name="TextBox 240"/>
                  <p:cNvSpPr txBox="1"/>
                  <p:nvPr/>
                </p:nvSpPr>
                <p:spPr>
                  <a:xfrm>
                    <a:off x="7391400" y="4221778"/>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cxnSp>
                <p:nvCxnSpPr>
                  <p:cNvPr id="242" name="Straight Arrow Connector 241"/>
                  <p:cNvCxnSpPr/>
                  <p:nvPr/>
                </p:nvCxnSpPr>
                <p:spPr>
                  <a:xfrm rot="5400000">
                    <a:off x="6971506" y="3561616"/>
                    <a:ext cx="381000" cy="1588"/>
                  </a:xfrm>
                  <a:prstGeom prst="straightConnector1">
                    <a:avLst/>
                  </a:prstGeom>
                  <a:ln w="19050">
                    <a:solidFill>
                      <a:srgbClr val="023098"/>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3" name="Arc 242"/>
                  <p:cNvSpPr/>
                  <p:nvPr/>
                </p:nvSpPr>
                <p:spPr>
                  <a:xfrm>
                    <a:off x="6629400" y="3448110"/>
                    <a:ext cx="533400" cy="304800"/>
                  </a:xfrm>
                  <a:prstGeom prst="arc">
                    <a:avLst/>
                  </a:prstGeom>
                  <a:ln w="19050">
                    <a:solidFill>
                      <a:srgbClr val="02309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3" name="Group 183"/>
                  <p:cNvGrpSpPr/>
                  <p:nvPr/>
                </p:nvGrpSpPr>
                <p:grpSpPr>
                  <a:xfrm>
                    <a:off x="6691826" y="3295710"/>
                    <a:ext cx="153194" cy="381000"/>
                    <a:chOff x="5029200" y="2743994"/>
                    <a:chExt cx="153194" cy="381000"/>
                  </a:xfrm>
                </p:grpSpPr>
                <p:sp>
                  <p:nvSpPr>
                    <p:cNvPr id="252" name="Oval 251"/>
                    <p:cNvSpPr/>
                    <p:nvPr/>
                  </p:nvSpPr>
                  <p:spPr>
                    <a:xfrm>
                      <a:off x="5029200" y="2819400"/>
                      <a:ext cx="152400" cy="228600"/>
                    </a:xfrm>
                    <a:prstGeom prst="ellipse">
                      <a:avLst/>
                    </a:prstGeom>
                    <a:solidFill>
                      <a:schemeClr val="accent2">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Connector 252"/>
                    <p:cNvCxnSpPr>
                      <a:stCxn id="252" idx="0"/>
                      <a:endCxn id="252" idx="4"/>
                    </p:cNvCxnSpPr>
                    <p:nvPr/>
                  </p:nvCxnSpPr>
                  <p:spPr>
                    <a:xfrm rot="16200000" flipH="1">
                      <a:off x="4991100" y="2933700"/>
                      <a:ext cx="22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991100" y="2933700"/>
                      <a:ext cx="381000" cy="1588"/>
                    </a:xfrm>
                    <a:prstGeom prst="line">
                      <a:avLst/>
                    </a:prstGeom>
                    <a:ln w="1428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5" name="TextBox 244"/>
                  <p:cNvSpPr txBox="1"/>
                  <p:nvPr/>
                </p:nvSpPr>
                <p:spPr>
                  <a:xfrm>
                    <a:off x="6615626" y="3295710"/>
                    <a:ext cx="242374" cy="369332"/>
                  </a:xfrm>
                  <a:prstGeom prst="rect">
                    <a:avLst/>
                  </a:prstGeom>
                  <a:noFill/>
                </p:spPr>
                <p:txBody>
                  <a:bodyPr wrap="none" rtlCol="0">
                    <a:spAutoFit/>
                  </a:bodyPr>
                  <a:lstStyle/>
                  <a:p>
                    <a:r>
                      <a:rPr lang="en-US" dirty="0" smtClean="0">
                        <a:solidFill>
                          <a:srgbClr val="C00000"/>
                        </a:solidFill>
                      </a:rPr>
                      <a:t>I</a:t>
                    </a:r>
                    <a:endParaRPr lang="en-US" dirty="0">
                      <a:solidFill>
                        <a:srgbClr val="C00000"/>
                      </a:solidFill>
                    </a:endParaRPr>
                  </a:p>
                </p:txBody>
              </p:sp>
              <p:grpSp>
                <p:nvGrpSpPr>
                  <p:cNvPr id="34" name="Group 55"/>
                  <p:cNvGrpSpPr/>
                  <p:nvPr/>
                </p:nvGrpSpPr>
                <p:grpSpPr>
                  <a:xfrm>
                    <a:off x="6858000" y="3905310"/>
                    <a:ext cx="381001" cy="381000"/>
                    <a:chOff x="3886200" y="1828800"/>
                    <a:chExt cx="381001" cy="381000"/>
                  </a:xfrm>
                </p:grpSpPr>
                <p:sp>
                  <p:nvSpPr>
                    <p:cNvPr id="250" name="Trapezoid 249"/>
                    <p:cNvSpPr/>
                    <p:nvPr/>
                  </p:nvSpPr>
                  <p:spPr>
                    <a:xfrm rot="10800000">
                      <a:off x="3886200" y="1828800"/>
                      <a:ext cx="381001" cy="381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3962400" y="1828800"/>
                      <a:ext cx="290464" cy="369332"/>
                    </a:xfrm>
                    <a:prstGeom prst="rect">
                      <a:avLst/>
                    </a:prstGeom>
                    <a:noFill/>
                  </p:spPr>
                  <p:txBody>
                    <a:bodyPr wrap="square" rtlCol="0">
                      <a:spAutoFit/>
                    </a:bodyPr>
                    <a:lstStyle/>
                    <a:p>
                      <a:r>
                        <a:rPr lang="en-US" dirty="0" smtClean="0">
                          <a:solidFill>
                            <a:srgbClr val="00B050"/>
                          </a:solidFill>
                        </a:rPr>
                        <a:t>S</a:t>
                      </a:r>
                      <a:endParaRPr lang="en-US" dirty="0">
                        <a:solidFill>
                          <a:srgbClr val="00B050"/>
                        </a:solidFill>
                      </a:endParaRPr>
                    </a:p>
                  </p:txBody>
                </p:sp>
              </p:grpSp>
            </p:grpSp>
            <p:sp>
              <p:nvSpPr>
                <p:cNvPr id="300" name="Freeform 299"/>
                <p:cNvSpPr/>
                <p:nvPr/>
              </p:nvSpPr>
              <p:spPr>
                <a:xfrm>
                  <a:off x="3280229" y="1915886"/>
                  <a:ext cx="1088571" cy="3817257"/>
                </a:xfrm>
                <a:custGeom>
                  <a:avLst/>
                  <a:gdLst>
                    <a:gd name="connsiteX0" fmla="*/ 0 w 1088571"/>
                    <a:gd name="connsiteY0" fmla="*/ 827314 h 3817257"/>
                    <a:gd name="connsiteX1" fmla="*/ 14514 w 1088571"/>
                    <a:gd name="connsiteY1" fmla="*/ 914400 h 3817257"/>
                    <a:gd name="connsiteX2" fmla="*/ 0 w 1088571"/>
                    <a:gd name="connsiteY2" fmla="*/ 1059543 h 3817257"/>
                    <a:gd name="connsiteX3" fmla="*/ 1059542 w 1088571"/>
                    <a:gd name="connsiteY3" fmla="*/ 3817257 h 3817257"/>
                    <a:gd name="connsiteX4" fmla="*/ 1088571 w 1088571"/>
                    <a:gd name="connsiteY4" fmla="*/ 0 h 3817257"/>
                    <a:gd name="connsiteX5" fmla="*/ 0 w 1088571"/>
                    <a:gd name="connsiteY5" fmla="*/ 827314 h 381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8571" h="3817257">
                      <a:moveTo>
                        <a:pt x="0" y="827314"/>
                      </a:moveTo>
                      <a:cubicBezTo>
                        <a:pt x="4838" y="856343"/>
                        <a:pt x="14514" y="884971"/>
                        <a:pt x="14514" y="914400"/>
                      </a:cubicBezTo>
                      <a:cubicBezTo>
                        <a:pt x="14514" y="963022"/>
                        <a:pt x="0" y="1059543"/>
                        <a:pt x="0" y="1059543"/>
                      </a:cubicBezTo>
                      <a:lnTo>
                        <a:pt x="1059542" y="3817257"/>
                      </a:lnTo>
                      <a:lnTo>
                        <a:pt x="1088571" y="0"/>
                      </a:lnTo>
                      <a:lnTo>
                        <a:pt x="0" y="827314"/>
                      </a:lnTo>
                      <a:close/>
                    </a:path>
                  </a:pathLst>
                </a:custGeom>
                <a:gradFill>
                  <a:gsLst>
                    <a:gs pos="47000">
                      <a:schemeClr val="accent1"/>
                    </a:gs>
                    <a:gs pos="92000">
                      <a:schemeClr val="accent1">
                        <a:tint val="44500"/>
                        <a:satMod val="160000"/>
                      </a:schemeClr>
                    </a:gs>
                    <a:gs pos="100000">
                      <a:schemeClr val="accent1">
                        <a:tint val="23500"/>
                        <a:satMod val="160000"/>
                      </a:schemeClr>
                    </a:gs>
                  </a:gsLst>
                  <a:lin ang="10800000" scaled="1"/>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300"/>
                <p:cNvSpPr/>
                <p:nvPr/>
              </p:nvSpPr>
              <p:spPr>
                <a:xfrm rot="16200000" flipH="1">
                  <a:off x="5486400" y="3048001"/>
                  <a:ext cx="228600" cy="228600"/>
                </a:xfrm>
                <a:prstGeom prst="triangl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3" name="Straight Connector 302"/>
                <p:cNvCxnSpPr/>
                <p:nvPr/>
              </p:nvCxnSpPr>
              <p:spPr>
                <a:xfrm rot="5400000">
                  <a:off x="5601494" y="3161506"/>
                  <a:ext cx="228600" cy="158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306" name="Rectangle 5"/>
          <p:cNvSpPr>
            <a:spLocks noChangeArrowheads="1"/>
          </p:cNvSpPr>
          <p:nvPr/>
        </p:nvSpPr>
        <p:spPr bwMode="auto">
          <a:xfrm>
            <a:off x="0" y="6477000"/>
            <a:ext cx="9220200" cy="400110"/>
          </a:xfrm>
          <a:prstGeom prst="rect">
            <a:avLst/>
          </a:prstGeom>
          <a:noFill/>
          <a:ln w="9525">
            <a:noFill/>
            <a:miter lim="800000"/>
            <a:headEnd/>
            <a:tailEnd/>
          </a:ln>
        </p:spPr>
        <p:txBody>
          <a:bodyPr wrap="square">
            <a:spAutoFit/>
          </a:bodyPr>
          <a:lstStyle/>
          <a:p>
            <a:r>
              <a:rPr lang="en-US" sz="1000" i="1" dirty="0" err="1" smtClean="0">
                <a:latin typeface="Calibri" pitchFamily="34" charset="0"/>
              </a:rPr>
              <a:t>Segel</a:t>
            </a:r>
            <a:r>
              <a:rPr lang="en-US" sz="1000" i="1" dirty="0" smtClean="0">
                <a:latin typeface="Calibri" pitchFamily="34" charset="0"/>
              </a:rPr>
              <a:t> IH. Enzyme kinetics. (1993) John Wiley &amp; Sons, Inc., Hoboken, New Jersey.</a:t>
            </a:r>
          </a:p>
          <a:p>
            <a:r>
              <a:rPr lang="en-US" sz="1000" i="1" dirty="0" smtClean="0">
                <a:latin typeface="Calibri" pitchFamily="34" charset="0"/>
              </a:rPr>
              <a:t>Copeland RA. Evaluation of enzyme inhibitors in drug discovery (2005) John Wiley &amp; Sons, Inc., Hoboken, New Jersey.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wipe(left)">
                                      <p:cBhvr>
                                        <p:cTn id="17" dur="5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txBox="1">
            <a:spLocks/>
          </p:cNvSpPr>
          <p:nvPr/>
        </p:nvSpPr>
        <p:spPr>
          <a:xfrm>
            <a:off x="0" y="0"/>
            <a:ext cx="6172200" cy="762000"/>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Sir2 </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NAD</a:t>
            </a:r>
            <a:r>
              <a:rPr kumimoji="0" lang="en-US" sz="2700" b="1" i="0" u="none" strike="noStrike" kern="1200" cap="none" spc="0" normalizeH="0" baseline="30000" noProof="0" dirty="0" smtClean="0">
                <a:ln>
                  <a:noFill/>
                </a:ln>
                <a:solidFill>
                  <a:schemeClr val="tx1"/>
                </a:solidFill>
                <a:effectLst/>
                <a:uLnTx/>
                <a:uFillTx/>
                <a:latin typeface="+mn-lt"/>
                <a:ea typeface="+mj-ea"/>
                <a:cs typeface="Arial" pitchFamily="34" charset="0"/>
              </a:rPr>
              <a:t>+</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-dependent </a:t>
            </a:r>
            <a:r>
              <a:rPr kumimoji="0" lang="en-US" sz="2700" b="1" i="0" u="none" strike="noStrike" kern="1200" cap="none" spc="0" normalizeH="0" baseline="0" noProof="0" dirty="0" err="1" smtClean="0">
                <a:ln>
                  <a:noFill/>
                </a:ln>
                <a:solidFill>
                  <a:schemeClr val="tx1"/>
                </a:solidFill>
                <a:effectLst/>
                <a:uLnTx/>
                <a:uFillTx/>
                <a:latin typeface="+mn-lt"/>
                <a:ea typeface="+mj-ea"/>
                <a:cs typeface="Arial" pitchFamily="34" charset="0"/>
              </a:rPr>
              <a:t>deacetylase</a:t>
            </a: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 chemistry</a:t>
            </a:r>
          </a:p>
        </p:txBody>
      </p:sp>
      <p:pic>
        <p:nvPicPr>
          <p:cNvPr id="73731" name="Picture 3"/>
          <p:cNvPicPr>
            <a:picLocks noChangeAspect="1" noChangeArrowheads="1"/>
          </p:cNvPicPr>
          <p:nvPr/>
        </p:nvPicPr>
        <p:blipFill>
          <a:blip r:embed="rId3"/>
          <a:srcRect/>
          <a:stretch>
            <a:fillRect/>
          </a:stretch>
        </p:blipFill>
        <p:spPr bwMode="auto">
          <a:xfrm>
            <a:off x="228600" y="762000"/>
            <a:ext cx="8656637" cy="2819400"/>
          </a:xfrm>
          <a:prstGeom prst="rect">
            <a:avLst/>
          </a:prstGeom>
          <a:noFill/>
          <a:ln w="9525">
            <a:noFill/>
            <a:miter lim="800000"/>
            <a:headEnd/>
            <a:tailEnd/>
          </a:ln>
          <a:effectLst/>
        </p:spPr>
      </p:pic>
      <p:sp>
        <p:nvSpPr>
          <p:cNvPr id="56" name="TextBox 3"/>
          <p:cNvSpPr txBox="1">
            <a:spLocks noChangeArrowheads="1"/>
          </p:cNvSpPr>
          <p:nvPr/>
        </p:nvSpPr>
        <p:spPr bwMode="auto">
          <a:xfrm>
            <a:off x="0" y="6477000"/>
            <a:ext cx="6583363" cy="400050"/>
          </a:xfrm>
          <a:prstGeom prst="rect">
            <a:avLst/>
          </a:prstGeom>
          <a:noFill/>
          <a:ln w="9525">
            <a:noFill/>
            <a:miter lim="800000"/>
            <a:headEnd/>
            <a:tailEnd/>
          </a:ln>
        </p:spPr>
        <p:txBody>
          <a:bodyPr wrap="none">
            <a:spAutoFit/>
          </a:bodyPr>
          <a:lstStyle/>
          <a:p>
            <a:r>
              <a:rPr lang="en-US" sz="1000" i="1" dirty="0" err="1">
                <a:latin typeface="Calibri" pitchFamily="34" charset="0"/>
              </a:rPr>
              <a:t>Michan</a:t>
            </a:r>
            <a:r>
              <a:rPr lang="en-US" sz="1000" i="1" dirty="0">
                <a:latin typeface="Calibri" pitchFamily="34" charset="0"/>
              </a:rPr>
              <a:t> S and Sinclair </a:t>
            </a:r>
            <a:r>
              <a:rPr lang="en-US" sz="1000" i="1" dirty="0" smtClean="0">
                <a:latin typeface="Calibri" pitchFamily="34" charset="0"/>
              </a:rPr>
              <a:t>D(2007) </a:t>
            </a:r>
            <a:r>
              <a:rPr lang="en-US" sz="1000" i="1" dirty="0" err="1" smtClean="0">
                <a:latin typeface="Calibri" pitchFamily="34" charset="0"/>
              </a:rPr>
              <a:t>Sirtuins</a:t>
            </a:r>
            <a:r>
              <a:rPr lang="en-US" sz="1000" i="1" dirty="0" smtClean="0">
                <a:latin typeface="Calibri" pitchFamily="34" charset="0"/>
              </a:rPr>
              <a:t> </a:t>
            </a:r>
            <a:r>
              <a:rPr lang="en-US" sz="1000" i="1" dirty="0">
                <a:latin typeface="Calibri" pitchFamily="34" charset="0"/>
              </a:rPr>
              <a:t>in mammals: insights into their biological function. </a:t>
            </a:r>
            <a:r>
              <a:rPr lang="en-US" sz="1000" i="1" dirty="0" err="1">
                <a:latin typeface="Calibri" pitchFamily="34" charset="0"/>
              </a:rPr>
              <a:t>Biochem</a:t>
            </a:r>
            <a:r>
              <a:rPr lang="en-US" sz="1000" i="1" dirty="0">
                <a:latin typeface="Calibri" pitchFamily="34" charset="0"/>
              </a:rPr>
              <a:t> J 404, 1-13.</a:t>
            </a:r>
          </a:p>
          <a:p>
            <a:r>
              <a:rPr lang="en-US" sz="1000" i="1" dirty="0" err="1">
                <a:latin typeface="Calibri" pitchFamily="34" charset="0"/>
              </a:rPr>
              <a:t>Haigis</a:t>
            </a:r>
            <a:r>
              <a:rPr lang="en-US" sz="1000" i="1" dirty="0">
                <a:latin typeface="Calibri" pitchFamily="34" charset="0"/>
              </a:rPr>
              <a:t> MC (2006) Mammalian </a:t>
            </a:r>
            <a:r>
              <a:rPr lang="en-US" sz="1000" i="1" dirty="0" err="1">
                <a:latin typeface="Calibri" pitchFamily="34" charset="0"/>
              </a:rPr>
              <a:t>sirtuins</a:t>
            </a:r>
            <a:r>
              <a:rPr lang="en-US" sz="1000" i="1" dirty="0">
                <a:latin typeface="Calibri" pitchFamily="34" charset="0"/>
              </a:rPr>
              <a:t>-emerging roles in physiology, aging, and calorie restriction. Genes Dev 20, 2913-2921</a:t>
            </a:r>
          </a:p>
        </p:txBody>
      </p:sp>
      <p:sp>
        <p:nvSpPr>
          <p:cNvPr id="57" name="TextBox 8"/>
          <p:cNvSpPr txBox="1">
            <a:spLocks noChangeArrowheads="1"/>
          </p:cNvSpPr>
          <p:nvPr/>
        </p:nvSpPr>
        <p:spPr bwMode="auto">
          <a:xfrm>
            <a:off x="304800" y="3886200"/>
            <a:ext cx="8534400" cy="1323439"/>
          </a:xfrm>
          <a:prstGeom prst="rect">
            <a:avLst/>
          </a:prstGeom>
          <a:noFill/>
          <a:ln w="9525">
            <a:noFill/>
            <a:miter lim="800000"/>
            <a:headEnd/>
            <a:tailEnd/>
          </a:ln>
        </p:spPr>
        <p:txBody>
          <a:bodyPr>
            <a:spAutoFit/>
          </a:bodyPr>
          <a:lstStyle/>
          <a:p>
            <a:pPr>
              <a:buFont typeface="Wingdings" pitchFamily="2" charset="2"/>
              <a:buChar char="Ø"/>
            </a:pPr>
            <a:r>
              <a:rPr lang="en-US" sz="1600" dirty="0">
                <a:latin typeface="Calibri" pitchFamily="34" charset="0"/>
              </a:rPr>
              <a:t> MS, HPLC for quantitatively measurement of one or more product;</a:t>
            </a:r>
          </a:p>
          <a:p>
            <a:pPr>
              <a:buFont typeface="Wingdings" pitchFamily="2" charset="2"/>
              <a:buChar char="Ø"/>
            </a:pPr>
            <a:r>
              <a:rPr lang="en-US" sz="1600" dirty="0" smtClean="0">
                <a:latin typeface="Calibri" pitchFamily="34" charset="0"/>
              </a:rPr>
              <a:t> Radioactive </a:t>
            </a:r>
            <a:r>
              <a:rPr lang="en-US" sz="1600" dirty="0">
                <a:latin typeface="Calibri" pitchFamily="34" charset="0"/>
              </a:rPr>
              <a:t>Assay ([</a:t>
            </a:r>
            <a:r>
              <a:rPr lang="en-US" sz="1600" baseline="30000" dirty="0">
                <a:latin typeface="Calibri" pitchFamily="34" charset="0"/>
              </a:rPr>
              <a:t>3</a:t>
            </a:r>
            <a:r>
              <a:rPr lang="en-US" sz="1600" dirty="0">
                <a:latin typeface="Calibri" pitchFamily="34" charset="0"/>
              </a:rPr>
              <a:t>H]- or [</a:t>
            </a:r>
            <a:r>
              <a:rPr lang="en-US" sz="1600" baseline="30000" dirty="0">
                <a:latin typeface="Calibri" pitchFamily="34" charset="0"/>
              </a:rPr>
              <a:t>14</a:t>
            </a:r>
            <a:r>
              <a:rPr lang="en-US" sz="1600" dirty="0">
                <a:latin typeface="Calibri" pitchFamily="34" charset="0"/>
              </a:rPr>
              <a:t>C]- labeled acetyl groups in the moiety of the peptide) for </a:t>
            </a:r>
          </a:p>
          <a:p>
            <a:r>
              <a:rPr lang="en-US" sz="1600" dirty="0">
                <a:latin typeface="Calibri" pitchFamily="34" charset="0"/>
              </a:rPr>
              <a:t>     scintillation counting;</a:t>
            </a:r>
          </a:p>
          <a:p>
            <a:pPr>
              <a:buFont typeface="Wingdings" pitchFamily="2" charset="2"/>
              <a:buChar char="Ø"/>
            </a:pPr>
            <a:r>
              <a:rPr lang="en-US" sz="1600" dirty="0">
                <a:latin typeface="Calibri" pitchFamily="34" charset="0"/>
              </a:rPr>
              <a:t> NAD</a:t>
            </a:r>
            <a:r>
              <a:rPr lang="en-US" sz="1600" baseline="30000" dirty="0">
                <a:latin typeface="Calibri" pitchFamily="34" charset="0"/>
              </a:rPr>
              <a:t>+</a:t>
            </a:r>
            <a:r>
              <a:rPr lang="en-US" sz="1600" dirty="0">
                <a:latin typeface="Calibri" pitchFamily="34" charset="0"/>
              </a:rPr>
              <a:t> bioluminescence assay;</a:t>
            </a:r>
          </a:p>
          <a:p>
            <a:pPr>
              <a:buFont typeface="Wingdings" pitchFamily="2" charset="2"/>
              <a:buChar char="Ø"/>
            </a:pPr>
            <a:r>
              <a:rPr lang="en-US" sz="1600" dirty="0" smtClean="0">
                <a:latin typeface="Calibri" pitchFamily="34" charset="0"/>
              </a:rPr>
              <a:t> </a:t>
            </a:r>
            <a:r>
              <a:rPr lang="en-US" sz="1600" dirty="0" err="1" smtClean="0">
                <a:latin typeface="Calibri" pitchFamily="34" charset="0"/>
              </a:rPr>
              <a:t>Fluorimetric</a:t>
            </a:r>
            <a:r>
              <a:rPr lang="en-US" sz="1600" dirty="0" smtClean="0">
                <a:latin typeface="Calibri" pitchFamily="34" charset="0"/>
              </a:rPr>
              <a:t> Assay</a:t>
            </a:r>
            <a:endParaRPr lang="en-US" sz="1600" dirty="0">
              <a:latin typeface="Calibri" pitchFamily="34" charset="0"/>
            </a:endParaRPr>
          </a:p>
        </p:txBody>
      </p:sp>
      <p:sp>
        <p:nvSpPr>
          <p:cNvPr id="6" name="Oval 5"/>
          <p:cNvSpPr/>
          <p:nvPr/>
        </p:nvSpPr>
        <p:spPr>
          <a:xfrm>
            <a:off x="7772400" y="2362200"/>
            <a:ext cx="1371600" cy="1295400"/>
          </a:xfrm>
          <a:prstGeom prst="ellipse">
            <a:avLst/>
          </a:prstGeom>
          <a:solidFill>
            <a:srgbClr val="FFFF00">
              <a:alpha val="42000"/>
            </a:srgb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a:xfrm>
            <a:off x="304800" y="3886200"/>
            <a:ext cx="8229600" cy="1600200"/>
            <a:chOff x="304800" y="3962400"/>
            <a:chExt cx="8229600" cy="1600200"/>
          </a:xfrm>
        </p:grpSpPr>
        <p:sp>
          <p:nvSpPr>
            <p:cNvPr id="7" name="Rounded Rectangle 6"/>
            <p:cNvSpPr/>
            <p:nvPr/>
          </p:nvSpPr>
          <p:spPr>
            <a:xfrm>
              <a:off x="304800" y="3962400"/>
              <a:ext cx="8229600" cy="1600200"/>
            </a:xfrm>
            <a:prstGeom prst="roundRect">
              <a:avLst/>
            </a:prstGeom>
            <a:solidFill>
              <a:schemeClr val="accent1">
                <a:lumMod val="20000"/>
                <a:lumOff val="80000"/>
              </a:schemeClr>
            </a:solidFill>
            <a:ln w="9525">
              <a:solidFill>
                <a:schemeClr val="accent1">
                  <a:lumMod val="75000"/>
                </a:schemeClr>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Experimental Assay          Computational Simulation</a:t>
              </a:r>
            </a:p>
            <a:p>
              <a:r>
                <a:rPr lang="en-US" b="1" dirty="0" smtClean="0">
                  <a:solidFill>
                    <a:schemeClr val="tx1"/>
                  </a:solidFill>
                </a:rPr>
                <a:t>                       </a:t>
              </a:r>
              <a:r>
                <a:rPr lang="en-US" dirty="0" smtClean="0">
                  <a:solidFill>
                    <a:schemeClr val="tx1"/>
                  </a:solidFill>
                </a:rPr>
                <a:t>BIOMOL Assay                                     Induced Fit Docking</a:t>
              </a:r>
            </a:p>
            <a:p>
              <a:r>
                <a:rPr lang="en-US" dirty="0" smtClean="0">
                  <a:solidFill>
                    <a:schemeClr val="tx1"/>
                  </a:solidFill>
                </a:rPr>
                <a:t>                    PNC1/GDH Assay                              Binding Affinity (MM-GBSA)</a:t>
              </a:r>
            </a:p>
          </p:txBody>
        </p:sp>
        <p:sp>
          <p:nvSpPr>
            <p:cNvPr id="8" name="Cross 7"/>
            <p:cNvSpPr/>
            <p:nvPr/>
          </p:nvSpPr>
          <p:spPr>
            <a:xfrm>
              <a:off x="3810000" y="4343400"/>
              <a:ext cx="304800" cy="3048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 calcmode="lin" valueType="num">
                                      <p:cBhvr>
                                        <p:cTn id="13" dur="500" fill="hold"/>
                                        <p:tgtEl>
                                          <p:spTgt spid="57"/>
                                        </p:tgtEl>
                                        <p:attrNameLst>
                                          <p:attrName>ppt_w</p:attrName>
                                        </p:attrNameLst>
                                      </p:cBhvr>
                                      <p:tavLst>
                                        <p:tav tm="0">
                                          <p:val>
                                            <p:fltVal val="0"/>
                                          </p:val>
                                        </p:tav>
                                        <p:tav tm="100000">
                                          <p:val>
                                            <p:strVal val="#ppt_w"/>
                                          </p:val>
                                        </p:tav>
                                      </p:tavLst>
                                    </p:anim>
                                    <p:anim calcmode="lin" valueType="num">
                                      <p:cBhvr>
                                        <p:cTn id="14" dur="500" fill="hold"/>
                                        <p:tgtEl>
                                          <p:spTgt spid="57"/>
                                        </p:tgtEl>
                                        <p:attrNameLst>
                                          <p:attrName>ppt_h</p:attrName>
                                        </p:attrNameLst>
                                      </p:cBhvr>
                                      <p:tavLst>
                                        <p:tav tm="0">
                                          <p:val>
                                            <p:fltVal val="0"/>
                                          </p:val>
                                        </p:tav>
                                        <p:tav tm="100000">
                                          <p:val>
                                            <p:strVal val="#ppt_h"/>
                                          </p:val>
                                        </p:tav>
                                      </p:tavLst>
                                    </p:anim>
                                    <p:animEffect transition="in" filter="fade">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BIOMOL Assay</a:t>
            </a:r>
          </a:p>
        </p:txBody>
      </p:sp>
      <p:grpSp>
        <p:nvGrpSpPr>
          <p:cNvPr id="2" name="Group 9"/>
          <p:cNvGrpSpPr>
            <a:grpSpLocks/>
          </p:cNvGrpSpPr>
          <p:nvPr/>
        </p:nvGrpSpPr>
        <p:grpSpPr bwMode="auto">
          <a:xfrm>
            <a:off x="5638800" y="1828800"/>
            <a:ext cx="1371600" cy="809625"/>
            <a:chOff x="152400" y="3962400"/>
            <a:chExt cx="1371600" cy="809625"/>
          </a:xfrm>
        </p:grpSpPr>
        <p:pic>
          <p:nvPicPr>
            <p:cNvPr id="12" name="Picture 2"/>
            <p:cNvPicPr>
              <a:picLocks noChangeAspect="1" noChangeArrowheads="1"/>
            </p:cNvPicPr>
            <p:nvPr/>
          </p:nvPicPr>
          <p:blipFill>
            <a:blip r:embed="rId3"/>
            <a:srcRect/>
            <a:stretch>
              <a:fillRect/>
            </a:stretch>
          </p:blipFill>
          <p:spPr bwMode="auto">
            <a:xfrm>
              <a:off x="228600" y="4038600"/>
              <a:ext cx="1295400" cy="733425"/>
            </a:xfrm>
            <a:prstGeom prst="rect">
              <a:avLst/>
            </a:prstGeom>
            <a:noFill/>
            <a:ln w="9525">
              <a:solidFill>
                <a:schemeClr val="tx2">
                  <a:lumMod val="60000"/>
                  <a:lumOff val="40000"/>
                </a:schemeClr>
              </a:solidFill>
              <a:miter lim="800000"/>
              <a:headEnd/>
              <a:tailEnd/>
            </a:ln>
          </p:spPr>
        </p:pic>
        <p:sp>
          <p:nvSpPr>
            <p:cNvPr id="13" name="TextBox 8"/>
            <p:cNvSpPr txBox="1">
              <a:spLocks noChangeArrowheads="1"/>
            </p:cNvSpPr>
            <p:nvPr/>
          </p:nvSpPr>
          <p:spPr bwMode="auto">
            <a:xfrm>
              <a:off x="152400" y="3962400"/>
              <a:ext cx="534121" cy="276999"/>
            </a:xfrm>
            <a:prstGeom prst="rect">
              <a:avLst/>
            </a:prstGeom>
            <a:noFill/>
            <a:ln w="9525">
              <a:noFill/>
              <a:miter lim="800000"/>
              <a:headEnd/>
              <a:tailEnd/>
            </a:ln>
          </p:spPr>
          <p:txBody>
            <a:bodyPr wrap="none">
              <a:spAutoFit/>
            </a:bodyPr>
            <a:lstStyle/>
            <a:p>
              <a:r>
                <a:rPr lang="en-US" sz="1200" b="1"/>
                <a:t>AMC</a:t>
              </a:r>
            </a:p>
          </p:txBody>
        </p:sp>
      </p:grpSp>
      <p:pic>
        <p:nvPicPr>
          <p:cNvPr id="159747" name="Picture 3"/>
          <p:cNvPicPr>
            <a:picLocks noChangeAspect="1" noChangeArrowheads="1"/>
          </p:cNvPicPr>
          <p:nvPr/>
        </p:nvPicPr>
        <p:blipFill>
          <a:blip r:embed="rId4"/>
          <a:srcRect/>
          <a:stretch>
            <a:fillRect/>
          </a:stretch>
        </p:blipFill>
        <p:spPr bwMode="auto">
          <a:xfrm>
            <a:off x="-228599" y="762000"/>
            <a:ext cx="9372599" cy="2647950"/>
          </a:xfrm>
          <a:prstGeom prst="rect">
            <a:avLst/>
          </a:prstGeom>
          <a:noFill/>
          <a:ln w="9525">
            <a:noFill/>
            <a:miter lim="800000"/>
            <a:headEnd/>
            <a:tailEnd/>
          </a:ln>
          <a:effectLst/>
        </p:spPr>
      </p:pic>
      <p:pic>
        <p:nvPicPr>
          <p:cNvPr id="19" name="Picture 18"/>
          <p:cNvPicPr>
            <a:picLocks noChangeAspect="1" noChangeArrowheads="1"/>
          </p:cNvPicPr>
          <p:nvPr/>
        </p:nvPicPr>
        <p:blipFill>
          <a:blip r:embed="rId5"/>
          <a:srcRect/>
          <a:stretch>
            <a:fillRect/>
          </a:stretch>
        </p:blipFill>
        <p:spPr bwMode="auto">
          <a:xfrm>
            <a:off x="228600" y="838200"/>
            <a:ext cx="8458200" cy="5909530"/>
          </a:xfrm>
          <a:prstGeom prst="rect">
            <a:avLst/>
          </a:prstGeom>
          <a:noFill/>
          <a:ln w="9525">
            <a:solidFill>
              <a:schemeClr val="tx2">
                <a:lumMod val="60000"/>
                <a:lumOff val="4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out)">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0" y="6611938"/>
            <a:ext cx="3578225" cy="246062"/>
          </a:xfrm>
          <a:prstGeom prst="rect">
            <a:avLst/>
          </a:prstGeom>
          <a:noFill/>
          <a:ln w="9525">
            <a:noFill/>
            <a:miter lim="800000"/>
            <a:headEnd/>
            <a:tailEnd/>
          </a:ln>
        </p:spPr>
        <p:txBody>
          <a:bodyPr wrap="none">
            <a:spAutoFit/>
          </a:bodyPr>
          <a:lstStyle/>
          <a:p>
            <a:pPr fontAlgn="auto">
              <a:spcBef>
                <a:spcPts val="0"/>
              </a:spcBef>
              <a:spcAft>
                <a:spcPts val="0"/>
              </a:spcAft>
              <a:defRPr/>
            </a:pPr>
            <a:r>
              <a:rPr lang="en-US" sz="1000" i="1" dirty="0">
                <a:latin typeface="Calibri" pitchFamily="34" charset="0"/>
                <a:cs typeface="+mn-cs"/>
              </a:rPr>
              <a:t>Smith BC, Hallows WC, </a:t>
            </a:r>
            <a:r>
              <a:rPr lang="en-US" sz="1000" i="1" dirty="0" err="1">
                <a:latin typeface="Calibri" pitchFamily="34" charset="0"/>
                <a:cs typeface="+mn-cs"/>
              </a:rPr>
              <a:t>Denu</a:t>
            </a:r>
            <a:r>
              <a:rPr lang="en-US" sz="1000" i="1" dirty="0">
                <a:latin typeface="Calibri" pitchFamily="34" charset="0"/>
                <a:cs typeface="+mn-cs"/>
              </a:rPr>
              <a:t> JM  Anal </a:t>
            </a:r>
            <a:r>
              <a:rPr lang="en-US" sz="1000" i="1" dirty="0" err="1">
                <a:latin typeface="Calibri" pitchFamily="34" charset="0"/>
                <a:cs typeface="+mn-cs"/>
              </a:rPr>
              <a:t>Chem</a:t>
            </a:r>
            <a:r>
              <a:rPr lang="en-US" sz="1000" i="1" dirty="0">
                <a:latin typeface="Calibri" pitchFamily="34" charset="0"/>
                <a:cs typeface="+mn-cs"/>
              </a:rPr>
              <a:t> </a:t>
            </a:r>
            <a:r>
              <a:rPr lang="en-US" sz="1000" i="1" dirty="0">
                <a:latin typeface="Calibri" pitchFamily="34" charset="0"/>
                <a:cs typeface="Arial" charset="0"/>
              </a:rPr>
              <a:t>(2009) </a:t>
            </a:r>
            <a:r>
              <a:rPr lang="en-US" sz="1000" i="1" dirty="0">
                <a:latin typeface="Calibri" pitchFamily="34" charset="0"/>
                <a:cs typeface="+mn-cs"/>
              </a:rPr>
              <a:t>394: 101-109.</a:t>
            </a:r>
          </a:p>
        </p:txBody>
      </p:sp>
      <p:grpSp>
        <p:nvGrpSpPr>
          <p:cNvPr id="2" name="Group 19"/>
          <p:cNvGrpSpPr>
            <a:grpSpLocks/>
          </p:cNvGrpSpPr>
          <p:nvPr/>
        </p:nvGrpSpPr>
        <p:grpSpPr bwMode="auto">
          <a:xfrm>
            <a:off x="457200" y="1018435"/>
            <a:ext cx="8077200" cy="5229965"/>
            <a:chOff x="3505200" y="707584"/>
            <a:chExt cx="5638800" cy="4093016"/>
          </a:xfrm>
        </p:grpSpPr>
        <p:pic>
          <p:nvPicPr>
            <p:cNvPr id="24585" name="Picture 2"/>
            <p:cNvPicPr>
              <a:picLocks noChangeAspect="1" noChangeArrowheads="1"/>
            </p:cNvPicPr>
            <p:nvPr/>
          </p:nvPicPr>
          <p:blipFill>
            <a:blip r:embed="rId3"/>
            <a:srcRect/>
            <a:stretch>
              <a:fillRect/>
            </a:stretch>
          </p:blipFill>
          <p:spPr bwMode="auto">
            <a:xfrm>
              <a:off x="3505200" y="707584"/>
              <a:ext cx="5638800" cy="4093016"/>
            </a:xfrm>
            <a:prstGeom prst="rect">
              <a:avLst/>
            </a:prstGeom>
            <a:noFill/>
            <a:ln w="9525">
              <a:noFill/>
              <a:miter lim="800000"/>
              <a:headEnd/>
              <a:tailEnd/>
            </a:ln>
          </p:spPr>
        </p:pic>
        <p:sp>
          <p:nvSpPr>
            <p:cNvPr id="16" name="Rounded Rectangle 15"/>
            <p:cNvSpPr/>
            <p:nvPr/>
          </p:nvSpPr>
          <p:spPr>
            <a:xfrm>
              <a:off x="3505200" y="3886200"/>
              <a:ext cx="2514630" cy="914400"/>
            </a:xfrm>
            <a:prstGeom prst="roundRect">
              <a:avLst/>
            </a:prstGeom>
            <a:noFill/>
            <a:ln w="1905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 name="Group 11"/>
          <p:cNvGrpSpPr>
            <a:grpSpLocks/>
          </p:cNvGrpSpPr>
          <p:nvPr/>
        </p:nvGrpSpPr>
        <p:grpSpPr bwMode="auto">
          <a:xfrm>
            <a:off x="457200" y="2971800"/>
            <a:ext cx="8382000" cy="3529013"/>
            <a:chOff x="457200" y="2590800"/>
            <a:chExt cx="8382000" cy="3529013"/>
          </a:xfrm>
        </p:grpSpPr>
        <p:pic>
          <p:nvPicPr>
            <p:cNvPr id="24582" name="Picture 2"/>
            <p:cNvPicPr>
              <a:picLocks noChangeAspect="1" noChangeArrowheads="1"/>
            </p:cNvPicPr>
            <p:nvPr/>
          </p:nvPicPr>
          <p:blipFill>
            <a:blip r:embed="rId4"/>
            <a:srcRect/>
            <a:stretch>
              <a:fillRect/>
            </a:stretch>
          </p:blipFill>
          <p:spPr bwMode="auto">
            <a:xfrm>
              <a:off x="4343400" y="2590800"/>
              <a:ext cx="4495800" cy="3529013"/>
            </a:xfrm>
            <a:prstGeom prst="rect">
              <a:avLst/>
            </a:prstGeom>
            <a:noFill/>
            <a:ln w="9525">
              <a:solidFill>
                <a:srgbClr val="FF0000"/>
              </a:solidFill>
              <a:miter lim="800000"/>
              <a:headEnd/>
              <a:tailEnd/>
            </a:ln>
          </p:spPr>
        </p:pic>
        <p:sp>
          <p:nvSpPr>
            <p:cNvPr id="8" name="Rounded Rectangle 7"/>
            <p:cNvSpPr/>
            <p:nvPr/>
          </p:nvSpPr>
          <p:spPr>
            <a:xfrm>
              <a:off x="457200" y="4724400"/>
              <a:ext cx="3581400" cy="114300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ight Arrow 10"/>
            <p:cNvSpPr/>
            <p:nvPr/>
          </p:nvSpPr>
          <p:spPr>
            <a:xfrm>
              <a:off x="4038600" y="5257800"/>
              <a:ext cx="3048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itle 1"/>
          <p:cNvSpPr txBox="1">
            <a:spLocks/>
          </p:cNvSpPr>
          <p:nvPr/>
        </p:nvSpPr>
        <p:spPr>
          <a:xfrm>
            <a:off x="152400" y="0"/>
            <a:ext cx="5943600" cy="762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0" normalizeH="0" baseline="0" noProof="0" dirty="0" smtClean="0">
                <a:ln>
                  <a:noFill/>
                </a:ln>
                <a:solidFill>
                  <a:schemeClr val="tx1"/>
                </a:solidFill>
                <a:effectLst/>
                <a:uLnTx/>
                <a:uFillTx/>
                <a:latin typeface="+mn-lt"/>
                <a:ea typeface="+mj-ea"/>
                <a:cs typeface="Arial" pitchFamily="34" charset="0"/>
              </a:rPr>
              <a:t>PNC1/GDH Assay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29808</TotalTime>
  <Words>6664</Words>
  <Application>Microsoft Macintosh PowerPoint</Application>
  <PresentationFormat>On-screen Show (4:3)</PresentationFormat>
  <Paragraphs>496</Paragraphs>
  <Slides>39</Slides>
  <Notes>33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Bitmap Image</vt:lpstr>
      <vt:lpstr>Slide 1</vt:lpstr>
      <vt:lpstr>Slide 2</vt:lpstr>
      <vt:lpstr>Slide 3</vt:lpstr>
      <vt:lpstr>Slide 4</vt:lpstr>
      <vt:lpstr>Sirtuin Family</vt:lpstr>
      <vt:lpstr>Slide 6</vt:lpstr>
      <vt:lpstr>Slide 7</vt:lpstr>
      <vt:lpstr>Slide 8</vt:lpstr>
      <vt:lpstr>Slide 9</vt:lpstr>
      <vt:lpstr>Slide 10</vt:lpstr>
      <vt:lpstr>Slide 11</vt:lpstr>
      <vt:lpstr>Slide 12</vt:lpstr>
      <vt:lpstr>Slide 13</vt:lpstr>
      <vt:lpstr>Slide 14</vt:lpstr>
      <vt:lpstr>Simulation Methods</vt:lpstr>
      <vt:lpstr>SIRT3 structure</vt:lpstr>
      <vt:lpstr>Active Site:  A, B, C pockets</vt:lpstr>
      <vt:lpstr>Loop Minimization</vt:lpstr>
      <vt:lpstr>Computational Methods: ∆Gbind </vt:lpstr>
      <vt:lpstr>Computational Methods: ∆Gbind </vt:lpstr>
      <vt:lpstr>Binding Energy Prediction: SIRT2 Inhibitors</vt:lpstr>
      <vt:lpstr>Binding Energy Prediction: SIRT3 Inhibitors</vt:lpstr>
      <vt:lpstr>SIRT3 Inhibitors: Docking into 4FVT</vt:lpstr>
      <vt:lpstr>SIRT3 Loops and Residues</vt:lpstr>
      <vt:lpstr>Comptitive vs. Non-competitive  NAD+ binding</vt:lpstr>
      <vt:lpstr>Slide 26</vt:lpstr>
      <vt:lpstr>Acknowledgement</vt:lpstr>
      <vt:lpstr>Slide 28</vt:lpstr>
      <vt:lpstr>Slide 29</vt:lpstr>
      <vt:lpstr>NAD+, NAM, isoNAM</vt:lpstr>
      <vt:lpstr>Slide 31</vt:lpstr>
      <vt:lpstr>Slide 32</vt:lpstr>
      <vt:lpstr>Slide 33</vt:lpstr>
      <vt:lpstr>Slide 34</vt:lpstr>
      <vt:lpstr>Slide 35</vt:lpstr>
      <vt:lpstr>Slide 36</vt:lpstr>
      <vt:lpstr>Slide 37</vt:lpstr>
      <vt:lpstr>Slide 38</vt:lpstr>
      <vt:lpstr>Sequence Alignment</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xguan</dc:creator>
  <cp:lastModifiedBy>xguan</cp:lastModifiedBy>
  <cp:revision>1244</cp:revision>
  <dcterms:created xsi:type="dcterms:W3CDTF">2013-03-01T16:04:03Z</dcterms:created>
  <dcterms:modified xsi:type="dcterms:W3CDTF">2013-04-04T20:39:36Z</dcterms:modified>
</cp:coreProperties>
</file>