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D4F6-F466-45A8-864F-CB03CE32D956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E8E29-1569-4566-AAA7-10EF4F380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178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D4F6-F466-45A8-864F-CB03CE32D956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E8E29-1569-4566-AAA7-10EF4F380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88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D4F6-F466-45A8-864F-CB03CE32D956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E8E29-1569-4566-AAA7-10EF4F380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18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D4F6-F466-45A8-864F-CB03CE32D956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E8E29-1569-4566-AAA7-10EF4F380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066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D4F6-F466-45A8-864F-CB03CE32D956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E8E29-1569-4566-AAA7-10EF4F380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253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D4F6-F466-45A8-864F-CB03CE32D956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E8E29-1569-4566-AAA7-10EF4F380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643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D4F6-F466-45A8-864F-CB03CE32D956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E8E29-1569-4566-AAA7-10EF4F380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544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D4F6-F466-45A8-864F-CB03CE32D956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E8E29-1569-4566-AAA7-10EF4F380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146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D4F6-F466-45A8-864F-CB03CE32D956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E8E29-1569-4566-AAA7-10EF4F380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185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D4F6-F466-45A8-864F-CB03CE32D956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E8E29-1569-4566-AAA7-10EF4F380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966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D4F6-F466-45A8-864F-CB03CE32D956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E8E29-1569-4566-AAA7-10EF4F380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419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4D4F6-F466-45A8-864F-CB03CE32D956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E8E29-1569-4566-AAA7-10EF4F380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861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2401"/>
            <a:ext cx="7772400" cy="1066800"/>
          </a:xfrm>
        </p:spPr>
        <p:txBody>
          <a:bodyPr/>
          <a:lstStyle/>
          <a:p>
            <a:r>
              <a:rPr lang="en-US" dirty="0" smtClean="0"/>
              <a:t>Experiment: AU39-Sirt3-AseCS2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752600"/>
            <a:ext cx="8229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800" dirty="0" smtClean="0">
                <a:solidFill>
                  <a:schemeClr val="tx1"/>
                </a:solidFill>
              </a:rPr>
              <a:t>Following experiment, similar to AU38 was </a:t>
            </a:r>
            <a:r>
              <a:rPr lang="en-US" sz="1800" dirty="0" smtClean="0">
                <a:solidFill>
                  <a:schemeClr val="tx1"/>
                </a:solidFill>
              </a:rPr>
              <a:t>done, </a:t>
            </a:r>
            <a:r>
              <a:rPr lang="en-US" sz="1800" dirty="0" smtClean="0">
                <a:solidFill>
                  <a:schemeClr val="tx1"/>
                </a:solidFill>
              </a:rPr>
              <a:t>but with AseCS2 peptide</a:t>
            </a:r>
          </a:p>
          <a:p>
            <a:pPr algn="just"/>
            <a:r>
              <a:rPr lang="en-US" sz="1400" b="1" dirty="0" smtClean="0">
                <a:solidFill>
                  <a:schemeClr val="tx1"/>
                </a:solidFill>
              </a:rPr>
              <a:t>Endpoint </a:t>
            </a:r>
            <a:r>
              <a:rPr lang="en-US" sz="1400" b="1" dirty="0">
                <a:solidFill>
                  <a:schemeClr val="tx1"/>
                </a:solidFill>
              </a:rPr>
              <a:t>assays (two time points; 5 and 30 min, 10U/</a:t>
            </a:r>
            <a:r>
              <a:rPr lang="en-US" sz="1400" b="1" dirty="0" err="1">
                <a:solidFill>
                  <a:schemeClr val="tx1"/>
                </a:solidFill>
              </a:rPr>
              <a:t>rxn</a:t>
            </a:r>
            <a:r>
              <a:rPr lang="en-US" sz="1400" b="1" dirty="0">
                <a:solidFill>
                  <a:schemeClr val="tx1"/>
                </a:solidFill>
              </a:rPr>
              <a:t>)</a:t>
            </a:r>
            <a:endParaRPr lang="en-US" sz="1400" dirty="0">
              <a:solidFill>
                <a:schemeClr val="tx1"/>
              </a:solidFill>
            </a:endParaRPr>
          </a:p>
          <a:p>
            <a:pPr algn="just"/>
            <a:r>
              <a:rPr lang="en-US" sz="1400" b="1" dirty="0">
                <a:solidFill>
                  <a:schemeClr val="tx1"/>
                </a:solidFill>
              </a:rPr>
              <a:t>6:</a:t>
            </a:r>
            <a:r>
              <a:rPr lang="en-US" sz="1400" dirty="0">
                <a:solidFill>
                  <a:schemeClr val="tx1"/>
                </a:solidFill>
              </a:rPr>
              <a:t> Assay non-saturating NAD &amp; saturating peptide</a:t>
            </a:r>
          </a:p>
          <a:p>
            <a:pPr algn="just"/>
            <a:r>
              <a:rPr lang="en-US" sz="1400" dirty="0">
                <a:solidFill>
                  <a:schemeClr val="tx1"/>
                </a:solidFill>
              </a:rPr>
              <a:t>   </a:t>
            </a:r>
            <a:r>
              <a:rPr lang="en-US" sz="1400" b="1" dirty="0">
                <a:solidFill>
                  <a:schemeClr val="tx1"/>
                </a:solidFill>
              </a:rPr>
              <a:t>6a:</a:t>
            </a:r>
            <a:r>
              <a:rPr lang="en-US" sz="1400" dirty="0">
                <a:solidFill>
                  <a:schemeClr val="tx1"/>
                </a:solidFill>
              </a:rPr>
              <a:t> 100 </a:t>
            </a:r>
            <a:r>
              <a:rPr lang="en-US" sz="1400" dirty="0" err="1">
                <a:solidFill>
                  <a:schemeClr val="tx1"/>
                </a:solidFill>
              </a:rPr>
              <a:t>uM</a:t>
            </a:r>
            <a:r>
              <a:rPr lang="en-US" sz="1400" dirty="0">
                <a:solidFill>
                  <a:schemeClr val="tx1"/>
                </a:solidFill>
              </a:rPr>
              <a:t> NAD, 600 </a:t>
            </a:r>
            <a:r>
              <a:rPr lang="en-US" sz="1400" dirty="0" err="1">
                <a:solidFill>
                  <a:schemeClr val="tx1"/>
                </a:solidFill>
              </a:rPr>
              <a:t>uM</a:t>
            </a:r>
            <a:r>
              <a:rPr lang="en-US" sz="1400" dirty="0">
                <a:solidFill>
                  <a:schemeClr val="tx1"/>
                </a:solidFill>
              </a:rPr>
              <a:t> AseCS2, 1% DMSO </a:t>
            </a:r>
            <a:r>
              <a:rPr lang="en-US" sz="1400" b="1" dirty="0">
                <a:solidFill>
                  <a:schemeClr val="tx1"/>
                </a:solidFill>
              </a:rPr>
              <a:t>(2rxn)</a:t>
            </a:r>
            <a:endParaRPr lang="en-US" sz="1400" dirty="0">
              <a:solidFill>
                <a:schemeClr val="tx1"/>
              </a:solidFill>
            </a:endParaRPr>
          </a:p>
          <a:p>
            <a:pPr algn="just"/>
            <a:r>
              <a:rPr lang="en-US" sz="1400" dirty="0">
                <a:solidFill>
                  <a:schemeClr val="tx1"/>
                </a:solidFill>
              </a:rPr>
              <a:t>   </a:t>
            </a:r>
            <a:r>
              <a:rPr lang="en-US" sz="1400" b="1" dirty="0">
                <a:solidFill>
                  <a:schemeClr val="tx1"/>
                </a:solidFill>
              </a:rPr>
              <a:t>6b:</a:t>
            </a:r>
            <a:r>
              <a:rPr lang="en-US" sz="1400" dirty="0">
                <a:solidFill>
                  <a:schemeClr val="tx1"/>
                </a:solidFill>
              </a:rPr>
              <a:t> 100 </a:t>
            </a:r>
            <a:r>
              <a:rPr lang="en-US" sz="1400" dirty="0" err="1">
                <a:solidFill>
                  <a:schemeClr val="tx1"/>
                </a:solidFill>
              </a:rPr>
              <a:t>uM</a:t>
            </a:r>
            <a:r>
              <a:rPr lang="en-US" sz="1400" dirty="0">
                <a:solidFill>
                  <a:schemeClr val="tx1"/>
                </a:solidFill>
              </a:rPr>
              <a:t> NAD, 600 </a:t>
            </a:r>
            <a:r>
              <a:rPr lang="en-US" sz="1400" dirty="0" err="1">
                <a:solidFill>
                  <a:schemeClr val="tx1"/>
                </a:solidFill>
              </a:rPr>
              <a:t>uM</a:t>
            </a:r>
            <a:r>
              <a:rPr lang="en-US" sz="1400" dirty="0">
                <a:solidFill>
                  <a:schemeClr val="tx1"/>
                </a:solidFill>
              </a:rPr>
              <a:t> AseCS2, 10 </a:t>
            </a:r>
            <a:r>
              <a:rPr lang="en-US" sz="1400" dirty="0" err="1">
                <a:solidFill>
                  <a:schemeClr val="tx1"/>
                </a:solidFill>
              </a:rPr>
              <a:t>uM</a:t>
            </a:r>
            <a:r>
              <a:rPr lang="en-US" sz="1400" dirty="0">
                <a:solidFill>
                  <a:schemeClr val="tx1"/>
                </a:solidFill>
              </a:rPr>
              <a:t> Honokiol </a:t>
            </a:r>
            <a:r>
              <a:rPr lang="en-US" sz="1400" b="1" dirty="0">
                <a:solidFill>
                  <a:schemeClr val="tx1"/>
                </a:solidFill>
              </a:rPr>
              <a:t>(2rxn)</a:t>
            </a:r>
            <a:endParaRPr lang="en-US" sz="1400" dirty="0">
              <a:solidFill>
                <a:schemeClr val="tx1"/>
              </a:solidFill>
            </a:endParaRPr>
          </a:p>
          <a:p>
            <a:pPr algn="just"/>
            <a:r>
              <a:rPr lang="en-US" sz="1400" b="1" dirty="0">
                <a:solidFill>
                  <a:schemeClr val="tx1"/>
                </a:solidFill>
              </a:rPr>
              <a:t>7:</a:t>
            </a:r>
            <a:r>
              <a:rPr lang="en-US" sz="1400" dirty="0">
                <a:solidFill>
                  <a:schemeClr val="tx1"/>
                </a:solidFill>
              </a:rPr>
              <a:t> Assay non-saturating peptide &amp; saturating NAD</a:t>
            </a:r>
          </a:p>
          <a:p>
            <a:pPr algn="just"/>
            <a:r>
              <a:rPr lang="en-US" sz="1400" dirty="0">
                <a:solidFill>
                  <a:schemeClr val="tx1"/>
                </a:solidFill>
              </a:rPr>
              <a:t>   </a:t>
            </a:r>
            <a:r>
              <a:rPr lang="en-US" sz="1400" b="1" dirty="0">
                <a:solidFill>
                  <a:schemeClr val="tx1"/>
                </a:solidFill>
              </a:rPr>
              <a:t>7a:</a:t>
            </a:r>
            <a:r>
              <a:rPr lang="en-US" sz="1400" dirty="0">
                <a:solidFill>
                  <a:schemeClr val="tx1"/>
                </a:solidFill>
              </a:rPr>
              <a:t> 2 mM NAD, 50 </a:t>
            </a:r>
            <a:r>
              <a:rPr lang="en-US" sz="1400" dirty="0" err="1">
                <a:solidFill>
                  <a:schemeClr val="tx1"/>
                </a:solidFill>
              </a:rPr>
              <a:t>uM</a:t>
            </a:r>
            <a:r>
              <a:rPr lang="en-US" sz="1400" dirty="0">
                <a:solidFill>
                  <a:schemeClr val="tx1"/>
                </a:solidFill>
              </a:rPr>
              <a:t> AseCS2, 1% DMSO </a:t>
            </a:r>
            <a:r>
              <a:rPr lang="en-US" sz="1400" b="1" dirty="0">
                <a:solidFill>
                  <a:schemeClr val="tx1"/>
                </a:solidFill>
              </a:rPr>
              <a:t>(2rxn)</a:t>
            </a:r>
            <a:endParaRPr lang="en-US" sz="1400" dirty="0">
              <a:solidFill>
                <a:schemeClr val="tx1"/>
              </a:solidFill>
            </a:endParaRPr>
          </a:p>
          <a:p>
            <a:pPr algn="just"/>
            <a:r>
              <a:rPr lang="en-US" sz="1400" dirty="0">
                <a:solidFill>
                  <a:schemeClr val="tx1"/>
                </a:solidFill>
              </a:rPr>
              <a:t>   </a:t>
            </a:r>
            <a:r>
              <a:rPr lang="en-US" sz="1400" b="1" dirty="0">
                <a:solidFill>
                  <a:schemeClr val="tx1"/>
                </a:solidFill>
              </a:rPr>
              <a:t>7b:</a:t>
            </a:r>
            <a:r>
              <a:rPr lang="en-US" sz="1400" dirty="0">
                <a:solidFill>
                  <a:schemeClr val="tx1"/>
                </a:solidFill>
              </a:rPr>
              <a:t> 2 mM NAD, 50 </a:t>
            </a:r>
            <a:r>
              <a:rPr lang="en-US" sz="1400" dirty="0" err="1">
                <a:solidFill>
                  <a:schemeClr val="tx1"/>
                </a:solidFill>
              </a:rPr>
              <a:t>uM</a:t>
            </a:r>
            <a:r>
              <a:rPr lang="en-US" sz="1400" dirty="0">
                <a:solidFill>
                  <a:schemeClr val="tx1"/>
                </a:solidFill>
              </a:rPr>
              <a:t> AseCS2, 10 </a:t>
            </a:r>
            <a:r>
              <a:rPr lang="en-US" sz="1400" dirty="0" err="1">
                <a:solidFill>
                  <a:schemeClr val="tx1"/>
                </a:solidFill>
              </a:rPr>
              <a:t>uM</a:t>
            </a:r>
            <a:r>
              <a:rPr lang="en-US" sz="1400" dirty="0">
                <a:solidFill>
                  <a:schemeClr val="tx1"/>
                </a:solidFill>
              </a:rPr>
              <a:t> Honokiol </a:t>
            </a:r>
            <a:r>
              <a:rPr lang="en-US" sz="1400" b="1" dirty="0">
                <a:solidFill>
                  <a:schemeClr val="tx1"/>
                </a:solidFill>
              </a:rPr>
              <a:t>(2rxn)</a:t>
            </a:r>
            <a:endParaRPr lang="en-US" sz="1400" dirty="0">
              <a:solidFill>
                <a:schemeClr val="tx1"/>
              </a:solidFill>
            </a:endParaRPr>
          </a:p>
          <a:p>
            <a:pPr algn="just"/>
            <a:endParaRPr lang="en-US" sz="1800" dirty="0" smtClean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sz="1800" dirty="0" smtClean="0">
                <a:solidFill>
                  <a:schemeClr val="tx1"/>
                </a:solidFill>
              </a:rPr>
              <a:t>Reaction 2,3 (5 min time point) was discarded and the experiment was done again. The data was documented as reaction 20 and 21 respectively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sz="1800" dirty="0" smtClean="0">
                <a:solidFill>
                  <a:schemeClr val="tx1"/>
                </a:solidFill>
              </a:rPr>
              <a:t>Added extra set of the reactions to see if changing [NAD+] to 200 </a:t>
            </a:r>
            <a:r>
              <a:rPr lang="en-US" sz="1800" dirty="0" err="1" smtClean="0">
                <a:solidFill>
                  <a:schemeClr val="tx1"/>
                </a:solidFill>
              </a:rPr>
              <a:t>uM</a:t>
            </a:r>
            <a:r>
              <a:rPr lang="en-US" sz="1800" dirty="0" smtClean="0">
                <a:solidFill>
                  <a:schemeClr val="tx1"/>
                </a:solidFill>
              </a:rPr>
              <a:t> changes anything (Slide 4)-</a:t>
            </a:r>
          </a:p>
          <a:p>
            <a:pPr algn="just"/>
            <a:r>
              <a:rPr lang="en-US" sz="1400" b="1" dirty="0" smtClean="0">
                <a:solidFill>
                  <a:schemeClr val="tx1"/>
                </a:solidFill>
              </a:rPr>
              <a:t>	</a:t>
            </a:r>
            <a:r>
              <a:rPr lang="en-US" sz="1400" dirty="0">
                <a:solidFill>
                  <a:schemeClr val="tx1"/>
                </a:solidFill>
              </a:rPr>
              <a:t>2</a:t>
            </a:r>
            <a:r>
              <a:rPr lang="en-US" sz="1400" dirty="0" smtClean="0">
                <a:solidFill>
                  <a:schemeClr val="tx1"/>
                </a:solidFill>
              </a:rPr>
              <a:t>00 </a:t>
            </a:r>
            <a:r>
              <a:rPr lang="en-US" sz="1400" dirty="0" err="1">
                <a:solidFill>
                  <a:schemeClr val="tx1"/>
                </a:solidFill>
              </a:rPr>
              <a:t>uM</a:t>
            </a:r>
            <a:r>
              <a:rPr lang="en-US" sz="1400" dirty="0">
                <a:solidFill>
                  <a:schemeClr val="tx1"/>
                </a:solidFill>
              </a:rPr>
              <a:t> NAD, 600 </a:t>
            </a:r>
            <a:r>
              <a:rPr lang="en-US" sz="1400" dirty="0" err="1">
                <a:solidFill>
                  <a:schemeClr val="tx1"/>
                </a:solidFill>
              </a:rPr>
              <a:t>uM</a:t>
            </a:r>
            <a:r>
              <a:rPr lang="en-US" sz="1400" dirty="0">
                <a:solidFill>
                  <a:schemeClr val="tx1"/>
                </a:solidFill>
              </a:rPr>
              <a:t> AseCS2, 1% </a:t>
            </a:r>
            <a:r>
              <a:rPr lang="en-US" sz="1400" dirty="0" smtClean="0">
                <a:solidFill>
                  <a:schemeClr val="tx1"/>
                </a:solidFill>
              </a:rPr>
              <a:t>DMSO</a:t>
            </a:r>
            <a:endParaRPr lang="en-US" sz="1400" dirty="0">
              <a:solidFill>
                <a:schemeClr val="tx1"/>
              </a:solidFill>
            </a:endParaRPr>
          </a:p>
          <a:p>
            <a:pPr algn="just"/>
            <a:r>
              <a:rPr lang="en-US" sz="1400" dirty="0">
                <a:solidFill>
                  <a:schemeClr val="tx1"/>
                </a:solidFill>
              </a:rPr>
              <a:t>   </a:t>
            </a:r>
            <a:r>
              <a:rPr lang="en-US" sz="1400" dirty="0" smtClean="0">
                <a:solidFill>
                  <a:schemeClr val="tx1"/>
                </a:solidFill>
              </a:rPr>
              <a:t>	200 </a:t>
            </a:r>
            <a:r>
              <a:rPr lang="en-US" sz="1400" dirty="0" err="1">
                <a:solidFill>
                  <a:schemeClr val="tx1"/>
                </a:solidFill>
              </a:rPr>
              <a:t>uM</a:t>
            </a:r>
            <a:r>
              <a:rPr lang="en-US" sz="1400" dirty="0">
                <a:solidFill>
                  <a:schemeClr val="tx1"/>
                </a:solidFill>
              </a:rPr>
              <a:t> NAD, 600 </a:t>
            </a:r>
            <a:r>
              <a:rPr lang="en-US" sz="1400" dirty="0" err="1">
                <a:solidFill>
                  <a:schemeClr val="tx1"/>
                </a:solidFill>
              </a:rPr>
              <a:t>uM</a:t>
            </a:r>
            <a:r>
              <a:rPr lang="en-US" sz="1400" dirty="0">
                <a:solidFill>
                  <a:schemeClr val="tx1"/>
                </a:solidFill>
              </a:rPr>
              <a:t> AseCS2, 10 </a:t>
            </a:r>
            <a:r>
              <a:rPr lang="en-US" sz="1400" dirty="0" err="1">
                <a:solidFill>
                  <a:schemeClr val="tx1"/>
                </a:solidFill>
              </a:rPr>
              <a:t>uM</a:t>
            </a:r>
            <a:r>
              <a:rPr lang="en-US" sz="1400" dirty="0">
                <a:solidFill>
                  <a:schemeClr val="tx1"/>
                </a:solidFill>
              </a:rPr>
              <a:t> Honokiol </a:t>
            </a:r>
          </a:p>
          <a:p>
            <a:pPr lvl="1" algn="just"/>
            <a:endParaRPr lang="en-US" sz="1400" dirty="0" smtClean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sz="1800" dirty="0" smtClean="0">
                <a:solidFill>
                  <a:schemeClr val="tx1"/>
                </a:solidFill>
              </a:rPr>
              <a:t>It appears that there is no activation of Sirt3 by 10 </a:t>
            </a:r>
            <a:r>
              <a:rPr lang="en-US" sz="1800" dirty="0" smtClean="0">
                <a:solidFill>
                  <a:schemeClr val="tx1"/>
                </a:solidFill>
                <a:latin typeface="Arial"/>
                <a:cs typeface="Arial"/>
              </a:rPr>
              <a:t>µ</a:t>
            </a:r>
            <a:r>
              <a:rPr lang="en-US" sz="1800" dirty="0" smtClean="0">
                <a:solidFill>
                  <a:schemeClr val="tx1"/>
                </a:solidFill>
              </a:rPr>
              <a:t>M of Honokiol on AseCS2 </a:t>
            </a:r>
            <a:r>
              <a:rPr lang="en-US" sz="1800" dirty="0" smtClean="0">
                <a:solidFill>
                  <a:schemeClr val="tx1"/>
                </a:solidFill>
              </a:rPr>
              <a:t>peptide in above mentioned condition. </a:t>
            </a:r>
            <a:r>
              <a:rPr lang="en-US" sz="1800" dirty="0" smtClean="0">
                <a:solidFill>
                  <a:schemeClr val="tx1"/>
                </a:solidFill>
              </a:rPr>
              <a:t>There might be some variation (less than 10%) in final data which might be due to experimental error.</a:t>
            </a:r>
          </a:p>
          <a:p>
            <a:pPr algn="just"/>
            <a:endParaRPr lang="en-US" sz="1800" dirty="0" smtClean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sz="1800" dirty="0" smtClean="0">
                <a:solidFill>
                  <a:schemeClr val="tx1"/>
                </a:solidFill>
              </a:rPr>
              <a:t>To conclude that 10 </a:t>
            </a:r>
            <a:r>
              <a:rPr lang="en-US" sz="1800" dirty="0" smtClean="0">
                <a:solidFill>
                  <a:schemeClr val="tx1"/>
                </a:solidFill>
                <a:latin typeface="Arial"/>
                <a:cs typeface="Arial"/>
              </a:rPr>
              <a:t>µ</a:t>
            </a:r>
            <a:r>
              <a:rPr lang="en-US" sz="1800" dirty="0" smtClean="0">
                <a:solidFill>
                  <a:schemeClr val="tx1"/>
                </a:solidFill>
              </a:rPr>
              <a:t>M Honokiol does not activate Sirt3 on AseCS2, the experiment should be repeated for confirmation and reproducibility.</a:t>
            </a:r>
          </a:p>
        </p:txBody>
      </p:sp>
    </p:spTree>
    <p:extLst>
      <p:ext uri="{BB962C8B-B14F-4D97-AF65-F5344CB8AC3E}">
        <p14:creationId xmlns:p14="http://schemas.microsoft.com/office/powerpoint/2010/main" val="153717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944562"/>
          </a:xfrm>
        </p:spPr>
        <p:txBody>
          <a:bodyPr/>
          <a:lstStyle/>
          <a:p>
            <a:r>
              <a:rPr lang="en-US" dirty="0" smtClean="0"/>
              <a:t>AU39-Rxn20, 21, and 5, 6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229172"/>
            <a:ext cx="21431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219201"/>
            <a:ext cx="21431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486400" y="2372172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Rxn</a:t>
            </a:r>
            <a:r>
              <a:rPr lang="en-US" dirty="0"/>
              <a:t>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05595" y="2358423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Rxn6</a:t>
            </a:r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19200"/>
            <a:ext cx="21431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52393" y="2372172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Rxn20</a:t>
            </a:r>
            <a:endParaRPr lang="en-US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219201"/>
            <a:ext cx="2124428" cy="1133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144487" y="2358423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Rxn21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876336"/>
              </p:ext>
            </p:extLst>
          </p:nvPr>
        </p:nvGraphicFramePr>
        <p:xfrm>
          <a:off x="2498727" y="3124200"/>
          <a:ext cx="4292598" cy="2114550"/>
        </p:xfrm>
        <a:graphic>
          <a:graphicData uri="http://schemas.openxmlformats.org/drawingml/2006/table">
            <a:tbl>
              <a:tblPr/>
              <a:tblGrid>
                <a:gridCol w="1142155"/>
                <a:gridCol w="713847"/>
                <a:gridCol w="609149"/>
                <a:gridCol w="609149"/>
                <a:gridCol w="609149"/>
                <a:gridCol w="609149"/>
              </a:tblGrid>
              <a:tr h="1905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10U/rxn Enzo Sirt3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mM NAD, 50 uM AseCS2 Peptide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minutes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 minutes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Rxn1-Blank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Rt (Min)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11.901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11.898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11.883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11.888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Rt (Min)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12.589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12.799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12.79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12.815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664.8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676.6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870.5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160.8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187.3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870.5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825.6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863.9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product formed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23.84106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23.34802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80.52326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78.31925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pmoles product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476.8212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466.9604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1610.465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1566.385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pmoles/min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95.36424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93.39207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53.68217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52.21283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592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AU39-Rxn8, 9, and 11, 12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1447800"/>
            <a:ext cx="20002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20427" y="2520242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Rxn8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566" y="1447800"/>
            <a:ext cx="20002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048000" y="2520242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Rxn9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418602"/>
            <a:ext cx="20002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114925" y="2520242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Rxn11</a:t>
            </a:r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418603"/>
            <a:ext cx="2000249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7315200" y="2485402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Rxn12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098180"/>
              </p:ext>
            </p:extLst>
          </p:nvPr>
        </p:nvGraphicFramePr>
        <p:xfrm>
          <a:off x="2514600" y="3352800"/>
          <a:ext cx="4292598" cy="2105025"/>
        </p:xfrm>
        <a:graphic>
          <a:graphicData uri="http://schemas.openxmlformats.org/drawingml/2006/table">
            <a:tbl>
              <a:tblPr/>
              <a:tblGrid>
                <a:gridCol w="1142155"/>
                <a:gridCol w="713847"/>
                <a:gridCol w="609149"/>
                <a:gridCol w="609149"/>
                <a:gridCol w="609149"/>
                <a:gridCol w="609149"/>
              </a:tblGrid>
              <a:tr h="1905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10U/rxn Enzo Sirt3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 uM NAD, 600 uM AseCS2 Peptide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minutes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 minutes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Rxn7-Blank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Rt (Min)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11.848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11.856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11.855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11.869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Rt (Min)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12.556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12.581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12.595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12.613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10196.4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10265.6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10271.1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10342.4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10491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product formed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0.727283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0.742574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2.693869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2.583167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pmoles product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174.548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178.2178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646.5287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619.96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pmoles/min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34.9096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35.64356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21.55096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20.66533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352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/>
          <a:lstStyle/>
          <a:p>
            <a:r>
              <a:rPr lang="en-US" dirty="0" smtClean="0"/>
              <a:t>AU39-Rxn14, 15, and 17, 18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1371600"/>
            <a:ext cx="21431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199" y="1371600"/>
            <a:ext cx="21431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1851" y="1371600"/>
            <a:ext cx="214312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371600"/>
            <a:ext cx="21431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14400" y="2514600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Rxn14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51284" y="2525721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Rxn15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410200" y="2525721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Rxn17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547085" y="2536842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Rxn18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90879"/>
              </p:ext>
            </p:extLst>
          </p:nvPr>
        </p:nvGraphicFramePr>
        <p:xfrm>
          <a:off x="2565402" y="3276600"/>
          <a:ext cx="4292598" cy="2259330"/>
        </p:xfrm>
        <a:graphic>
          <a:graphicData uri="http://schemas.openxmlformats.org/drawingml/2006/table">
            <a:tbl>
              <a:tblPr/>
              <a:tblGrid>
                <a:gridCol w="1142155"/>
                <a:gridCol w="713847"/>
                <a:gridCol w="609149"/>
                <a:gridCol w="609149"/>
                <a:gridCol w="609149"/>
                <a:gridCol w="609149"/>
              </a:tblGrid>
              <a:tr h="1905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10U/rxn Enzo Sirt3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 uM NAD, 600 uM AseCS2 Peptide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minutes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 minutes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Rxn13-Blank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Rxn18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Rt (Min)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11.885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11.905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11.868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11.879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Rt (Min)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12.474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12.613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12.614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12.598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12.601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10062.9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10184.7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9984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10182.9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10568.7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10386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product formed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1.102301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1.178446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3.63337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3.870595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pmoles product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264.5523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282.8271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872.0089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928.9428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pmoles/min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52.91046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56.56542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29.06696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30.96476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88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879</TotalTime>
  <Words>436</Words>
  <Application>Microsoft Office PowerPoint</Application>
  <PresentationFormat>On-screen Show (4:3)</PresentationFormat>
  <Paragraphs>210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Experiment: AU39-Sirt3-AseCS2</vt:lpstr>
      <vt:lpstr>AU39-Rxn20, 21, and 5, 6</vt:lpstr>
      <vt:lpstr>AU39-Rxn8, 9, and 11, 12</vt:lpstr>
      <vt:lpstr>AU39-Rxn14, 15, and 17, 18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AU39</dc:title>
  <dc:creator>Alok Upadhyay</dc:creator>
  <cp:lastModifiedBy>Alok Upadhyay</cp:lastModifiedBy>
  <cp:revision>21</cp:revision>
  <dcterms:created xsi:type="dcterms:W3CDTF">2016-06-13T19:17:04Z</dcterms:created>
  <dcterms:modified xsi:type="dcterms:W3CDTF">2016-06-16T19:22:50Z</dcterms:modified>
</cp:coreProperties>
</file>