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438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300" dirty="0" smtClean="0"/>
              <a:t>Experiment AU47-PMC-AU2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64733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Experiment AU47-PMC-AU2a: Determine saturating [NAD]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05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appears that saturating [NAD] will fall between 2 to 2.5 mM NAD concentration. We will know the exact value after initial rate studies. </a:t>
            </a:r>
          </a:p>
          <a:p>
            <a:r>
              <a:rPr lang="en-US" sz="2400" dirty="0" smtClean="0"/>
              <a:t>600 </a:t>
            </a:r>
            <a:r>
              <a:rPr lang="en-US" sz="2400" dirty="0" err="1" smtClean="0"/>
              <a:t>uM</a:t>
            </a:r>
            <a:r>
              <a:rPr lang="en-US" sz="2400" dirty="0" smtClean="0"/>
              <a:t> [K122-MnSOD] pretty saturating concentration.</a:t>
            </a:r>
          </a:p>
          <a:p>
            <a:r>
              <a:rPr lang="en-US" sz="2400" dirty="0" smtClean="0"/>
              <a:t>Further studies will be carried out with 2.5 mM NAD, 600 </a:t>
            </a:r>
            <a:r>
              <a:rPr lang="en-US" sz="2400" dirty="0" err="1" smtClean="0"/>
              <a:t>uM</a:t>
            </a:r>
            <a:r>
              <a:rPr lang="en-US" sz="2400" dirty="0" smtClean="0"/>
              <a:t> K122 when saturating concentrations are needed.</a:t>
            </a:r>
          </a:p>
          <a:p>
            <a:r>
              <a:rPr lang="en-US" sz="2400" dirty="0" smtClean="0"/>
              <a:t>For slide 3, two sets of experiment was done with K122 peptide synthesized from different companies.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709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sets of experiment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37589"/>
              </p:ext>
            </p:extLst>
          </p:nvPr>
        </p:nvGraphicFramePr>
        <p:xfrm>
          <a:off x="423733" y="1143000"/>
          <a:ext cx="5111751" cy="2787015"/>
        </p:xfrm>
        <a:graphic>
          <a:graphicData uri="http://schemas.openxmlformats.org/drawingml/2006/table">
            <a:tbl>
              <a:tblPr/>
              <a:tblGrid>
                <a:gridCol w="928765"/>
                <a:gridCol w="708980"/>
                <a:gridCol w="893316"/>
                <a:gridCol w="602633"/>
                <a:gridCol w="616813"/>
                <a:gridCol w="453748"/>
                <a:gridCol w="453748"/>
                <a:gridCol w="453748"/>
              </a:tblGrid>
              <a:tr h="15871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30 minutes at 37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degreeC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K122-MnSOD peptide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1236.66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1499.05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1594.96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30164.9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29379.90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29013.40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29214.20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30164.9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30616.56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30512.45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30809.16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30525.77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6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1179.10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1242.46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3733" y="762000"/>
            <a:ext cx="65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Set 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733" y="403860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Set 2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746219"/>
              </p:ext>
            </p:extLst>
          </p:nvPr>
        </p:nvGraphicFramePr>
        <p:xfrm>
          <a:off x="423733" y="4419600"/>
          <a:ext cx="7061198" cy="2124075"/>
        </p:xfrm>
        <a:graphic>
          <a:graphicData uri="http://schemas.openxmlformats.org/drawingml/2006/table">
            <a:tbl>
              <a:tblPr/>
              <a:tblGrid>
                <a:gridCol w="1172102"/>
                <a:gridCol w="781401"/>
                <a:gridCol w="848106"/>
                <a:gridCol w="838577"/>
                <a:gridCol w="876694"/>
                <a:gridCol w="714696"/>
                <a:gridCol w="609874"/>
                <a:gridCol w="609874"/>
                <a:gridCol w="609874"/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30 minutes at 37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degreeC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uM K122-MnSOD peptide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1256.14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1509.00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1555.46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1586.91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25650.8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23884.40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24111.40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24240.80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24629.60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25650.8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25140.54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25620.40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25796.26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26216.51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25684.90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</a:t>
                      </a:r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1199.15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1413.56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1447.15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1452.74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43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r>
              <a:rPr lang="en-US" sz="3300" dirty="0" smtClean="0"/>
              <a:t>Statistical analysis of two sets of experiments</a:t>
            </a:r>
            <a:endParaRPr lang="en-US" sz="33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476418"/>
              </p:ext>
            </p:extLst>
          </p:nvPr>
        </p:nvGraphicFramePr>
        <p:xfrm>
          <a:off x="1981200" y="1752600"/>
          <a:ext cx="4927599" cy="1644757"/>
        </p:xfrm>
        <a:graphic>
          <a:graphicData uri="http://schemas.openxmlformats.org/drawingml/2006/table">
            <a:tbl>
              <a:tblPr/>
              <a:tblGrid>
                <a:gridCol w="830193"/>
                <a:gridCol w="893797"/>
                <a:gridCol w="883754"/>
                <a:gridCol w="923925"/>
                <a:gridCol w="753200"/>
                <a:gridCol w="642730"/>
              </a:tblGrid>
              <a:tr h="247050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K122: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[NAD], mM</a:t>
                      </a:r>
                    </a:p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Set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Set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1199.15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1179.09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1413.56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1242.45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1447.14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1452.74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61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Titrating K122 with two [NAD]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0889"/>
              </p:ext>
            </p:extLst>
          </p:nvPr>
        </p:nvGraphicFramePr>
        <p:xfrm>
          <a:off x="533400" y="1143000"/>
          <a:ext cx="6537302" cy="4525963"/>
        </p:xfrm>
        <a:graphic>
          <a:graphicData uri="http://schemas.openxmlformats.org/drawingml/2006/table">
            <a:tbl>
              <a:tblPr/>
              <a:tblGrid>
                <a:gridCol w="1187776"/>
                <a:gridCol w="906699"/>
                <a:gridCol w="1142441"/>
                <a:gridCol w="770694"/>
                <a:gridCol w="788828"/>
                <a:gridCol w="580288"/>
                <a:gridCol w="580288"/>
                <a:gridCol w="580288"/>
              </a:tblGrid>
              <a:tr h="1812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Sirt3/Rxn: 30 minutes at 37 degreeC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[NAD+] = 2.5 mM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Blank/Rxn1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14.89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14.92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16.21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16.17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16.17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1686.16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1705.01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1808.78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24810.9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23815.90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30525.80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35758.20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24810.9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25502.06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32230.81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37566.98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6.61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1586.85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1269.60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1155.56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1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Sirt3/Rxn: 30 minutes at 37 degreeC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[NAD+] = 3 mM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6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7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8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 uM K122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14.89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14.93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16.22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16.16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16.16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1724.30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1738.64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1743.45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24337.3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24251.80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28977.10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35720.90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24337.3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25976.10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30715.74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37464.35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5.66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063" marR="9063" marT="9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1593.13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1358.50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1116.87</a:t>
                      </a:r>
                    </a:p>
                  </a:txBody>
                  <a:tcPr marL="9063" marR="9063" marT="9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63" marR="9063" marT="9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18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Autofit/>
          </a:bodyPr>
          <a:lstStyle/>
          <a:p>
            <a:r>
              <a:rPr lang="en-US" sz="2500" dirty="0"/>
              <a:t>Experiment </a:t>
            </a:r>
            <a:r>
              <a:rPr lang="en-US" sz="2500" dirty="0" smtClean="0"/>
              <a:t>AU47-PMC-AU2b: enzyme reaction to see if other components affect product quantification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Reaction was done in presence of saturating NAD, and 6.25 </a:t>
            </a:r>
            <a:r>
              <a:rPr lang="en-US" sz="2000" dirty="0" err="1" smtClean="0"/>
              <a:t>uM</a:t>
            </a:r>
            <a:r>
              <a:rPr lang="en-US" sz="2000" dirty="0" smtClean="0"/>
              <a:t> K122-MnSOD peptide for either 5 min or 30 min with either 5U/</a:t>
            </a:r>
            <a:r>
              <a:rPr lang="en-US" sz="2000" dirty="0" err="1" smtClean="0"/>
              <a:t>rxn</a:t>
            </a:r>
            <a:r>
              <a:rPr lang="en-US" sz="2000" dirty="0" smtClean="0"/>
              <a:t> or 10U/</a:t>
            </a:r>
            <a:r>
              <a:rPr lang="en-US" sz="2000" dirty="0" err="1" smtClean="0"/>
              <a:t>rxn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There was some problem with reaction 3 (see product peak shape) in set one and the number is off (slide 7). Because of this the quantification is not correct.</a:t>
            </a:r>
          </a:p>
          <a:p>
            <a:r>
              <a:rPr lang="en-US" sz="2000" dirty="0" smtClean="0"/>
              <a:t>Although product formation with 5U/</a:t>
            </a:r>
            <a:r>
              <a:rPr lang="en-US" sz="2000" dirty="0" err="1" smtClean="0"/>
              <a:t>rxn</a:t>
            </a:r>
            <a:r>
              <a:rPr lang="en-US" sz="2000" dirty="0" smtClean="0"/>
              <a:t> for 30 min slightly higher (~30%), in the given condition, this is the time we should choose for further end point reaction. </a:t>
            </a:r>
            <a:r>
              <a:rPr lang="en-US" sz="2000" u="sng" dirty="0" smtClean="0"/>
              <a:t>We can try 20 min which might bring the </a:t>
            </a:r>
            <a:r>
              <a:rPr lang="en-US" sz="2000" dirty="0" smtClean="0"/>
              <a:t>% product lower and closure to 15% range.</a:t>
            </a:r>
          </a:p>
          <a:p>
            <a:r>
              <a:rPr lang="en-US" sz="2000" dirty="0" smtClean="0"/>
              <a:t> with 5U/</a:t>
            </a:r>
            <a:r>
              <a:rPr lang="en-US" sz="2000" dirty="0" err="1" smtClean="0"/>
              <a:t>rxn</a:t>
            </a:r>
            <a:r>
              <a:rPr lang="en-US" sz="2000" dirty="0" smtClean="0"/>
              <a:t> for 5 min, the variation is high, may be due to the fact that we not stopping the reaction. I will try to do this reaction if time permits.</a:t>
            </a:r>
          </a:p>
          <a:p>
            <a:r>
              <a:rPr lang="en-US" sz="2000" dirty="0" smtClean="0"/>
              <a:t>With 10U/</a:t>
            </a:r>
            <a:r>
              <a:rPr lang="en-US" sz="2000" dirty="0" err="1" smtClean="0"/>
              <a:t>rxn</a:t>
            </a:r>
            <a:r>
              <a:rPr lang="en-US" sz="2000" dirty="0" smtClean="0"/>
              <a:t> in 30 min, the % product formation is more than 50% which may not be ideal case when we use modulator to see the activation.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993478"/>
              </p:ext>
            </p:extLst>
          </p:nvPr>
        </p:nvGraphicFramePr>
        <p:xfrm>
          <a:off x="685800" y="4114800"/>
          <a:ext cx="3454399" cy="1743075"/>
        </p:xfrm>
        <a:graphic>
          <a:graphicData uri="http://schemas.openxmlformats.org/drawingml/2006/table">
            <a:tbl>
              <a:tblPr/>
              <a:tblGrid>
                <a:gridCol w="1018239"/>
                <a:gridCol w="609040"/>
                <a:gridCol w="609040"/>
                <a:gridCol w="609040"/>
                <a:gridCol w="60904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5U/rxn,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5U/rxn, 5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5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10U/rxn,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54.63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16.68333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38.77333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126.4933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6.676264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2.65869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14.05296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11.04515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8.554926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36.24387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925631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 See slide 7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61424"/>
              </p:ext>
            </p:extLst>
          </p:nvPr>
        </p:nvGraphicFramePr>
        <p:xfrm>
          <a:off x="4800600" y="4114800"/>
          <a:ext cx="3454399" cy="1752600"/>
        </p:xfrm>
        <a:graphic>
          <a:graphicData uri="http://schemas.openxmlformats.org/drawingml/2006/table">
            <a:tbl>
              <a:tblPr/>
              <a:tblGrid>
                <a:gridCol w="1018239"/>
                <a:gridCol w="609040"/>
                <a:gridCol w="609040"/>
                <a:gridCol w="609040"/>
                <a:gridCol w="60904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5U/rxn,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5U/rxn, 5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5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10U/rxn,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31.21667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6.673333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15.50667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50.59667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2.675562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1.063689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5.62196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4.419619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8.570942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15.93939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36.25512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8.735001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93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 1 reaction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00116"/>
              </p:ext>
            </p:extLst>
          </p:nvPr>
        </p:nvGraphicFramePr>
        <p:xfrm>
          <a:off x="304799" y="1371600"/>
          <a:ext cx="8229601" cy="2066790"/>
        </p:xfrm>
        <a:graphic>
          <a:graphicData uri="http://schemas.openxmlformats.org/drawingml/2006/table">
            <a:tbl>
              <a:tblPr/>
              <a:tblGrid>
                <a:gridCol w="1151518"/>
                <a:gridCol w="873026"/>
                <a:gridCol w="985674"/>
                <a:gridCol w="1041999"/>
                <a:gridCol w="966900"/>
                <a:gridCol w="1004450"/>
                <a:gridCol w="600792"/>
                <a:gridCol w="1004450"/>
                <a:gridCol w="600792"/>
              </a:tblGrid>
              <a:tr h="1878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In-house Sirt3/ Rxn: at 37 degreeC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 mM NAD; 6.25 uM K122-MnSOD peptide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 (5U/rxn)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3 (10U/rxn)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4 (5U/rxn)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5 (10U/rxn)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15.009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0.015513435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0.103492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0.010563301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0.064294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17.69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78.17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99.36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169.849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288.61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279.55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194.12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141.162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306.30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357.72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293.48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311.01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317.13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28.05709441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8.847253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21.85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136.53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81400"/>
            <a:ext cx="4411264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24400" y="388620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rxn3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5376" y="4757737"/>
            <a:ext cx="1030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Product peak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6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2 reaction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493942"/>
              </p:ext>
            </p:extLst>
          </p:nvPr>
        </p:nvGraphicFramePr>
        <p:xfrm>
          <a:off x="457200" y="1981200"/>
          <a:ext cx="8229601" cy="2066790"/>
        </p:xfrm>
        <a:graphic>
          <a:graphicData uri="http://schemas.openxmlformats.org/drawingml/2006/table">
            <a:tbl>
              <a:tblPr/>
              <a:tblGrid>
                <a:gridCol w="1151518"/>
                <a:gridCol w="873026"/>
                <a:gridCol w="985674"/>
                <a:gridCol w="1041999"/>
                <a:gridCol w="966900"/>
                <a:gridCol w="1004450"/>
                <a:gridCol w="600792"/>
                <a:gridCol w="1004450"/>
                <a:gridCol w="600792"/>
              </a:tblGrid>
              <a:tr h="1878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In-house Sirt3/ Rxn: at 37 degreeC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 mM NAD; 6.25 uM K122-MnSOD peptide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7 (5U/rxn)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8 (10U/rxn)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9 (5U/rxn)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10 (10U/rxn)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0.028670542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0.191443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0.037004504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0.225417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21.97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74.61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126.66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257.94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247.68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187.06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149.51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279.91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278.74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261.67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276.17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274.12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8.448338851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3.081963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7.85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11.14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28.51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19.62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71.28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5" marR="9395" marT="9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22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3 reaction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459703"/>
              </p:ext>
            </p:extLst>
          </p:nvPr>
        </p:nvGraphicFramePr>
        <p:xfrm>
          <a:off x="457200" y="1600200"/>
          <a:ext cx="8229600" cy="2051212"/>
        </p:xfrm>
        <a:graphic>
          <a:graphicData uri="http://schemas.openxmlformats.org/drawingml/2006/table">
            <a:tbl>
              <a:tblPr/>
              <a:tblGrid>
                <a:gridCol w="1137676"/>
                <a:gridCol w="862531"/>
                <a:gridCol w="973826"/>
                <a:gridCol w="1029473"/>
                <a:gridCol w="955277"/>
                <a:gridCol w="992374"/>
                <a:gridCol w="593570"/>
                <a:gridCol w="992374"/>
                <a:gridCol w="692499"/>
              </a:tblGrid>
              <a:tr h="18563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In-house Sirt3/ Rxn: at 37 degreeC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 mM NAD; 6.25 uM K122-MnSOD peptide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82" marR="9282" marT="9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82" marR="9282" marT="92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Blank/Rxn11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12 (5U/rxn)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13 (10U/rxn)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14 (5U/rxn)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15 (10U/rxn)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15.01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16.44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16.45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16.44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17.65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90.75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161.89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258.35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259.61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199.40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153.59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276.00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300.23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290.15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315.47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295.46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31.28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51.32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82" marR="9282" marT="9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82" marR="9282" marT="92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33.83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78.19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128.29</a:t>
                      </a:r>
                    </a:p>
                  </a:txBody>
                  <a:tcPr marL="9282" marR="9282" marT="9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82" marR="9282" marT="92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876763"/>
              </p:ext>
            </p:extLst>
          </p:nvPr>
        </p:nvGraphicFramePr>
        <p:xfrm>
          <a:off x="2971800" y="4419600"/>
          <a:ext cx="3454399" cy="1743075"/>
        </p:xfrm>
        <a:graphic>
          <a:graphicData uri="http://schemas.openxmlformats.org/drawingml/2006/table">
            <a:tbl>
              <a:tblPr/>
              <a:tblGrid>
                <a:gridCol w="1018239"/>
                <a:gridCol w="609040"/>
                <a:gridCol w="609040"/>
                <a:gridCol w="609040"/>
                <a:gridCol w="60904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5U/rxn,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5U/rxn, 5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10U/rxn, 5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10U/rxn,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54.63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16.68333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38.77333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126.4933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6.676264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2.65869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14.05296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11.04515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8.554926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36.24387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75857" y="3974068"/>
            <a:ext cx="4129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 data, variations in product 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1186</Words>
  <Application>Microsoft Office PowerPoint</Application>
  <PresentationFormat>On-screen Show (4:3)</PresentationFormat>
  <Paragraphs>633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Experiment AU47-PMC-AU2</vt:lpstr>
      <vt:lpstr>Experiment AU47-PMC-AU2a: Determine saturating [NAD]</vt:lpstr>
      <vt:lpstr>Two sets of experiment</vt:lpstr>
      <vt:lpstr>Statistical analysis of two sets of experiments</vt:lpstr>
      <vt:lpstr>Titrating K122 with two [NAD]</vt:lpstr>
      <vt:lpstr>Experiment AU47-PMC-AU2b: enzyme reaction to see if other components affect product quantification</vt:lpstr>
      <vt:lpstr>Set 1 reaction</vt:lpstr>
      <vt:lpstr>Set 2 reaction</vt:lpstr>
      <vt:lpstr>Set 3 reaction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Alok Upadhyay</cp:lastModifiedBy>
  <cp:revision>15</cp:revision>
  <dcterms:created xsi:type="dcterms:W3CDTF">2006-08-16T00:00:00Z</dcterms:created>
  <dcterms:modified xsi:type="dcterms:W3CDTF">2016-08-17T14:40:54Z</dcterms:modified>
</cp:coreProperties>
</file>