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8" r:id="rId3"/>
    <p:sldId id="256" r:id="rId4"/>
    <p:sldId id="257" r:id="rId5"/>
    <p:sldId id="263" r:id="rId6"/>
    <p:sldId id="264" r:id="rId7"/>
    <p:sldId id="265" r:id="rId8"/>
    <p:sldId id="267" r:id="rId9"/>
    <p:sldId id="260" r:id="rId10"/>
    <p:sldId id="25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42" autoAdjust="0"/>
    <p:restoredTop sz="89420" autoAdjust="0"/>
  </p:normalViewPr>
  <p:slideViewPr>
    <p:cSldViewPr>
      <p:cViewPr varScale="1">
        <p:scale>
          <a:sx n="77" d="100"/>
          <a:sy n="77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54C6-7EEE-4722-9851-491CDB7BAA30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E67F-C589-4D6C-87B5-E2789A43DA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E67F-C589-4D6C-87B5-E2789A43DA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details can be found in reference named as “</a:t>
            </a:r>
            <a:r>
              <a:rPr lang="en-US" dirty="0" err="1" smtClean="0"/>
              <a:t>Supp_</a:t>
            </a:r>
            <a:r>
              <a:rPr lang="en-US" baseline="0" dirty="0" err="1" smtClean="0"/>
              <a:t>sirtuin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deacetylation</a:t>
            </a:r>
            <a:r>
              <a:rPr lang="en-US" baseline="0" dirty="0" smtClean="0"/>
              <a:t> mechanism and catalytic role of the dynamic cofactor binding loop”.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E67F-C589-4D6C-87B5-E2789A43DA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Methods</a:t>
            </a:r>
          </a:p>
          <a:p>
            <a:r>
              <a:rPr lang="en-US" u="sng" dirty="0" smtClean="0"/>
              <a:t>Measurement of </a:t>
            </a:r>
            <a:r>
              <a:rPr lang="en-US" u="sng" dirty="0" err="1" smtClean="0"/>
              <a:t>deacetylation</a:t>
            </a:r>
            <a:r>
              <a:rPr lang="en-US" u="sng" dirty="0" smtClean="0"/>
              <a:t> activity using a </a:t>
            </a:r>
            <a:r>
              <a:rPr lang="en-US" u="sng" dirty="0" err="1" smtClean="0"/>
              <a:t>Fluorolabeled</a:t>
            </a:r>
            <a:r>
              <a:rPr lang="en-US" u="sng" baseline="0" dirty="0" smtClean="0"/>
              <a:t> peptide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deacetylation</a:t>
            </a:r>
            <a:r>
              <a:rPr lang="en-US" baseline="0" dirty="0" smtClean="0"/>
              <a:t> activity was measured by using the Fluor de Lys-SirT1 assay.</a:t>
            </a:r>
          </a:p>
          <a:p>
            <a:r>
              <a:rPr lang="en-US" u="sng" baseline="0" dirty="0" smtClean="0"/>
              <a:t>TLC detection of base exchange activities</a:t>
            </a:r>
          </a:p>
          <a:p>
            <a:r>
              <a:rPr lang="en-US" baseline="0" dirty="0" smtClean="0"/>
              <a:t>The NAM and NA exchange reactions were carried out in 20 </a:t>
            </a:r>
            <a:r>
              <a:rPr lang="en-US" baseline="0" dirty="0" err="1" smtClean="0"/>
              <a:t>ul</a:t>
            </a:r>
            <a:r>
              <a:rPr lang="en-US" baseline="0" dirty="0" smtClean="0"/>
              <a:t> containing 50 </a:t>
            </a:r>
            <a:r>
              <a:rPr lang="en-US" baseline="0" dirty="0" err="1" smtClean="0"/>
              <a:t>mM</a:t>
            </a:r>
            <a:r>
              <a:rPr lang="en-US" baseline="0" dirty="0" smtClean="0"/>
              <a:t> sodium phosphate, (pH8.0), 0.5 </a:t>
            </a:r>
            <a:r>
              <a:rPr lang="en-US" baseline="0" dirty="0" err="1" smtClean="0"/>
              <a:t>mM</a:t>
            </a:r>
            <a:r>
              <a:rPr lang="en-US" baseline="0" dirty="0" smtClean="0"/>
              <a:t> DTT, 2mM NAD+, and 500 </a:t>
            </a:r>
            <a:r>
              <a:rPr lang="en-US" baseline="0" dirty="0" err="1" smtClean="0"/>
              <a:t>uM</a:t>
            </a:r>
            <a:r>
              <a:rPr lang="en-US" baseline="0" dirty="0" smtClean="0"/>
              <a:t> of the acetylated p53 peptide used in the crystallographic studies and NAD+ consumption assay. The reactions contained 0.1 </a:t>
            </a:r>
            <a:r>
              <a:rPr lang="en-US" baseline="0" dirty="0" err="1" smtClean="0"/>
              <a:t>mM</a:t>
            </a:r>
            <a:r>
              <a:rPr lang="en-US" baseline="0" dirty="0" smtClean="0"/>
              <a:t> of 14 C-</a:t>
            </a:r>
            <a:r>
              <a:rPr lang="en-US" baseline="0" dirty="0" err="1" smtClean="0"/>
              <a:t>nicotinamide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Moravek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biochemicals</a:t>
            </a:r>
            <a:r>
              <a:rPr lang="en-US" baseline="0" dirty="0" smtClean="0"/>
              <a:t> MC1427, 53mCi/</a:t>
            </a:r>
            <a:r>
              <a:rPr lang="en-US" baseline="0" dirty="0" err="1" smtClean="0"/>
              <a:t>mmol</a:t>
            </a:r>
            <a:r>
              <a:rPr lang="en-US" baseline="0" dirty="0" smtClean="0"/>
              <a:t>) or 14C-nicotinic acid (54 </a:t>
            </a:r>
            <a:r>
              <a:rPr lang="en-US" baseline="0" dirty="0" err="1" smtClean="0"/>
              <a:t>mCi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mmol</a:t>
            </a:r>
            <a:r>
              <a:rPr lang="en-US" baseline="0" dirty="0" smtClean="0"/>
              <a:t>), with 80 ug.ml of the wt enzyme or 2.5 mg/ml of the D101N mutant. After incubation at 37oC for 3 hr, 8 </a:t>
            </a:r>
            <a:r>
              <a:rPr lang="en-US" baseline="0" dirty="0" err="1" smtClean="0"/>
              <a:t>ul</a:t>
            </a:r>
            <a:r>
              <a:rPr lang="en-US" baseline="0" dirty="0" smtClean="0"/>
              <a:t> of each reaction was spotted on a </a:t>
            </a:r>
            <a:r>
              <a:rPr lang="en-US" baseline="0" dirty="0" err="1" smtClean="0"/>
              <a:t>polygram</a:t>
            </a:r>
            <a:r>
              <a:rPr lang="en-US" baseline="0" dirty="0" smtClean="0"/>
              <a:t> SIL-G TLC plate. The plate was developed in a pre-equilibrated chamber with 80:20 ethanol:2.5M ammonium acetate. After chromatography, the plate was air dried and exposed to a </a:t>
            </a:r>
            <a:r>
              <a:rPr lang="en-US" baseline="0" dirty="0" err="1" smtClean="0"/>
              <a:t>phosphorimaging</a:t>
            </a:r>
            <a:r>
              <a:rPr lang="en-US" baseline="0" dirty="0" smtClean="0"/>
              <a:t> screen overnight. The reaction using 2.5 mg/ml of wt enzyme and 14C-nicotiniac acid showed no detectable formation of NAAD.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E67F-C589-4D6C-87B5-E2789A43DA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Methods</a:t>
            </a:r>
          </a:p>
          <a:p>
            <a:r>
              <a:rPr lang="en-US" sz="1200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SIR2-Exchange and </a:t>
            </a:r>
            <a:r>
              <a:rPr lang="en-US" sz="1200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Deacetylation</a:t>
            </a:r>
            <a:r>
              <a:rPr lang="en-US" sz="1200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Assays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Reaction mixtures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50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rPr>
              <a:t>u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50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potassium phosphate (pH 7.8)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containing 300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KKGQSTSRHK(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KAc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)LMFKTEG peptide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600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NAD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containing selected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micromolar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concentrations of [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carbonyl-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C]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nicotinamide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60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umol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 10, 20, 30, 45, 60, 80, 90, 125, 250, 360, 600, and 1200) were reacted with 1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Sir2 enzyme added as a 1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 of concentrated enzyme. After 2 h, 10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aliquots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removed at 0, 30, 60, 90, and 120 min. Each aliquot was combined with 50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50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ammonium acetate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(pH 5.0) to quench and assayed by HPLC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deacetylation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products and NAD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chromatograms (260 nm) were obtained using 50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ammonium acetate (pH 5.0) as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eluant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semipreparative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Waters C-18 column (flow rate of 2.0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/min). Peaks for ADPR and 3’-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O-acetyl-ADPR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quantified by integration. The peak for NAD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collected and the radiation counted. Plots of rate versus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nicotinamide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concentration were fit using the curve V =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[S]/([S] + Km) with the curve-fitting feature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Kaleidagraph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deacetylation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 versus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nicotinamide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concentration were fit to the equations described in the text. Experiments with 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nicotinamide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established the effects of this concentration on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deacetylation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exchange activity of the Sir2 enzyme.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Inhibition of </a:t>
            </a:r>
            <a:r>
              <a:rPr lang="en-US" sz="1200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Deacetylation</a:t>
            </a:r>
            <a:r>
              <a:rPr lang="en-US" sz="1200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n-US" sz="1200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Nicotinamide</a:t>
            </a:r>
            <a:r>
              <a:rPr lang="en-US" sz="1200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Isosteres</a:t>
            </a:r>
            <a:r>
              <a:rPr lang="en-US" sz="1200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 were as described above, but mixtures for base reactions contained 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pyrazinamide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isonicotinamide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thionicotinamide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Reactions were carried out (2 h for AF2 and yeast enzymes and 3 h for mouse enzyme) at 37 °C and quenched by addition of 80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50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ammonium acetate (pH 5.0). Product formation was quantified by HPLC.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Thionicotinamide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-NAD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synthesized by CD38. Rates were compared with controls lacking added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E67F-C589-4D6C-87B5-E2789A43DA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E67F-C589-4D6C-87B5-E2789A43DA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981F-0925-479F-93F2-5ED7DD0227F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31F4-78D5-4C1F-8C74-95EDDEFD27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43600" y="2743200"/>
            <a:ext cx="2978888" cy="3008531"/>
            <a:chOff x="5486400" y="990600"/>
            <a:chExt cx="3284415" cy="3008531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86400" y="990600"/>
              <a:ext cx="3109912" cy="217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5570415" y="3352800"/>
              <a:ext cx="32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Potential of mean force for the Sir2Tm catalyzed </a:t>
              </a:r>
              <a:r>
                <a:rPr lang="en-US" sz="1200" dirty="0" err="1" smtClean="0"/>
                <a:t>nicotinamide</a:t>
              </a:r>
              <a:r>
                <a:rPr lang="en-US" sz="1200" dirty="0" smtClean="0"/>
                <a:t> cleavage </a:t>
              </a:r>
              <a:r>
                <a:rPr lang="en-US" sz="1200" dirty="0"/>
                <a:t>reaction determined with B3LYP/6-31G(d) QM/MM MD simulations.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" y="2667000"/>
            <a:ext cx="2895600" cy="3149263"/>
            <a:chOff x="5410200" y="228600"/>
            <a:chExt cx="2895600" cy="3149263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53063" y="228600"/>
              <a:ext cx="2700337" cy="209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5410200" y="2362200"/>
              <a:ext cx="2895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Illustration of the QM/MM </a:t>
              </a:r>
              <a:r>
                <a:rPr lang="en-US" sz="1200" dirty="0" smtClean="0"/>
                <a:t>partition: </a:t>
              </a:r>
              <a:r>
                <a:rPr lang="en-US" sz="1200" dirty="0"/>
                <a:t>black</a:t>
              </a:r>
              <a:r>
                <a:rPr lang="en-US" sz="1200" dirty="0" smtClean="0"/>
                <a:t>, MM </a:t>
              </a:r>
              <a:r>
                <a:rPr lang="en-US" sz="1200" dirty="0"/>
                <a:t>subsystem; red, boundary carbon atoms in the QM subsystem </a:t>
              </a:r>
              <a:r>
                <a:rPr lang="en-US" sz="1200" dirty="0" smtClean="0"/>
                <a:t>described by </a:t>
              </a:r>
              <a:r>
                <a:rPr lang="en-US" sz="1200" dirty="0"/>
                <a:t>improved </a:t>
              </a:r>
              <a:r>
                <a:rPr lang="en-US" sz="1200" dirty="0" err="1"/>
                <a:t>pseudobond</a:t>
              </a:r>
              <a:r>
                <a:rPr lang="en-US" sz="1200" dirty="0"/>
                <a:t> parameters;62 blue, all other atoms in the </a:t>
              </a:r>
              <a:r>
                <a:rPr lang="en-US" sz="1200" dirty="0" smtClean="0"/>
                <a:t>QM subsystem</a:t>
              </a:r>
              <a:r>
                <a:rPr lang="en-US" sz="1200" dirty="0"/>
                <a:t>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381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Sir2 enzymes catalyze the NAD+-dependent protein </a:t>
            </a:r>
            <a:r>
              <a:rPr lang="en-US" sz="1200" dirty="0" err="1"/>
              <a:t>deacetylation</a:t>
            </a:r>
            <a:r>
              <a:rPr lang="en-US" sz="1200" dirty="0"/>
              <a:t> and play critical roles </a:t>
            </a:r>
            <a:r>
              <a:rPr lang="en-US" sz="1200" dirty="0" smtClean="0"/>
              <a:t>in </a:t>
            </a:r>
            <a:r>
              <a:rPr lang="en-US" sz="1200" dirty="0" err="1" smtClean="0"/>
              <a:t>epigenetics</a:t>
            </a:r>
            <a:r>
              <a:rPr lang="en-US" sz="1200" dirty="0"/>
              <a:t>, cell death, and lifespan regulation. In spite of a current flurry of experimental studies, </a:t>
            </a:r>
            <a:r>
              <a:rPr lang="en-US" sz="1200" dirty="0" smtClean="0"/>
              <a:t>the catalytic </a:t>
            </a:r>
            <a:r>
              <a:rPr lang="en-US" sz="1200" dirty="0"/>
              <a:t>mechanism for this unique and important class of enzymes </a:t>
            </a:r>
            <a:r>
              <a:rPr lang="en-US" sz="1200" dirty="0" smtClean="0"/>
              <a:t>remains </a:t>
            </a:r>
            <a:r>
              <a:rPr lang="en-US" sz="1200" dirty="0"/>
              <a:t>elusive. Employing </a:t>
            </a:r>
            <a:r>
              <a:rPr lang="en-US" sz="1200" dirty="0" smtClean="0"/>
              <a:t>on-the-fly Born-Oppenheimer </a:t>
            </a:r>
            <a:r>
              <a:rPr lang="en-US" sz="1200" dirty="0"/>
              <a:t>molecular dynamics simulations with the B3LYP/6-31G(d) QM/MM potential and </a:t>
            </a:r>
            <a:r>
              <a:rPr lang="en-US" sz="1200" dirty="0" smtClean="0"/>
              <a:t>the umbrella </a:t>
            </a:r>
            <a:r>
              <a:rPr lang="en-US" sz="1200" dirty="0"/>
              <a:t>sampling method, we have characterized the initial step of the Sir2Tm-catalyzed reaction, </a:t>
            </a:r>
            <a:r>
              <a:rPr lang="en-US" sz="1200" dirty="0" smtClean="0"/>
              <a:t>which is </a:t>
            </a:r>
            <a:r>
              <a:rPr lang="en-US" sz="1200" dirty="0"/>
              <a:t>also the most controversial portion of its mechanism. Our results indicate that the </a:t>
            </a:r>
            <a:r>
              <a:rPr lang="en-US" sz="1200" dirty="0" smtClean="0"/>
              <a:t>NAM cleavage reaction </a:t>
            </a:r>
            <a:r>
              <a:rPr lang="en-US" sz="1200" dirty="0"/>
              <a:t>employs a highly dissociative and concerted displacement mechanism: the cleavage of </a:t>
            </a:r>
            <a:r>
              <a:rPr lang="en-US" sz="1200" dirty="0" smtClean="0"/>
              <a:t>the </a:t>
            </a:r>
            <a:r>
              <a:rPr lang="en-US" sz="1200" dirty="0" err="1" smtClean="0"/>
              <a:t>glycosidic</a:t>
            </a:r>
            <a:r>
              <a:rPr lang="en-US" sz="1200" dirty="0" smtClean="0"/>
              <a:t> </a:t>
            </a:r>
            <a:r>
              <a:rPr lang="en-US" sz="1200" dirty="0"/>
              <a:t>bond is facilitated by the </a:t>
            </a:r>
            <a:r>
              <a:rPr lang="en-US" sz="1200" dirty="0" err="1"/>
              <a:t>nucleophilic</a:t>
            </a:r>
            <a:r>
              <a:rPr lang="en-US" sz="1200" dirty="0"/>
              <a:t> participation of the </a:t>
            </a:r>
            <a:r>
              <a:rPr lang="en-US" sz="1200" dirty="0" smtClean="0"/>
              <a:t>acetyl-lysine</a:t>
            </a:r>
            <a:r>
              <a:rPr lang="en-US" sz="1200" dirty="0"/>
              <a:t>, and the </a:t>
            </a:r>
            <a:r>
              <a:rPr lang="en-US" sz="1200" dirty="0" smtClean="0"/>
              <a:t>dissociative transition </a:t>
            </a:r>
            <a:r>
              <a:rPr lang="en-US" sz="1200" dirty="0"/>
              <a:t>state has a significant </a:t>
            </a:r>
            <a:r>
              <a:rPr lang="en-US" sz="1200" dirty="0" err="1"/>
              <a:t>oxocarbenium</a:t>
            </a:r>
            <a:r>
              <a:rPr lang="en-US" sz="1200" dirty="0"/>
              <a:t> ion character. During this step of the reaction, the </a:t>
            </a:r>
            <a:r>
              <a:rPr lang="en-US" sz="1200" dirty="0" smtClean="0"/>
              <a:t>Sir2Tm enzyme </a:t>
            </a:r>
            <a:r>
              <a:rPr lang="en-US" sz="1200" dirty="0"/>
              <a:t>strongly stabilizes the covalent </a:t>
            </a:r>
            <a:r>
              <a:rPr lang="en-US" sz="1200" i="1" dirty="0"/>
              <a:t>O-</a:t>
            </a:r>
            <a:r>
              <a:rPr lang="en-US" sz="1200" i="1" dirty="0" err="1"/>
              <a:t>alkylamidate</a:t>
            </a:r>
            <a:r>
              <a:rPr lang="en-US" sz="1200" i="1" dirty="0"/>
              <a:t> intermediate whereas its effect on the </a:t>
            </a:r>
            <a:r>
              <a:rPr lang="en-US" sz="1200" i="1" dirty="0" smtClean="0"/>
              <a:t>transition </a:t>
            </a:r>
            <a:r>
              <a:rPr lang="en-US" sz="1200" dirty="0" smtClean="0"/>
              <a:t>state </a:t>
            </a:r>
            <a:r>
              <a:rPr lang="en-US" sz="1200" dirty="0"/>
              <a:t>is quite minimal. In addition, functional roles of key residues and motifs have been elucidated. </a:t>
            </a:r>
            <a:r>
              <a:rPr lang="en-US" sz="1200" dirty="0" smtClean="0"/>
              <a:t>This work </a:t>
            </a:r>
            <a:r>
              <a:rPr lang="en-US" sz="1200" dirty="0"/>
              <a:t>further demonstrates the feasibility and applicability of the state-of-the-art </a:t>
            </a:r>
            <a:r>
              <a:rPr lang="en-US" sz="1200" dirty="0" err="1"/>
              <a:t>ab</a:t>
            </a:r>
            <a:r>
              <a:rPr lang="en-US" sz="1200" dirty="0"/>
              <a:t> initio QM/MM </a:t>
            </a:r>
            <a:r>
              <a:rPr lang="en-US" sz="1200" dirty="0" smtClean="0"/>
              <a:t>molecular dynamics </a:t>
            </a:r>
            <a:r>
              <a:rPr lang="en-US" sz="1200" dirty="0"/>
              <a:t>approach in simulating enzyme reactions.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94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>
                <a:solidFill>
                  <a:srgbClr val="000000"/>
                </a:solidFill>
              </a:rPr>
              <a:t>Sir2Tm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0765" y="6629400"/>
            <a:ext cx="7507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P. </a:t>
            </a:r>
            <a:r>
              <a:rPr lang="en-US" sz="1000" dirty="0" err="1" smtClean="0"/>
              <a:t>Hu</a:t>
            </a:r>
            <a:r>
              <a:rPr lang="en-US" sz="1000" dirty="0" smtClean="0"/>
              <a:t>, S Wang, and Y. Highly dissociative and concerted mechanism for the NAM cleavage reaction in Sir2Tm. JACS (2008) 130: 16721-16728.</a:t>
            </a:r>
            <a:endParaRPr lang="en-US" sz="10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438400"/>
            <a:ext cx="295416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200400" y="5791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Interactions of key residues with the NAD+ and the substrate acetyl-lysine.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variety of reports of NAD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K</a:t>
            </a:r>
            <a:r>
              <a:rPr lang="en-US" sz="1200" baseline="-25000" dirty="0" smtClean="0"/>
              <a:t>m</a:t>
            </a:r>
            <a:r>
              <a:rPr lang="en-US" sz="1200" dirty="0" smtClean="0"/>
              <a:t> values for </a:t>
            </a:r>
            <a:r>
              <a:rPr lang="en-US" sz="1200" dirty="0" err="1" smtClean="0"/>
              <a:t>sirtuins</a:t>
            </a:r>
            <a:r>
              <a:rPr lang="en-US" sz="1200" dirty="0" smtClean="0"/>
              <a:t>. The enzyme affinity for NAD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is not of high affinity and in the range of 100-550 </a:t>
            </a:r>
            <a:r>
              <a:rPr lang="en-US" sz="1200" dirty="0" err="1" smtClean="0">
                <a:latin typeface="Symbol" pitchFamily="18" charset="2"/>
              </a:rPr>
              <a:t>m</a:t>
            </a:r>
            <a:r>
              <a:rPr lang="en-US" sz="1200" dirty="0" err="1" smtClean="0"/>
              <a:t>M</a:t>
            </a:r>
            <a:r>
              <a:rPr lang="en-US" sz="1200" dirty="0" smtClean="0"/>
              <a:t> for human enzymes. </a:t>
            </a:r>
          </a:p>
          <a:p>
            <a:endParaRPr lang="en-US" sz="1200" dirty="0"/>
          </a:p>
          <a:p>
            <a:r>
              <a:rPr lang="en-US" sz="1200" dirty="0" smtClean="0"/>
              <a:t>Km of human SIRT1 have been published, ranging from 132 to 550 </a:t>
            </a:r>
            <a:r>
              <a:rPr lang="en-US" sz="1200" dirty="0" err="1" smtClean="0">
                <a:latin typeface="Symbol" pitchFamily="18" charset="2"/>
              </a:rPr>
              <a:t>m</a:t>
            </a:r>
            <a:r>
              <a:rPr lang="en-US" sz="1200" dirty="0" err="1" smtClean="0"/>
              <a:t>M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243965"/>
          <a:ext cx="8839199" cy="5537835"/>
        </p:xfrm>
        <a:graphic>
          <a:graphicData uri="http://schemas.openxmlformats.org/drawingml/2006/table">
            <a:tbl>
              <a:tblPr/>
              <a:tblGrid>
                <a:gridCol w="762000"/>
                <a:gridCol w="609600"/>
                <a:gridCol w="3733800"/>
                <a:gridCol w="3733799"/>
              </a:tblGrid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Km,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uM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(for NAD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Sirtuin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Ref.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Human SIRT1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dirty="0" smtClean="0"/>
                        <a:t>K.T. </a:t>
                      </a:r>
                      <a:r>
                        <a:rPr lang="en-US" sz="1100" dirty="0" err="1" smtClean="0"/>
                        <a:t>Howitz</a:t>
                      </a:r>
                      <a:r>
                        <a:rPr lang="en-US" sz="1100" dirty="0" smtClean="0"/>
                        <a:t>, et al. Small molecule activators of </a:t>
                      </a:r>
                      <a:r>
                        <a:rPr lang="en-US" sz="1100" dirty="0" err="1" smtClean="0"/>
                        <a:t>sirtuins</a:t>
                      </a:r>
                      <a:r>
                        <a:rPr lang="en-US" sz="1100" dirty="0" smtClean="0"/>
                        <a:t> extend </a:t>
                      </a:r>
                      <a:r>
                        <a:rPr lang="en-US" sz="1100" i="1" dirty="0" err="1" smtClean="0"/>
                        <a:t>Saccharomyces</a:t>
                      </a:r>
                      <a:r>
                        <a:rPr lang="en-US" sz="1100" i="1" dirty="0" smtClean="0"/>
                        <a:t> </a:t>
                      </a:r>
                      <a:r>
                        <a:rPr lang="en-US" sz="1100" i="1" dirty="0" err="1" smtClean="0"/>
                        <a:t>cerevisiae</a:t>
                      </a:r>
                      <a:r>
                        <a:rPr lang="en-US" sz="1100" i="1" dirty="0" smtClean="0"/>
                        <a:t> lifespan, </a:t>
                      </a:r>
                      <a:r>
                        <a:rPr lang="en-US" sz="1100" b="1" i="1" dirty="0" smtClean="0"/>
                        <a:t>Nature</a:t>
                      </a:r>
                      <a:r>
                        <a:rPr lang="en-US" sz="1100" i="1" dirty="0" smtClean="0"/>
                        <a:t> 425 (2003) </a:t>
                      </a:r>
                      <a:r>
                        <a:rPr lang="en-US" sz="1100" dirty="0" smtClean="0"/>
                        <a:t>191–196.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Human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SIRT1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dirty="0" smtClean="0"/>
                        <a:t>M. </a:t>
                      </a:r>
                      <a:r>
                        <a:rPr lang="en-US" sz="1100" dirty="0" err="1" smtClean="0"/>
                        <a:t>Kaeberlein</a:t>
                      </a:r>
                      <a:r>
                        <a:rPr lang="en-US" sz="1100" dirty="0" smtClean="0"/>
                        <a:t>, et al.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Substrate  - specific activation of </a:t>
                      </a:r>
                      <a:r>
                        <a:rPr lang="en-US" sz="1100" dirty="0" err="1" smtClean="0"/>
                        <a:t>sirtuins</a:t>
                      </a:r>
                      <a:r>
                        <a:rPr lang="en-US" sz="1100" dirty="0" smtClean="0"/>
                        <a:t> by </a:t>
                      </a:r>
                      <a:r>
                        <a:rPr lang="en-US" sz="1100" dirty="0" err="1" smtClean="0"/>
                        <a:t>resveratrol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b="1" i="1" dirty="0" smtClean="0"/>
                        <a:t>J. Biol. Chem. </a:t>
                      </a:r>
                      <a:r>
                        <a:rPr lang="en-US" sz="1100" dirty="0" smtClean="0"/>
                        <a:t>280 (2005) 17038–17045.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human SIRT1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p53 derived peptide substrate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AA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Sauve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unpublished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~100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SIRT2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M.T.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Borra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et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al.Substrate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specificity and kinetic mechanism of the Sir2 family of NAD+-dependent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histone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/protein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deacetylases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Biochemistry 43 (2004) 9877–9887.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SIRT2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J. Landry, et al. Role of NAD(+) in the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deacetylase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activity of the SIR2-like proteins,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Biochem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Biophys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Res.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278 (2000) 685–690.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SIRT2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M.T.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Borra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et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al.Substrate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specificity and kinetic mechanism of the Sir2 family of NAD+-dependent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histone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/protein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deacetylases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Biochemistry 43 (2004) 9877–9887.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SIRT2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K1,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k-1,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S.J. Lin,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al. Calorie restriction extends yeast life span by lowering the level of NADH, Genes Dev. 18 (2004) 12–16.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94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>
                <a:solidFill>
                  <a:srgbClr val="000000"/>
                </a:solidFill>
              </a:rPr>
              <a:t>Sir2Tm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993" y="457200"/>
            <a:ext cx="6429007" cy="46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-30765" y="6629400"/>
            <a:ext cx="786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 Liang, et al. Investigation of the catalytic mechanism of Sir2 enzyme with QM/MM approach: SN1 </a:t>
            </a:r>
            <a:r>
              <a:rPr lang="en-US" sz="1000" dirty="0" err="1" smtClean="0"/>
              <a:t>vs</a:t>
            </a:r>
            <a:r>
              <a:rPr lang="en-US" sz="1000" dirty="0" smtClean="0"/>
              <a:t> SN2? J Phys. Chem. )2010) 114: 11927-11933.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3581400" y="5334000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potential energy surface of the reaction pathway corresponding to the first step in the </a:t>
            </a:r>
            <a:r>
              <a:rPr lang="en-US" sz="1200" dirty="0" err="1"/>
              <a:t>deacetylation</a:t>
            </a:r>
            <a:r>
              <a:rPr lang="en-US" sz="1200" dirty="0"/>
              <a:t> of Sir2TM-ALY-NAD</a:t>
            </a:r>
            <a:r>
              <a:rPr lang="en-US" sz="1200" dirty="0" smtClean="0"/>
              <a:t>+ complex</a:t>
            </a:r>
            <a:r>
              <a:rPr lang="en-US" sz="1200" dirty="0"/>
              <a:t>. The structures displayed at the top of the potential surface are the QM/MM optimized structures of the reactant (R), transition state (TS</a:t>
            </a:r>
            <a:r>
              <a:rPr lang="en-US" sz="1200" dirty="0" smtClean="0"/>
              <a:t>), and </a:t>
            </a:r>
            <a:r>
              <a:rPr lang="en-US" sz="1200" dirty="0"/>
              <a:t>immediate product (P). For clarity, only the structures in the QM region have been shown.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2667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To characterize this catalytic mechanism of </a:t>
            </a:r>
            <a:r>
              <a:rPr lang="en-US" sz="1200" dirty="0" err="1"/>
              <a:t>acetyllysine</a:t>
            </a:r>
            <a:r>
              <a:rPr lang="en-US" sz="1200" dirty="0"/>
              <a:t> </a:t>
            </a:r>
            <a:r>
              <a:rPr lang="en-US" sz="1200" dirty="0" err="1"/>
              <a:t>deacetylation</a:t>
            </a:r>
            <a:r>
              <a:rPr lang="en-US" sz="1200" dirty="0"/>
              <a:t> by Sir2, we</a:t>
            </a:r>
          </a:p>
          <a:p>
            <a:r>
              <a:rPr lang="en-US" sz="1200" dirty="0"/>
              <a:t>employed a combined computational approach to carry out molecular modeling, molecular dynamics (MD)</a:t>
            </a:r>
          </a:p>
          <a:p>
            <a:r>
              <a:rPr lang="en-US" sz="1200" dirty="0"/>
              <a:t>simulations, quantum </a:t>
            </a:r>
            <a:r>
              <a:rPr lang="en-US" sz="1200" dirty="0" smtClean="0"/>
              <a:t>mechanics/ molecular </a:t>
            </a:r>
            <a:r>
              <a:rPr lang="en-US" sz="1200" dirty="0"/>
              <a:t>mechanics (QM/MM) calculations on catalysis by both yeast </a:t>
            </a:r>
            <a:r>
              <a:rPr lang="en-US" sz="1200" dirty="0" smtClean="0"/>
              <a:t>Hst2 (</a:t>
            </a:r>
            <a:r>
              <a:rPr lang="en-US" sz="1200" dirty="0"/>
              <a:t>homologue of SIR two 2) and bacterial Sir2TM (Sir2 homologue from </a:t>
            </a:r>
            <a:r>
              <a:rPr lang="en-US" sz="1200" i="1" dirty="0" err="1"/>
              <a:t>Thermatoga</a:t>
            </a:r>
            <a:r>
              <a:rPr lang="en-US" sz="1200" i="1" dirty="0"/>
              <a:t> </a:t>
            </a:r>
            <a:r>
              <a:rPr lang="en-US" sz="1200" i="1" dirty="0" err="1"/>
              <a:t>maritima</a:t>
            </a:r>
            <a:r>
              <a:rPr lang="en-US" sz="1200" i="1" dirty="0"/>
              <a:t>). Our </a:t>
            </a:r>
            <a:r>
              <a:rPr lang="en-US" sz="1200" i="1" dirty="0" err="1" smtClean="0"/>
              <a:t>threedimensional</a:t>
            </a:r>
            <a:r>
              <a:rPr lang="en-US" sz="1200" i="1" dirty="0" smtClean="0"/>
              <a:t> </a:t>
            </a:r>
            <a:r>
              <a:rPr lang="en-US" sz="1200" dirty="0" smtClean="0"/>
              <a:t>(</a:t>
            </a:r>
            <a:r>
              <a:rPr lang="en-US" sz="1200" dirty="0"/>
              <a:t>3D) model of the complex is composed of Sir2 protein, NAD+, and </a:t>
            </a:r>
            <a:r>
              <a:rPr lang="en-US" sz="1200" dirty="0" err="1"/>
              <a:t>acetyllysine</a:t>
            </a:r>
            <a:r>
              <a:rPr lang="en-US" sz="1200" dirty="0"/>
              <a:t> (ALY) substrate</a:t>
            </a:r>
            <a:r>
              <a:rPr lang="en-US" sz="1200" dirty="0" smtClean="0"/>
              <a:t>. A </a:t>
            </a:r>
            <a:r>
              <a:rPr lang="en-US" sz="1200" dirty="0"/>
              <a:t>15-ns MD simulation of the complex revealed that Gln115 and His135 play a determining role </a:t>
            </a:r>
            <a:r>
              <a:rPr lang="en-US" sz="1200" dirty="0" smtClean="0"/>
              <a:t>in </a:t>
            </a:r>
            <a:r>
              <a:rPr lang="en-US" sz="1200" dirty="0" err="1" smtClean="0"/>
              <a:t>deacetylation</a:t>
            </a:r>
            <a:r>
              <a:rPr lang="en-US" sz="1200" dirty="0"/>
              <a:t>. These two residues can act as bases to facilitate the </a:t>
            </a:r>
            <a:r>
              <a:rPr lang="en-US" sz="1200" dirty="0" err="1"/>
              <a:t>deprotonation</a:t>
            </a:r>
            <a:r>
              <a:rPr lang="en-US" sz="1200" dirty="0"/>
              <a:t> of 2′-OH from </a:t>
            </a:r>
            <a:r>
              <a:rPr lang="en-US" sz="1200" i="1" dirty="0"/>
              <a:t>N-ribose</a:t>
            </a:r>
            <a:r>
              <a:rPr lang="en-US" sz="1200" i="1" dirty="0" smtClean="0"/>
              <a:t>. </a:t>
            </a:r>
            <a:r>
              <a:rPr lang="en-US" sz="1200" dirty="0" smtClean="0"/>
              <a:t>The </a:t>
            </a:r>
            <a:r>
              <a:rPr lang="en-US" sz="1200" dirty="0"/>
              <a:t>result is in great agreement with previous mutagenesis analysis data. QM/MM calculations were </a:t>
            </a:r>
            <a:r>
              <a:rPr lang="en-US" sz="1200" dirty="0" smtClean="0"/>
              <a:t>further performed </a:t>
            </a:r>
            <a:r>
              <a:rPr lang="en-US" sz="1200" dirty="0"/>
              <a:t>to study the mechanism of the first step in </a:t>
            </a:r>
            <a:r>
              <a:rPr lang="en-US" sz="1200" dirty="0" err="1"/>
              <a:t>deacetylation</a:t>
            </a:r>
            <a:r>
              <a:rPr lang="en-US" sz="1200" dirty="0"/>
              <a:t> in the two systems. The predicted </a:t>
            </a:r>
            <a:r>
              <a:rPr lang="en-US" sz="1200" dirty="0" smtClean="0"/>
              <a:t>potential energy </a:t>
            </a:r>
            <a:r>
              <a:rPr lang="en-US" sz="1200" dirty="0"/>
              <a:t>barriers for yHst2 and Sir2TM are 12.0 and 15.7 </a:t>
            </a:r>
            <a:r>
              <a:rPr lang="en-US" sz="1200" dirty="0" smtClean="0"/>
              <a:t>Kcal/mol</a:t>
            </a:r>
            <a:r>
              <a:rPr lang="en-US" sz="1200" dirty="0"/>
              <a:t>, respectively. The characteristics of </a:t>
            </a:r>
            <a:r>
              <a:rPr lang="en-US" sz="1200" dirty="0" smtClean="0"/>
              <a:t>the potential </a:t>
            </a:r>
            <a:r>
              <a:rPr lang="en-US" sz="1200" dirty="0"/>
              <a:t>energy surface indicated this reaction belongs to a SN2-like mechanism.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1000"/>
            <a:ext cx="5334000" cy="16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943600" y="457200"/>
            <a:ext cx="3048000" cy="1524000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76200" y="2383392"/>
            <a:ext cx="9372600" cy="1905000"/>
            <a:chOff x="-76200" y="2209800"/>
            <a:chExt cx="9372600" cy="19050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" y="2209800"/>
              <a:ext cx="8991600" cy="1295400"/>
            </a:xfrm>
            <a:prstGeom prst="rect">
              <a:avLst/>
            </a:prstGeom>
            <a:noFill/>
            <a:ln w="6350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-76200" y="3558622"/>
              <a:ext cx="1447799" cy="55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 err="1" smtClean="0"/>
                <a:t>Alkylamidate</a:t>
              </a:r>
              <a:r>
                <a:rPr lang="en-US" sz="1200" dirty="0" smtClean="0"/>
                <a:t> intermediate after NAM release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1" y="3590888"/>
              <a:ext cx="1447799" cy="40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 err="1" smtClean="0"/>
                <a:t>Bicyclic</a:t>
              </a:r>
              <a:r>
                <a:rPr lang="en-US" sz="1200" dirty="0" smtClean="0"/>
                <a:t> intermediate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1" y="3595353"/>
              <a:ext cx="1447799" cy="40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 smtClean="0"/>
                <a:t>Tetrahedral intermediate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519153"/>
              <a:ext cx="1447799" cy="55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 smtClean="0"/>
                <a:t>The </a:t>
              </a:r>
              <a:r>
                <a:rPr lang="en-US" sz="1200" dirty="0" err="1" smtClean="0"/>
                <a:t>protonated</a:t>
              </a:r>
              <a:r>
                <a:rPr lang="en-US" sz="1200" dirty="0" smtClean="0"/>
                <a:t> tetrahedral intermediate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8601" y="3519153"/>
              <a:ext cx="1447799" cy="55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 smtClean="0"/>
                <a:t>2’-O-AADPR &amp; </a:t>
              </a:r>
              <a:r>
                <a:rPr lang="en-US" sz="1200" dirty="0" err="1" smtClean="0"/>
                <a:t>deactylated</a:t>
              </a:r>
              <a:r>
                <a:rPr lang="en-US" sz="1200" dirty="0" smtClean="0"/>
                <a:t> 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dirty="0"/>
                <a:t>p</a:t>
              </a:r>
              <a:r>
                <a:rPr lang="en-US" sz="1200" dirty="0" smtClean="0"/>
                <a:t>roduct</a:t>
              </a:r>
              <a:endParaRPr lang="en-US" sz="1200" dirty="0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7391400" y="1981200"/>
            <a:ext cx="304800" cy="152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752600" y="3983592"/>
            <a:ext cx="4495800" cy="2569608"/>
            <a:chOff x="1752600" y="3810000"/>
            <a:chExt cx="4495800" cy="2569608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4038600"/>
              <a:ext cx="4495800" cy="2341008"/>
            </a:xfrm>
            <a:prstGeom prst="rect">
              <a:avLst/>
            </a:prstGeom>
            <a:noFill/>
            <a:ln w="6350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5" name="Down Arrow 24"/>
            <p:cNvSpPr/>
            <p:nvPr/>
          </p:nvSpPr>
          <p:spPr>
            <a:xfrm>
              <a:off x="3886200" y="3810000"/>
              <a:ext cx="304800" cy="152400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77000" y="4876800"/>
            <a:ext cx="2667000" cy="92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dirty="0" smtClean="0"/>
              <a:t>Step ii is rate-determining step</a:t>
            </a:r>
          </a:p>
          <a:p>
            <a:pPr algn="ctr">
              <a:lnSpc>
                <a:spcPts val="1300"/>
              </a:lnSpc>
            </a:pPr>
            <a:r>
              <a:rPr lang="en-US" sz="1300" dirty="0" smtClean="0"/>
              <a:t>The calculated overall activation free energy barrier with B3LYP/6-31G(d) QM/MM simulations is </a:t>
            </a:r>
          </a:p>
          <a:p>
            <a:pPr algn="ctr">
              <a:lnSpc>
                <a:spcPts val="1300"/>
              </a:lnSpc>
            </a:pPr>
            <a:r>
              <a:rPr lang="en-US" sz="1300" b="1" dirty="0" smtClean="0"/>
              <a:t>19.2 kcal mol</a:t>
            </a:r>
            <a:r>
              <a:rPr lang="en-US" sz="1300" b="1" baseline="30000" dirty="0" smtClean="0"/>
              <a:t>-1</a:t>
            </a:r>
            <a:r>
              <a:rPr lang="en-US" sz="1300" b="1" dirty="0" smtClean="0"/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30765" y="6629400"/>
            <a:ext cx="856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Y. Shi,  Y. Zhou, S. Wang, and Y. </a:t>
            </a:r>
            <a:r>
              <a:rPr lang="en-US" sz="1000" dirty="0" err="1" smtClean="0"/>
              <a:t>Zhang.Sirtuin</a:t>
            </a:r>
            <a:r>
              <a:rPr lang="en-US" sz="1000" dirty="0" smtClean="0"/>
              <a:t> </a:t>
            </a:r>
            <a:r>
              <a:rPr lang="en-US" sz="1000" dirty="0" err="1" smtClean="0"/>
              <a:t>Deacetylation</a:t>
            </a:r>
            <a:r>
              <a:rPr lang="en-US" sz="1000" dirty="0" smtClean="0"/>
              <a:t> Mechanism and Catalytic Role of the Dynamic Cofactor Binding Loop. (2013) J </a:t>
            </a:r>
            <a:r>
              <a:rPr lang="en-US" sz="1000" dirty="0" err="1" smtClean="0"/>
              <a:t>Phy</a:t>
            </a:r>
            <a:r>
              <a:rPr lang="en-US" sz="1000" dirty="0" smtClean="0"/>
              <a:t>. Chem. 4: 491-495.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162342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    By </a:t>
            </a:r>
            <a:r>
              <a:rPr lang="en-US" sz="1200" dirty="0"/>
              <a:t>employing Born−Oppenheimer </a:t>
            </a:r>
            <a:r>
              <a:rPr lang="en-US" sz="1200" dirty="0" err="1"/>
              <a:t>ab</a:t>
            </a:r>
            <a:r>
              <a:rPr lang="en-US" sz="1200" dirty="0"/>
              <a:t> initio quantum </a:t>
            </a:r>
            <a:r>
              <a:rPr lang="en-US" sz="1200" dirty="0" smtClean="0"/>
              <a:t>mechanics/molecular mechanics </a:t>
            </a:r>
            <a:r>
              <a:rPr lang="en-US" sz="1200" dirty="0"/>
              <a:t>(QM/MM) molecular dynamics simulations, a state-of-the-art </a:t>
            </a:r>
            <a:r>
              <a:rPr lang="en-US" sz="1200" dirty="0" smtClean="0"/>
              <a:t>computational approach </a:t>
            </a:r>
            <a:r>
              <a:rPr lang="en-US" sz="1200" dirty="0"/>
              <a:t>to study enzyme reactions, we have characterized the complete </a:t>
            </a:r>
            <a:r>
              <a:rPr lang="en-US" sz="1200" dirty="0" err="1" smtClean="0"/>
              <a:t>deacetylation</a:t>
            </a:r>
            <a:r>
              <a:rPr lang="en-US" sz="1200" dirty="0" smtClean="0"/>
              <a:t> mechanism </a:t>
            </a:r>
            <a:r>
              <a:rPr lang="en-US" sz="1200" dirty="0"/>
              <a:t>for a </a:t>
            </a:r>
            <a:r>
              <a:rPr lang="en-US" sz="1200" dirty="0" err="1"/>
              <a:t>sirtuin</a:t>
            </a:r>
            <a:r>
              <a:rPr lang="en-US" sz="1200" dirty="0"/>
              <a:t> enzyme, determined its multistep free-energy reaction profile, </a:t>
            </a:r>
            <a:r>
              <a:rPr lang="en-US" sz="1200" dirty="0" smtClean="0"/>
              <a:t>and elucidated </a:t>
            </a:r>
            <a:r>
              <a:rPr lang="en-US" sz="1200" dirty="0"/>
              <a:t>essential catalytic roles of the conserved dynamic cofactor </a:t>
            </a:r>
            <a:r>
              <a:rPr lang="en-US" sz="1200" dirty="0" smtClean="0"/>
              <a:t> binding </a:t>
            </a:r>
            <a:r>
              <a:rPr lang="en-US" sz="1200" dirty="0"/>
              <a:t>loop. These </a:t>
            </a:r>
            <a:r>
              <a:rPr lang="en-US" sz="1200" dirty="0" smtClean="0"/>
              <a:t>new detailed </a:t>
            </a:r>
            <a:r>
              <a:rPr lang="en-US" sz="1200" dirty="0"/>
              <a:t>mechanistic insights could facilitate the design of novel mechanism-based </a:t>
            </a:r>
            <a:r>
              <a:rPr lang="en-US" sz="1200" dirty="0" err="1" smtClean="0"/>
              <a:t>sirtuin</a:t>
            </a:r>
            <a:r>
              <a:rPr lang="en-US" sz="1200" dirty="0" smtClean="0"/>
              <a:t> modulators</a:t>
            </a:r>
            <a:r>
              <a:rPr lang="en-US" sz="1200" dirty="0"/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694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>
                <a:solidFill>
                  <a:srgbClr val="000000"/>
                </a:solidFill>
              </a:rPr>
              <a:t>Sir2Tm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" y="1905000"/>
            <a:ext cx="8991600" cy="3886200"/>
            <a:chOff x="152400" y="1981200"/>
            <a:chExt cx="8991600" cy="3886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2054340"/>
              <a:ext cx="3733799" cy="1679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918" y="3886200"/>
              <a:ext cx="271868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3810000"/>
              <a:ext cx="26670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162800" y="3886200"/>
              <a:ext cx="19812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Inhibition </a:t>
              </a:r>
              <a:r>
                <a:rPr lang="en-US" sz="1200" dirty="0"/>
                <a:t>of Sir2Tm wt's NAD+-dependent </a:t>
              </a:r>
              <a:r>
                <a:rPr lang="en-US" sz="1200" dirty="0" err="1"/>
                <a:t>deacetylation</a:t>
              </a:r>
              <a:r>
                <a:rPr lang="en-US" sz="1200" dirty="0"/>
                <a:t> activity (circles) and the Sir2Tm-D101N mutant's NAD+-dependent (squares) </a:t>
              </a:r>
              <a:r>
                <a:rPr lang="en-US" sz="1200" dirty="0" smtClean="0"/>
                <a:t>and NAAD-dependent </a:t>
              </a:r>
              <a:r>
                <a:rPr lang="en-US" sz="1200" dirty="0"/>
                <a:t>(triangles) </a:t>
              </a:r>
              <a:r>
                <a:rPr lang="en-US" sz="1200" dirty="0" err="1"/>
                <a:t>deacetylation</a:t>
              </a:r>
              <a:r>
                <a:rPr lang="en-US" sz="1200" dirty="0"/>
                <a:t> activities by </a:t>
              </a:r>
              <a:r>
                <a:rPr lang="en-US" sz="1200" dirty="0" err="1"/>
                <a:t>nicotinamide</a:t>
              </a:r>
              <a:r>
                <a:rPr lang="en-US" sz="1200" dirty="0"/>
                <a:t> (black) and nicotinic acid (white).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2590800"/>
              <a:ext cx="4876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Schematic representation of the H bond network observed between productive NAD+ (blue) and Asp101 (green, left) and the hypothetical H bond network between productive NAAD (red) and the substituted Asn101 (green, right).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0" y="4114800"/>
              <a:ext cx="17526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Initial rates of NAD+-dependent (black) and NAAD-dependent (white) </a:t>
              </a:r>
              <a:r>
                <a:rPr lang="en-US" sz="1200" dirty="0" err="1" smtClean="0"/>
                <a:t>deacetylation</a:t>
              </a:r>
              <a:r>
                <a:rPr lang="en-US" sz="1200" dirty="0" smtClean="0"/>
                <a:t> activities of the wild-type (wt) (circles) and D101N mutant (squares) Sir2Tm. </a:t>
              </a:r>
              <a:endParaRPr lang="en-US" sz="1200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981200"/>
              <a:ext cx="8991600" cy="3886200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92601" y="685800"/>
          <a:ext cx="4775199" cy="1114425"/>
        </p:xfrm>
        <a:graphic>
          <a:graphicData uri="http://schemas.openxmlformats.org/drawingml/2006/table">
            <a:tbl>
              <a:tblPr/>
              <a:tblGrid>
                <a:gridCol w="1056572"/>
                <a:gridCol w="786877"/>
                <a:gridCol w="1066091"/>
                <a:gridCol w="824951"/>
                <a:gridCol w="1040708"/>
              </a:tblGrid>
              <a:tr h="2190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NAD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Sir2Tm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Sir2TmD101N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Sir2Tm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Sir2TmD101N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 ± 0.006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(1.8 ± 0.1)x10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(1.1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±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0.1)x10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 ± 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1170 ± 180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617 ± 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mM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±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±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0.4)x10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(1.8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±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0.3)x10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283201" y="1143000"/>
            <a:ext cx="8382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838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With transition state theory, from highlighted </a:t>
            </a:r>
            <a:r>
              <a:rPr lang="en-US" sz="1200" dirty="0" err="1" smtClean="0"/>
              <a:t>k</a:t>
            </a:r>
            <a:r>
              <a:rPr lang="en-US" sz="1200" baseline="-25000" dirty="0" err="1" smtClean="0"/>
              <a:t>cat</a:t>
            </a:r>
            <a:r>
              <a:rPr lang="en-US" sz="1200" dirty="0" smtClean="0"/>
              <a:t> value, the calculated overall activation free energy barrier is </a:t>
            </a:r>
            <a:r>
              <a:rPr lang="en-US" sz="1200" b="1" dirty="0" smtClean="0"/>
              <a:t>18.6 kcal mol</a:t>
            </a:r>
            <a:r>
              <a:rPr lang="en-US" sz="1200" b="1" baseline="30000" dirty="0" smtClean="0"/>
              <a:t>-1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30765" y="6629400"/>
            <a:ext cx="893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Jl</a:t>
            </a:r>
            <a:r>
              <a:rPr lang="en-US" sz="1000" dirty="0" smtClean="0"/>
              <a:t> Avalos, KM </a:t>
            </a:r>
            <a:r>
              <a:rPr lang="en-US" sz="1000" dirty="0" err="1" smtClean="0"/>
              <a:t>Bever</a:t>
            </a:r>
            <a:r>
              <a:rPr lang="en-US" sz="1000" dirty="0" smtClean="0"/>
              <a:t>, and C </a:t>
            </a:r>
            <a:r>
              <a:rPr lang="en-US" sz="1000" dirty="0" err="1" smtClean="0"/>
              <a:t>Wolberger</a:t>
            </a:r>
            <a:r>
              <a:rPr lang="en-US" sz="1000" dirty="0" smtClean="0"/>
              <a:t>. Mechanism of </a:t>
            </a:r>
            <a:r>
              <a:rPr lang="en-US" sz="1000" dirty="0" err="1" smtClean="0"/>
              <a:t>sirtuin</a:t>
            </a:r>
            <a:r>
              <a:rPr lang="en-US" sz="1000" dirty="0" smtClean="0"/>
              <a:t> </a:t>
            </a:r>
            <a:r>
              <a:rPr lang="en-US" sz="1000" dirty="0" err="1" smtClean="0"/>
              <a:t>inhibitionn</a:t>
            </a:r>
            <a:r>
              <a:rPr lang="en-US" sz="1000" dirty="0" smtClean="0"/>
              <a:t> by NAM: altering the NAD+ </a:t>
            </a:r>
            <a:r>
              <a:rPr lang="en-US" sz="1000" dirty="0" err="1" smtClean="0"/>
              <a:t>cosubstrate</a:t>
            </a:r>
            <a:r>
              <a:rPr lang="en-US" sz="1000" dirty="0" smtClean="0"/>
              <a:t> specificity of a Sir2 enzyme. Mol. Cell (2005) 17: 855-868.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94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>
                <a:solidFill>
                  <a:srgbClr val="000000"/>
                </a:solidFill>
              </a:rPr>
              <a:t>Sir2Tm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5626" y="1524000"/>
            <a:ext cx="1969374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105400"/>
            <a:ext cx="4267200" cy="76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33528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rate constants </a:t>
            </a:r>
            <a:r>
              <a:rPr lang="en-US" sz="1200" i="1" dirty="0" smtClean="0"/>
              <a:t>k</a:t>
            </a:r>
            <a:r>
              <a:rPr lang="en-US" sz="1200" i="1" baseline="-25000" dirty="0" smtClean="0"/>
              <a:t>3</a:t>
            </a:r>
            <a:r>
              <a:rPr lang="en-US" sz="1200" i="1" dirty="0" smtClean="0"/>
              <a:t>-k</a:t>
            </a:r>
            <a:r>
              <a:rPr lang="en-US" sz="1200" i="1" baseline="-25000" dirty="0" smtClean="0"/>
              <a:t>5</a:t>
            </a:r>
            <a:r>
              <a:rPr lang="en-US" sz="1200" i="1" dirty="0" smtClean="0"/>
              <a:t> </a:t>
            </a:r>
            <a:r>
              <a:rPr lang="en-US" sz="1200" dirty="0" smtClean="0"/>
              <a:t>for </a:t>
            </a:r>
            <a:r>
              <a:rPr lang="en-US" sz="1200" dirty="0"/>
              <a:t>the mouse and yeast enzymes can be obtained </a:t>
            </a:r>
            <a:r>
              <a:rPr lang="en-US" sz="1200" dirty="0" smtClean="0"/>
              <a:t>with modest </a:t>
            </a:r>
            <a:r>
              <a:rPr lang="en-US" sz="1200" dirty="0"/>
              <a:t>assumptions. For these enzymes,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cat</a:t>
            </a:r>
            <a:r>
              <a:rPr lang="en-US" sz="1200" i="1" dirty="0"/>
              <a:t>(exchange) </a:t>
            </a:r>
            <a:r>
              <a:rPr lang="en-US" sz="1200" i="1" dirty="0" smtClean="0"/>
              <a:t>&gt; 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cat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deacetylation</a:t>
            </a:r>
            <a:r>
              <a:rPr lang="en-US" sz="1200" i="1" dirty="0"/>
              <a:t>) by a factor of at least 3. Since they </a:t>
            </a:r>
            <a:r>
              <a:rPr lang="en-US" sz="1200" i="1" dirty="0" smtClean="0"/>
              <a:t>share </a:t>
            </a:r>
            <a:r>
              <a:rPr lang="en-US" sz="1200" dirty="0" smtClean="0"/>
              <a:t>a </a:t>
            </a:r>
            <a:r>
              <a:rPr lang="en-US" sz="1200" dirty="0"/>
              <a:t>common rate constant </a:t>
            </a:r>
            <a:r>
              <a:rPr lang="en-US" sz="1200" i="1" dirty="0"/>
              <a:t>k</a:t>
            </a:r>
            <a:r>
              <a:rPr lang="en-US" sz="1200" i="1" baseline="-25000" dirty="0"/>
              <a:t>3</a:t>
            </a:r>
            <a:r>
              <a:rPr lang="en-US" sz="1200" i="1" dirty="0"/>
              <a:t>, k</a:t>
            </a:r>
            <a:r>
              <a:rPr lang="en-US" sz="1200" i="1" baseline="-25000" dirty="0"/>
              <a:t>3</a:t>
            </a:r>
            <a:r>
              <a:rPr lang="en-US" sz="1200" i="1" dirty="0"/>
              <a:t> &gt; k</a:t>
            </a:r>
            <a:r>
              <a:rPr lang="en-US" sz="1200" i="1" baseline="-25000" dirty="0"/>
              <a:t>5</a:t>
            </a:r>
            <a:r>
              <a:rPr lang="en-US" sz="1200" i="1" dirty="0"/>
              <a:t> and k</a:t>
            </a:r>
            <a:r>
              <a:rPr lang="en-US" sz="1200" i="1" baseline="-25000" dirty="0"/>
              <a:t>4</a:t>
            </a:r>
            <a:r>
              <a:rPr lang="en-US" sz="1200" i="1" dirty="0"/>
              <a:t> &gt; k</a:t>
            </a:r>
            <a:r>
              <a:rPr lang="en-US" sz="1200" i="1" baseline="-25000" dirty="0"/>
              <a:t>5</a:t>
            </a:r>
            <a:r>
              <a:rPr lang="en-US" sz="1200" i="1" dirty="0"/>
              <a:t> by a </a:t>
            </a:r>
            <a:r>
              <a:rPr lang="en-US" sz="1200" i="1" dirty="0" smtClean="0"/>
              <a:t>factor </a:t>
            </a:r>
            <a:r>
              <a:rPr lang="en-US" sz="1200" dirty="0" smtClean="0"/>
              <a:t>of </a:t>
            </a:r>
            <a:r>
              <a:rPr lang="en-US" sz="1200" dirty="0"/>
              <a:t>at least 3. Therefore, we assume </a:t>
            </a:r>
            <a:r>
              <a:rPr lang="en-US" sz="1200" i="1" dirty="0"/>
              <a:t>k</a:t>
            </a:r>
            <a:r>
              <a:rPr lang="en-US" sz="1200" i="1" baseline="-25000" dirty="0"/>
              <a:t>5</a:t>
            </a:r>
            <a:r>
              <a:rPr lang="en-US" sz="1200" i="1" dirty="0"/>
              <a:t> </a:t>
            </a:r>
            <a:r>
              <a:rPr lang="en-US" sz="1200" i="1" dirty="0" smtClean="0"/>
              <a:t>=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cat</a:t>
            </a:r>
            <a:r>
              <a:rPr lang="en-US" sz="1200" i="1" dirty="0"/>
              <a:t>(</a:t>
            </a:r>
            <a:r>
              <a:rPr lang="en-US" sz="1200" i="1" dirty="0" err="1"/>
              <a:t>deacetylation</a:t>
            </a:r>
            <a:r>
              <a:rPr lang="en-US" sz="1200" i="1" dirty="0" smtClean="0"/>
              <a:t>). </a:t>
            </a:r>
            <a:r>
              <a:rPr lang="en-US" sz="1200" dirty="0" smtClean="0"/>
              <a:t>The </a:t>
            </a:r>
            <a:r>
              <a:rPr lang="en-US" sz="1200" dirty="0"/>
              <a:t>relation </a:t>
            </a:r>
            <a:r>
              <a:rPr lang="en-US" sz="1200" i="1" dirty="0" smtClean="0"/>
              <a:t>k</a:t>
            </a:r>
            <a:r>
              <a:rPr lang="en-US" sz="1200" i="1" baseline="-25000" dirty="0" smtClean="0"/>
              <a:t>4</a:t>
            </a:r>
            <a:r>
              <a:rPr lang="en-US" sz="1200" i="1" dirty="0" smtClean="0"/>
              <a:t>/k</a:t>
            </a:r>
            <a:r>
              <a:rPr lang="en-US" sz="1200" i="1" baseline="-25000" dirty="0" smtClean="0"/>
              <a:t>5</a:t>
            </a:r>
            <a:r>
              <a:rPr lang="en-US" sz="1200" i="1" dirty="0" smtClean="0"/>
              <a:t>=</a:t>
            </a:r>
            <a:r>
              <a:rPr lang="en-US" sz="1200" i="1" dirty="0" err="1" smtClean="0"/>
              <a:t>kcat</a:t>
            </a:r>
            <a:r>
              <a:rPr lang="en-US" sz="1200" i="1" dirty="0" smtClean="0"/>
              <a:t>(exchange</a:t>
            </a:r>
            <a:r>
              <a:rPr lang="en-US" sz="1200" i="1" dirty="0"/>
              <a:t>)/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int</a:t>
            </a:r>
            <a:r>
              <a:rPr lang="en-US" sz="1200" i="1" dirty="0"/>
              <a:t>, where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int</a:t>
            </a:r>
            <a:r>
              <a:rPr lang="en-US" sz="1200" i="1" dirty="0"/>
              <a:t> is </a:t>
            </a:r>
            <a:r>
              <a:rPr lang="en-US" sz="1200" i="1" dirty="0" smtClean="0"/>
              <a:t>the </a:t>
            </a:r>
            <a:r>
              <a:rPr lang="en-US" sz="1200" dirty="0" smtClean="0"/>
              <a:t>residual </a:t>
            </a:r>
            <a:r>
              <a:rPr lang="en-US" sz="1200" dirty="0" err="1"/>
              <a:t>deacetylation</a:t>
            </a:r>
            <a:r>
              <a:rPr lang="en-US" sz="1200" dirty="0"/>
              <a:t> rate, reflects the ratio of the </a:t>
            </a:r>
            <a:r>
              <a:rPr lang="en-US" sz="1200" dirty="0" smtClean="0"/>
              <a:t>two competing </a:t>
            </a:r>
            <a:r>
              <a:rPr lang="en-US" sz="1200" dirty="0"/>
              <a:t>rates that deplete the ADPR intermediate. </a:t>
            </a:r>
            <a:r>
              <a:rPr lang="en-US" sz="1200" dirty="0" smtClean="0"/>
              <a:t>These ratios </a:t>
            </a:r>
            <a:r>
              <a:rPr lang="en-US" sz="1200" dirty="0"/>
              <a:t>are 220, 9.8, and 0.25 for inhibition for the mouse</a:t>
            </a:r>
            <a:r>
              <a:rPr lang="en-US" sz="1200" dirty="0" smtClean="0"/>
              <a:t>, yeast</a:t>
            </a:r>
            <a:r>
              <a:rPr lang="en-US" sz="1200" dirty="0"/>
              <a:t>, and bacterial enzymes, respectively. Calculation of </a:t>
            </a:r>
            <a:r>
              <a:rPr lang="en-US" sz="1200" i="1" dirty="0" smtClean="0"/>
              <a:t>k</a:t>
            </a:r>
            <a:r>
              <a:rPr lang="en-US" sz="1200" i="1" baseline="-25000" dirty="0" smtClean="0"/>
              <a:t>4</a:t>
            </a:r>
            <a:r>
              <a:rPr lang="en-US" sz="1200" i="1" dirty="0" smtClean="0"/>
              <a:t> </a:t>
            </a:r>
            <a:r>
              <a:rPr lang="en-US" sz="1200" dirty="0" smtClean="0"/>
              <a:t>using </a:t>
            </a:r>
            <a:r>
              <a:rPr lang="en-US" sz="1200" i="1" dirty="0"/>
              <a:t>k</a:t>
            </a:r>
            <a:r>
              <a:rPr lang="en-US" sz="1200" i="1" baseline="-25000" dirty="0"/>
              <a:t>5</a:t>
            </a:r>
            <a:r>
              <a:rPr lang="en-US" sz="1200" i="1" dirty="0"/>
              <a:t> determines that k</a:t>
            </a:r>
            <a:r>
              <a:rPr lang="en-US" sz="1200" i="1" baseline="-25000" dirty="0"/>
              <a:t>3</a:t>
            </a:r>
            <a:r>
              <a:rPr lang="en-US" sz="1200" i="1" dirty="0"/>
              <a:t> is rate-limiting for exchange </a:t>
            </a:r>
            <a:r>
              <a:rPr lang="en-US" sz="1200" i="1" dirty="0" smtClean="0"/>
              <a:t>for </a:t>
            </a:r>
            <a:r>
              <a:rPr lang="en-US" sz="1200" dirty="0" smtClean="0"/>
              <a:t>the </a:t>
            </a:r>
            <a:r>
              <a:rPr lang="en-US" sz="1200" dirty="0"/>
              <a:t>mouse and yeast enzymes. Therefore, the final rate </a:t>
            </a:r>
            <a:r>
              <a:rPr lang="en-US" sz="1200" dirty="0" smtClean="0"/>
              <a:t>can be </a:t>
            </a:r>
            <a:r>
              <a:rPr lang="en-US" sz="1200" dirty="0"/>
              <a:t>approximated with the relation </a:t>
            </a:r>
            <a:r>
              <a:rPr lang="en-US" sz="1200" i="1" dirty="0"/>
              <a:t>k</a:t>
            </a:r>
            <a:r>
              <a:rPr lang="en-US" sz="1200" i="1" baseline="-25000" dirty="0"/>
              <a:t>3</a:t>
            </a:r>
            <a:r>
              <a:rPr lang="en-US" sz="1200" i="1" dirty="0"/>
              <a:t> </a:t>
            </a:r>
            <a:r>
              <a:rPr lang="en-US" sz="1200" i="1" dirty="0" smtClean="0"/>
              <a:t>=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inh</a:t>
            </a:r>
            <a:r>
              <a:rPr lang="en-US" sz="1200" i="1" dirty="0"/>
              <a:t> +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cat</a:t>
            </a:r>
            <a:r>
              <a:rPr lang="en-US" sz="1200" i="1" dirty="0"/>
              <a:t>(exchange</a:t>
            </a:r>
            <a:r>
              <a:rPr lang="en-US" sz="1200" i="1" dirty="0" smtClean="0"/>
              <a:t>). </a:t>
            </a:r>
            <a:r>
              <a:rPr lang="en-US" sz="1200" dirty="0" smtClean="0"/>
              <a:t>These </a:t>
            </a:r>
            <a:r>
              <a:rPr lang="en-US" sz="1200" dirty="0"/>
              <a:t>simple assumptions allow </a:t>
            </a:r>
            <a:r>
              <a:rPr lang="en-US" sz="1200" dirty="0" err="1"/>
              <a:t>quantitation</a:t>
            </a:r>
            <a:r>
              <a:rPr lang="en-US" sz="1200" dirty="0"/>
              <a:t> of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cat</a:t>
            </a:r>
            <a:r>
              <a:rPr lang="en-US" sz="1200" i="1" dirty="0"/>
              <a:t>(exchange</a:t>
            </a:r>
            <a:r>
              <a:rPr lang="en-US" sz="1200" i="1" dirty="0" smtClean="0"/>
              <a:t>), 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cat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deacetylation</a:t>
            </a:r>
            <a:r>
              <a:rPr lang="en-US" sz="1200" i="1" dirty="0"/>
              <a:t>), and the residual rate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inh</a:t>
            </a:r>
            <a:r>
              <a:rPr lang="en-US" sz="1200" i="1" dirty="0"/>
              <a:t> (</a:t>
            </a:r>
            <a:r>
              <a:rPr lang="en-US" sz="1200" i="1" dirty="0" smtClean="0"/>
              <a:t>Table </a:t>
            </a:r>
            <a:r>
              <a:rPr lang="en-US" sz="1200" dirty="0" smtClean="0"/>
              <a:t>3</a:t>
            </a:r>
            <a:r>
              <a:rPr lang="en-US" sz="1200" dirty="0"/>
              <a:t>). The mechanistic assumptions can also derive the </a:t>
            </a:r>
            <a:r>
              <a:rPr lang="en-US" sz="1200" dirty="0" smtClean="0"/>
              <a:t>relation </a:t>
            </a:r>
            <a:r>
              <a:rPr lang="en-US" sz="1200" i="1" dirty="0" smtClean="0"/>
              <a:t>K</a:t>
            </a:r>
            <a:r>
              <a:rPr lang="en-US" sz="1200" i="1" baseline="-25000" dirty="0" smtClean="0"/>
              <a:t>m</a:t>
            </a:r>
            <a:r>
              <a:rPr lang="en-US" sz="1200" i="1" dirty="0" smtClean="0"/>
              <a:t>(exchange</a:t>
            </a:r>
            <a:r>
              <a:rPr lang="en-US" sz="1200" i="1" dirty="0"/>
              <a:t>) )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i</a:t>
            </a:r>
            <a:r>
              <a:rPr lang="en-US" sz="1200" i="1" dirty="0"/>
              <a:t>. This equality is analogous to </a:t>
            </a:r>
            <a:r>
              <a:rPr lang="en-US" sz="1200" i="1" dirty="0" smtClean="0"/>
              <a:t>that </a:t>
            </a:r>
            <a:r>
              <a:rPr lang="en-US" sz="1200" dirty="0" smtClean="0"/>
              <a:t>calculated </a:t>
            </a:r>
            <a:r>
              <a:rPr lang="en-US" sz="1200" dirty="0"/>
              <a:t>and demonstrated for the </a:t>
            </a:r>
            <a:r>
              <a:rPr lang="en-US" sz="1200" dirty="0" err="1"/>
              <a:t>ADPribosyl</a:t>
            </a:r>
            <a:r>
              <a:rPr lang="en-US" sz="1200" dirty="0"/>
              <a:t> </a:t>
            </a:r>
            <a:r>
              <a:rPr lang="en-US" sz="1200" dirty="0" err="1" smtClean="0"/>
              <a:t>cyclase</a:t>
            </a:r>
            <a:r>
              <a:rPr lang="en-US" sz="1200" dirty="0" smtClean="0"/>
              <a:t> CD38 </a:t>
            </a:r>
            <a:r>
              <a:rPr lang="en-US" sz="1200" dirty="0"/>
              <a:t>(</a:t>
            </a:r>
            <a:r>
              <a:rPr lang="en-US" sz="1200" i="1" dirty="0"/>
              <a:t>24). The calculated rates assuming saturating </a:t>
            </a:r>
            <a:r>
              <a:rPr lang="en-US" sz="1200" i="1" dirty="0" smtClean="0"/>
              <a:t>conditions </a:t>
            </a:r>
            <a:r>
              <a:rPr lang="en-US" sz="1200" dirty="0" smtClean="0"/>
              <a:t>and </a:t>
            </a:r>
            <a:r>
              <a:rPr lang="en-US" sz="1200" dirty="0"/>
              <a:t>equilibrium binding for peptide and NAD</a:t>
            </a:r>
            <a:r>
              <a:rPr lang="en-US" sz="1200" baseline="30000" dirty="0"/>
              <a:t>+</a:t>
            </a:r>
            <a:r>
              <a:rPr lang="en-US" sz="1200" dirty="0"/>
              <a:t> </a:t>
            </a:r>
            <a:r>
              <a:rPr lang="en-US" sz="1200" dirty="0" smtClean="0"/>
              <a:t>agree to </a:t>
            </a:r>
            <a:r>
              <a:rPr lang="en-US" sz="1200" dirty="0"/>
              <a:t>within 20% with the experimental values.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Note: </a:t>
            </a:r>
            <a:r>
              <a:rPr lang="en-US" sz="1200" i="1" dirty="0"/>
              <a:t>k</a:t>
            </a:r>
            <a:r>
              <a:rPr lang="en-US" sz="1200" i="1" baseline="-25000" dirty="0"/>
              <a:t>4</a:t>
            </a:r>
            <a:r>
              <a:rPr lang="en-US" sz="1200" i="1" dirty="0"/>
              <a:t>/k</a:t>
            </a:r>
            <a:r>
              <a:rPr lang="en-US" sz="1200" i="1" baseline="-25000" dirty="0"/>
              <a:t>5</a:t>
            </a:r>
            <a:r>
              <a:rPr lang="en-US" sz="1200" i="1" dirty="0"/>
              <a:t> </a:t>
            </a:r>
            <a:r>
              <a:rPr lang="en-US" sz="1200" i="1" dirty="0" smtClean="0"/>
              <a:t>=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cat</a:t>
            </a:r>
            <a:r>
              <a:rPr lang="en-US" sz="1200" i="1" dirty="0" smtClean="0"/>
              <a:t>(exchange</a:t>
            </a:r>
            <a:r>
              <a:rPr lang="en-US" sz="1200" i="1" dirty="0"/>
              <a:t>)/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inh</a:t>
            </a:r>
            <a:r>
              <a:rPr lang="en-US" sz="1200" i="1" dirty="0"/>
              <a:t>(</a:t>
            </a:r>
            <a:r>
              <a:rPr lang="en-US" sz="1200" i="1" dirty="0" err="1"/>
              <a:t>deacetylation</a:t>
            </a:r>
            <a:r>
              <a:rPr lang="en-US" sz="1200" i="1" dirty="0" smtClean="0"/>
              <a:t>) </a:t>
            </a:r>
            <a:r>
              <a:rPr lang="en-US" sz="1200" dirty="0" smtClean="0"/>
              <a:t>; </a:t>
            </a:r>
            <a:r>
              <a:rPr lang="en-US" sz="1200" i="1" dirty="0" smtClean="0"/>
              <a:t>k</a:t>
            </a:r>
            <a:r>
              <a:rPr lang="en-US" sz="1200" i="1" baseline="-25000" dirty="0" smtClean="0"/>
              <a:t>3</a:t>
            </a:r>
            <a:r>
              <a:rPr lang="en-US" sz="1200" i="1" dirty="0" smtClean="0"/>
              <a:t> = 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cat</a:t>
            </a:r>
            <a:r>
              <a:rPr lang="en-US" sz="1200" i="1" dirty="0" smtClean="0"/>
              <a:t>(exchange</a:t>
            </a:r>
            <a:r>
              <a:rPr lang="en-US" sz="1200" i="1" dirty="0"/>
              <a:t>) </a:t>
            </a:r>
            <a:r>
              <a:rPr lang="en-US" sz="1200" i="1" dirty="0" smtClean="0"/>
              <a:t>+ 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inh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deacetylation</a:t>
            </a:r>
            <a:r>
              <a:rPr lang="en-US" sz="1200" i="1" dirty="0" smtClean="0"/>
              <a:t>); k</a:t>
            </a:r>
            <a:r>
              <a:rPr lang="en-US" sz="1200" i="1" baseline="-25000" dirty="0" smtClean="0"/>
              <a:t>5 </a:t>
            </a:r>
            <a:r>
              <a:rPr lang="en-US" sz="1200" i="1" dirty="0" smtClean="0"/>
              <a:t>=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cat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deacetylation</a:t>
            </a:r>
            <a:r>
              <a:rPr lang="en-US" sz="1200" i="1" dirty="0" smtClean="0"/>
              <a:t>); k</a:t>
            </a:r>
            <a:r>
              <a:rPr lang="en-US" sz="1200" i="1" baseline="-25000" dirty="0" smtClean="0"/>
              <a:t>4</a:t>
            </a:r>
            <a:r>
              <a:rPr lang="en-US" sz="1200" i="1" dirty="0" smtClean="0"/>
              <a:t> </a:t>
            </a:r>
            <a:r>
              <a:rPr lang="en-US" sz="1200" i="1" dirty="0"/>
              <a:t>is computed from the determined k</a:t>
            </a:r>
            <a:r>
              <a:rPr lang="en-US" sz="1200" i="1" baseline="-25000" dirty="0"/>
              <a:t>4</a:t>
            </a:r>
            <a:r>
              <a:rPr lang="en-US" sz="1200" i="1" dirty="0"/>
              <a:t>/k</a:t>
            </a:r>
            <a:r>
              <a:rPr lang="en-US" sz="1200" i="1" baseline="-25000" dirty="0"/>
              <a:t>5</a:t>
            </a:r>
            <a:r>
              <a:rPr lang="en-US" sz="1200" i="1" dirty="0"/>
              <a:t> ratio and </a:t>
            </a:r>
            <a:r>
              <a:rPr lang="en-US" sz="1200" i="1" dirty="0" smtClean="0"/>
              <a:t>the </a:t>
            </a:r>
            <a:r>
              <a:rPr lang="en-US" sz="1200" dirty="0" smtClean="0"/>
              <a:t>value </a:t>
            </a:r>
            <a:r>
              <a:rPr lang="en-US" sz="1200" dirty="0"/>
              <a:t>of </a:t>
            </a:r>
            <a:r>
              <a:rPr lang="en-US" sz="1200" i="1" dirty="0" smtClean="0"/>
              <a:t>k</a:t>
            </a:r>
            <a:r>
              <a:rPr lang="en-US" sz="1200" i="1" baseline="-25000" dirty="0" smtClean="0"/>
              <a:t>5</a:t>
            </a:r>
            <a:r>
              <a:rPr lang="en-US" sz="1200" i="1" dirty="0" smtClean="0"/>
              <a:t>; 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eq</a:t>
            </a:r>
            <a:r>
              <a:rPr lang="en-US" sz="1200" i="1" dirty="0" smtClean="0"/>
              <a:t> = k</a:t>
            </a:r>
            <a:r>
              <a:rPr lang="en-US" sz="1200" i="1" baseline="-25000" dirty="0" smtClean="0"/>
              <a:t>3</a:t>
            </a:r>
            <a:r>
              <a:rPr lang="en-US" sz="1200" i="1" dirty="0" smtClean="0"/>
              <a:t> /k</a:t>
            </a:r>
            <a:r>
              <a:rPr lang="en-US" sz="1200" i="1" baseline="-25000" dirty="0" smtClean="0"/>
              <a:t>4</a:t>
            </a:r>
            <a:r>
              <a:rPr lang="en-US" sz="1200" i="1" dirty="0"/>
              <a:t>. </a:t>
            </a:r>
            <a:endParaRPr lang="en-US" sz="1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447800"/>
            <a:ext cx="3276600" cy="1694234"/>
          </a:xfrm>
          <a:prstGeom prst="rect">
            <a:avLst/>
          </a:prstGeom>
          <a:noFill/>
          <a:ln w="63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611779"/>
            <a:ext cx="1051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A.A. </a:t>
            </a:r>
            <a:r>
              <a:rPr lang="en-US" sz="1000" dirty="0" err="1" smtClean="0"/>
              <a:t>Sauve</a:t>
            </a:r>
            <a:r>
              <a:rPr lang="en-US" sz="1000" dirty="0" smtClean="0"/>
              <a:t>, et al. Sir2 regulation by </a:t>
            </a:r>
            <a:r>
              <a:rPr lang="en-US" sz="1000" dirty="0" err="1" smtClean="0"/>
              <a:t>nicotinamide</a:t>
            </a:r>
            <a:r>
              <a:rPr lang="en-US" sz="1000" dirty="0" smtClean="0"/>
              <a:t> results from switching between base exchange and </a:t>
            </a:r>
            <a:r>
              <a:rPr lang="en-US" sz="1000" dirty="0" err="1" smtClean="0"/>
              <a:t>deacetylation</a:t>
            </a:r>
            <a:r>
              <a:rPr lang="en-US" sz="1000" dirty="0" smtClean="0"/>
              <a:t> chemistry. Biochemistry 42 (2003) 9249–9256.</a:t>
            </a:r>
            <a:endParaRPr lang="en-US" sz="1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1" y="533400"/>
            <a:ext cx="7924799" cy="78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133760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Reactions are initial rate measurements under conditions that saturate the enzyme [600 </a:t>
            </a:r>
            <a:r>
              <a:rPr lang="en-US" sz="1200" i="1" dirty="0" err="1" smtClean="0">
                <a:latin typeface="Symbol" pitchFamily="18" charset="2"/>
              </a:rPr>
              <a:t>m</a:t>
            </a:r>
            <a:r>
              <a:rPr lang="en-US" sz="1200" i="1" dirty="0" err="1" smtClean="0"/>
              <a:t>M</a:t>
            </a:r>
            <a:r>
              <a:rPr lang="en-US" sz="1200" i="1" dirty="0" smtClean="0"/>
              <a:t> </a:t>
            </a:r>
            <a:r>
              <a:rPr lang="en-US" sz="1200" i="1" dirty="0"/>
              <a:t>NAD and 300 </a:t>
            </a:r>
            <a:r>
              <a:rPr lang="en-US" sz="1200" i="1" dirty="0" err="1">
                <a:latin typeface="Symbol" pitchFamily="18" charset="2"/>
              </a:rPr>
              <a:t>m</a:t>
            </a:r>
            <a:r>
              <a:rPr lang="en-US" sz="1200" i="1" dirty="0" err="1" smtClean="0"/>
              <a:t>M</a:t>
            </a:r>
            <a:r>
              <a:rPr lang="en-US" sz="1200" i="1" dirty="0" smtClean="0"/>
              <a:t> </a:t>
            </a:r>
            <a:r>
              <a:rPr lang="en-US" sz="1200" i="1" dirty="0"/>
              <a:t>peptide </a:t>
            </a:r>
            <a:r>
              <a:rPr lang="en-US" sz="1200" i="1" dirty="0" smtClean="0"/>
              <a:t>substrate, pH 7.8]. 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cat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deacetylation</a:t>
            </a:r>
            <a:r>
              <a:rPr lang="en-US" sz="1200" i="1" dirty="0"/>
              <a:t>) is the rate of the </a:t>
            </a:r>
            <a:r>
              <a:rPr lang="en-US" sz="1200" i="1" dirty="0" err="1"/>
              <a:t>deacetylation</a:t>
            </a:r>
            <a:r>
              <a:rPr lang="en-US" sz="1200" i="1" dirty="0"/>
              <a:t> reaction for the enzyme in the </a:t>
            </a:r>
            <a:r>
              <a:rPr lang="en-US" sz="1200" i="1" dirty="0" smtClean="0"/>
              <a:t>absence </a:t>
            </a:r>
            <a:r>
              <a:rPr lang="en-US" sz="1200" dirty="0" smtClean="0"/>
              <a:t>of </a:t>
            </a:r>
            <a:r>
              <a:rPr lang="en-US" sz="1200" dirty="0"/>
              <a:t>added </a:t>
            </a:r>
            <a:r>
              <a:rPr lang="en-US" sz="1200" dirty="0" smtClean="0"/>
              <a:t>NAM. </a:t>
            </a:r>
            <a:r>
              <a:rPr lang="en-US" sz="1200" i="1" dirty="0" err="1"/>
              <a:t>k</a:t>
            </a:r>
            <a:r>
              <a:rPr lang="en-US" sz="1200" i="1" baseline="-25000" dirty="0" err="1"/>
              <a:t>cat</a:t>
            </a:r>
            <a:r>
              <a:rPr lang="en-US" sz="1200" i="1" dirty="0"/>
              <a:t>(exchange) is determined from the saturation </a:t>
            </a:r>
            <a:r>
              <a:rPr lang="en-US" sz="1200" i="1" dirty="0" smtClean="0"/>
              <a:t>curves (right) </a:t>
            </a:r>
            <a:r>
              <a:rPr lang="en-US" sz="1200" i="1" dirty="0"/>
              <a:t>for </a:t>
            </a:r>
            <a:r>
              <a:rPr lang="en-US" sz="1200" i="1" dirty="0" smtClean="0"/>
              <a:t>exchange. </a:t>
            </a:r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inh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deacetylation</a:t>
            </a:r>
            <a:r>
              <a:rPr lang="en-US" sz="1200" i="1" dirty="0"/>
              <a:t>) is the </a:t>
            </a:r>
            <a:r>
              <a:rPr lang="en-US" sz="1200" i="1" dirty="0" smtClean="0"/>
              <a:t>residual </a:t>
            </a:r>
            <a:r>
              <a:rPr lang="en-US" sz="1200" dirty="0" err="1" smtClean="0"/>
              <a:t>deacetylation</a:t>
            </a:r>
            <a:r>
              <a:rPr lang="en-US" sz="1200" dirty="0" smtClean="0"/>
              <a:t> </a:t>
            </a:r>
            <a:r>
              <a:rPr lang="en-US" sz="1200" dirty="0"/>
              <a:t>rate in the presence of 2 </a:t>
            </a:r>
            <a:r>
              <a:rPr lang="en-US" sz="1200" dirty="0" err="1"/>
              <a:t>mM</a:t>
            </a:r>
            <a:r>
              <a:rPr lang="en-US" sz="1200" dirty="0"/>
              <a:t> </a:t>
            </a:r>
            <a:r>
              <a:rPr lang="en-US" sz="1200" dirty="0" err="1"/>
              <a:t>nicotinamide</a:t>
            </a:r>
            <a:r>
              <a:rPr lang="en-US" sz="1200" dirty="0"/>
              <a:t>. The </a:t>
            </a:r>
            <a:r>
              <a:rPr lang="en-US" sz="1200" i="1" dirty="0"/>
              <a:t>K</a:t>
            </a:r>
            <a:r>
              <a:rPr lang="en-US" sz="1200" i="1" baseline="-25000" dirty="0"/>
              <a:t>m</a:t>
            </a:r>
            <a:r>
              <a:rPr lang="en-US" sz="1200" i="1" dirty="0"/>
              <a:t>(exchange) values are determined from the fits of the </a:t>
            </a:r>
            <a:r>
              <a:rPr lang="en-US" sz="1200" i="1" dirty="0" err="1"/>
              <a:t>Michaelis-Menten</a:t>
            </a:r>
            <a:r>
              <a:rPr lang="en-US" sz="1200" i="1" dirty="0"/>
              <a:t> </a:t>
            </a:r>
            <a:r>
              <a:rPr lang="en-US" sz="1200" i="1" dirty="0" smtClean="0"/>
              <a:t>equation.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55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 smtClean="0">
                <a:solidFill>
                  <a:srgbClr val="000000"/>
                </a:solidFill>
              </a:rPr>
              <a:t>Sir2: bacterial, yeast, mouse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352800"/>
            <a:ext cx="8686800" cy="3048000"/>
          </a:xfrm>
          <a:prstGeom prst="rect">
            <a:avLst/>
          </a:prstGeom>
          <a:noFill/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57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 smtClean="0">
                <a:solidFill>
                  <a:srgbClr val="000000"/>
                </a:solidFill>
              </a:rPr>
              <a:t>NAM exchange reaction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57200"/>
            <a:ext cx="8839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Exchange </a:t>
            </a:r>
            <a:r>
              <a:rPr lang="en-US" sz="1100" dirty="0" smtClean="0"/>
              <a:t>reactions for </a:t>
            </a:r>
            <a:r>
              <a:rPr lang="en-US" sz="1100" b="1" dirty="0" err="1" smtClean="0"/>
              <a:t>CobB</a:t>
            </a:r>
            <a:r>
              <a:rPr lang="en-US" sz="1100" dirty="0" smtClean="0"/>
              <a:t>, </a:t>
            </a:r>
            <a:r>
              <a:rPr lang="en-US" sz="1100" b="1" dirty="0" smtClean="0"/>
              <a:t>HST2</a:t>
            </a:r>
            <a:r>
              <a:rPr lang="en-US" sz="1100" dirty="0" smtClean="0"/>
              <a:t>, or </a:t>
            </a:r>
            <a:r>
              <a:rPr lang="en-US" sz="1100" b="1" dirty="0" smtClean="0"/>
              <a:t>Sir2</a:t>
            </a:r>
            <a:r>
              <a:rPr lang="en-US" sz="1100" dirty="0" smtClean="0"/>
              <a:t> </a:t>
            </a:r>
            <a:r>
              <a:rPr lang="en-US" sz="1100" dirty="0"/>
              <a:t>were performed in </a:t>
            </a:r>
            <a:r>
              <a:rPr lang="en-US" sz="1100" dirty="0" smtClean="0"/>
              <a:t>20-</a:t>
            </a:r>
            <a:r>
              <a:rPr lang="en-US" sz="1100" dirty="0" smtClean="0">
                <a:latin typeface="Symbol" pitchFamily="18" charset="2"/>
              </a:rPr>
              <a:t>m</a:t>
            </a:r>
            <a:r>
              <a:rPr lang="en-US" sz="1100" dirty="0" smtClean="0"/>
              <a:t>lvolumes </a:t>
            </a:r>
            <a:r>
              <a:rPr lang="en-US" sz="1100" dirty="0"/>
              <a:t>with 5 </a:t>
            </a:r>
            <a:r>
              <a:rPr lang="en-US" sz="1100" dirty="0" err="1"/>
              <a:t>mM</a:t>
            </a:r>
            <a:r>
              <a:rPr lang="en-US" sz="1100" dirty="0"/>
              <a:t> NAD (Sigma N-1511</a:t>
            </a:r>
            <a:r>
              <a:rPr lang="en-US" sz="1100" dirty="0" smtClean="0"/>
              <a:t>), ≈50 </a:t>
            </a:r>
            <a:r>
              <a:rPr lang="en-US" sz="1100" dirty="0" err="1"/>
              <a:t>ng</a:t>
            </a:r>
            <a:r>
              <a:rPr lang="en-US" sz="1100" dirty="0"/>
              <a:t> of enzyme</a:t>
            </a:r>
            <a:r>
              <a:rPr lang="en-US" sz="1100" dirty="0" smtClean="0"/>
              <a:t>, </a:t>
            </a:r>
            <a:r>
              <a:rPr lang="pt-BR" sz="1100" dirty="0" smtClean="0"/>
              <a:t>0.1 </a:t>
            </a:r>
            <a:r>
              <a:rPr lang="pt-BR" sz="1100" dirty="0"/>
              <a:t>mM [</a:t>
            </a:r>
            <a:r>
              <a:rPr lang="pt-BR" sz="1100" baseline="30000" dirty="0"/>
              <a:t>14</a:t>
            </a:r>
            <a:r>
              <a:rPr lang="pt-BR" sz="1100" dirty="0"/>
              <a:t>C]nicotinamide (Sigma N-2142, 53.1 </a:t>
            </a:r>
            <a:r>
              <a:rPr lang="pt-BR" sz="1100" dirty="0" smtClean="0"/>
              <a:t>mCi/mmol</a:t>
            </a:r>
            <a:r>
              <a:rPr lang="pt-BR" sz="1100" dirty="0"/>
              <a:t>), </a:t>
            </a:r>
            <a:r>
              <a:rPr lang="pt-BR" sz="1100" dirty="0" smtClean="0"/>
              <a:t>50</a:t>
            </a:r>
            <a:r>
              <a:rPr lang="en-US" sz="1100" dirty="0" err="1" smtClean="0"/>
              <a:t>mM</a:t>
            </a:r>
            <a:r>
              <a:rPr lang="en-US" sz="1100" dirty="0" smtClean="0"/>
              <a:t> </a:t>
            </a:r>
            <a:r>
              <a:rPr lang="en-US" sz="1100" dirty="0"/>
              <a:t>sodium phosphate (pH 7.2), and 0.5 </a:t>
            </a:r>
            <a:r>
              <a:rPr lang="en-US" sz="1100" dirty="0" err="1"/>
              <a:t>mM</a:t>
            </a:r>
            <a:r>
              <a:rPr lang="en-US" sz="1100" dirty="0"/>
              <a:t> DTT. </a:t>
            </a:r>
            <a:r>
              <a:rPr lang="en-US" sz="1100" dirty="0" smtClean="0"/>
              <a:t>Chicken erythrocyte </a:t>
            </a:r>
            <a:r>
              <a:rPr lang="en-US" sz="1100" dirty="0" err="1"/>
              <a:t>histones</a:t>
            </a:r>
            <a:r>
              <a:rPr lang="en-US" sz="1100" dirty="0"/>
              <a:t> were </a:t>
            </a:r>
            <a:r>
              <a:rPr lang="en-US" sz="1100" dirty="0" smtClean="0"/>
              <a:t>used </a:t>
            </a:r>
            <a:r>
              <a:rPr lang="en-US" sz="1100" dirty="0"/>
              <a:t>at a concentration of 0.2 </a:t>
            </a:r>
            <a:r>
              <a:rPr lang="en-US" sz="1100" dirty="0" smtClean="0"/>
              <a:t>mg/ml</a:t>
            </a:r>
            <a:r>
              <a:rPr lang="en-US" sz="1100" dirty="0"/>
              <a:t>. H4 or H3 peptides</a:t>
            </a:r>
            <a:r>
              <a:rPr lang="en-US" sz="1100" dirty="0" smtClean="0"/>
              <a:t>, when </a:t>
            </a:r>
            <a:r>
              <a:rPr lang="en-US" sz="1100" dirty="0"/>
              <a:t>present, were at a concentration of 25 </a:t>
            </a:r>
            <a:r>
              <a:rPr lang="en-US" sz="1100" dirty="0" err="1">
                <a:latin typeface="Symbol" pitchFamily="18" charset="2"/>
              </a:rPr>
              <a:t>m</a:t>
            </a:r>
            <a:r>
              <a:rPr lang="en-US" sz="1100" dirty="0" err="1"/>
              <a:t>M</a:t>
            </a:r>
            <a:r>
              <a:rPr lang="en-US" sz="1100" dirty="0"/>
              <a:t>. The H4 </a:t>
            </a:r>
            <a:r>
              <a:rPr lang="en-US" sz="1100" dirty="0" smtClean="0"/>
              <a:t>peptide corresponded </a:t>
            </a:r>
            <a:r>
              <a:rPr lang="en-US" sz="1100" dirty="0"/>
              <a:t>to the first 28 amino acids of H4, and the </a:t>
            </a:r>
            <a:r>
              <a:rPr lang="en-US" sz="1100" dirty="0" smtClean="0"/>
              <a:t>H3 peptide </a:t>
            </a:r>
            <a:r>
              <a:rPr lang="en-US" sz="1100" dirty="0"/>
              <a:t>corresponded to the first 20 amino acids of H3. </a:t>
            </a:r>
            <a:r>
              <a:rPr lang="en-US" sz="1100" dirty="0" smtClean="0"/>
              <a:t>Peptides were </a:t>
            </a:r>
            <a:r>
              <a:rPr lang="en-US" sz="1100" dirty="0"/>
              <a:t>acetylated as described below. Exchange reactions </a:t>
            </a:r>
            <a:r>
              <a:rPr lang="en-US" sz="1100" dirty="0" smtClean="0"/>
              <a:t>were incubated </a:t>
            </a:r>
            <a:r>
              <a:rPr lang="en-US" sz="1100" dirty="0"/>
              <a:t>at 37°C for 60 min. After incubation, 8 ml of </a:t>
            </a:r>
            <a:r>
              <a:rPr lang="en-US" sz="1100" dirty="0" smtClean="0"/>
              <a:t>each reaction </a:t>
            </a:r>
            <a:r>
              <a:rPr lang="en-US" sz="1100" dirty="0"/>
              <a:t>was spotted to </a:t>
            </a:r>
            <a:r>
              <a:rPr lang="en-US" sz="1100" dirty="0" err="1"/>
              <a:t>Whatman</a:t>
            </a:r>
            <a:r>
              <a:rPr lang="en-US" sz="1100" dirty="0"/>
              <a:t> HPKF Silica Gel 60 A </a:t>
            </a:r>
            <a:r>
              <a:rPr lang="en-US" sz="1100" dirty="0" smtClean="0"/>
              <a:t>TLC plates</a:t>
            </a:r>
            <a:r>
              <a:rPr lang="en-US" sz="1100" dirty="0"/>
              <a:t>. The plates were developed in a </a:t>
            </a:r>
            <a:r>
              <a:rPr lang="en-US" sz="1100" dirty="0" smtClean="0"/>
              <a:t>pre-equilibrated chamber with </a:t>
            </a:r>
            <a:r>
              <a:rPr lang="en-US" sz="1100" dirty="0"/>
              <a:t>80:20 ethanol:2.5 M ammonium acetate. After chromatography</a:t>
            </a:r>
            <a:r>
              <a:rPr lang="en-US" sz="1100" dirty="0" smtClean="0"/>
              <a:t>, the </a:t>
            </a:r>
            <a:r>
              <a:rPr lang="en-US" sz="1100" dirty="0"/>
              <a:t>plates were air dried and exposed to film (</a:t>
            </a:r>
            <a:r>
              <a:rPr lang="en-US" sz="1100" dirty="0" smtClean="0"/>
              <a:t>Kodak X-</a:t>
            </a:r>
            <a:r>
              <a:rPr lang="en-US" sz="1100" dirty="0" err="1" smtClean="0"/>
              <a:t>Omat</a:t>
            </a:r>
            <a:r>
              <a:rPr lang="en-US" sz="1100" dirty="0" smtClean="0"/>
              <a:t> </a:t>
            </a:r>
            <a:r>
              <a:rPr lang="en-US" sz="1100" dirty="0"/>
              <a:t>AR) for 36–48 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4800"/>
            <a:ext cx="6986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J. Landry, et al. The silencing protein SIR2 and its </a:t>
            </a:r>
            <a:r>
              <a:rPr lang="en-US" sz="1000" u="sng" dirty="0" err="1" smtClean="0"/>
              <a:t>homologes</a:t>
            </a:r>
            <a:r>
              <a:rPr lang="en-US" sz="1000" u="sng" dirty="0" smtClean="0"/>
              <a:t> are NAD-dependent protein </a:t>
            </a:r>
            <a:r>
              <a:rPr lang="en-US" sz="1000" u="sng" dirty="0" err="1" smtClean="0"/>
              <a:t>deacetylases</a:t>
            </a:r>
            <a:r>
              <a:rPr lang="en-US" sz="1000" u="sng" dirty="0" smtClean="0"/>
              <a:t>. PNAS (2000) 97: 5807-5811.</a:t>
            </a:r>
            <a:endParaRPr lang="en-US" sz="1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658779"/>
            <a:ext cx="795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M.D. </a:t>
            </a:r>
            <a:r>
              <a:rPr lang="en-US" sz="1000" u="sng" dirty="0" err="1" smtClean="0"/>
              <a:t>ackson</a:t>
            </a:r>
            <a:r>
              <a:rPr lang="en-US" sz="1000" u="sng" dirty="0" smtClean="0"/>
              <a:t>, et al. Mechanism of NAM inhibition and </a:t>
            </a:r>
            <a:r>
              <a:rPr lang="en-US" sz="1000" u="sng" dirty="0" err="1" smtClean="0"/>
              <a:t>transglycosidation</a:t>
            </a:r>
            <a:r>
              <a:rPr lang="en-US" sz="1000" u="sng" dirty="0" smtClean="0"/>
              <a:t> by Sir2 </a:t>
            </a:r>
            <a:r>
              <a:rPr lang="en-US" sz="1000" u="sng" dirty="0" err="1" smtClean="0"/>
              <a:t>histone</a:t>
            </a:r>
            <a:r>
              <a:rPr lang="en-US" sz="1000" u="sng" dirty="0" smtClean="0"/>
              <a:t>/protein </a:t>
            </a:r>
            <a:r>
              <a:rPr lang="en-US" sz="1000" u="sng" dirty="0" err="1" smtClean="0"/>
              <a:t>deacetylases</a:t>
            </a:r>
            <a:r>
              <a:rPr lang="en-US" sz="1000" u="sng" dirty="0" smtClean="0"/>
              <a:t>. J Bio. Chem. (2003) 278: 50985 – 50998.</a:t>
            </a:r>
            <a:endParaRPr lang="en-US" sz="1000" u="sng" dirty="0"/>
          </a:p>
        </p:txBody>
      </p:sp>
      <p:sp>
        <p:nvSpPr>
          <p:cNvPr id="6" name="Rectangle 5"/>
          <p:cNvSpPr/>
          <p:nvPr/>
        </p:nvSpPr>
        <p:spPr>
          <a:xfrm>
            <a:off x="76200" y="18288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General exchange reactions </a:t>
            </a:r>
            <a:r>
              <a:rPr lang="en-US" sz="1100" dirty="0" smtClean="0"/>
              <a:t>for </a:t>
            </a:r>
            <a:r>
              <a:rPr lang="en-US" sz="1100" b="1" dirty="0" smtClean="0"/>
              <a:t>HST2</a:t>
            </a:r>
            <a:r>
              <a:rPr lang="en-US" sz="1100" dirty="0"/>
              <a:t>, </a:t>
            </a:r>
            <a:r>
              <a:rPr lang="en-US" sz="1100" b="1" dirty="0"/>
              <a:t>HST2 mutant H135A</a:t>
            </a:r>
            <a:r>
              <a:rPr lang="en-US" sz="1100" dirty="0"/>
              <a:t>, </a:t>
            </a:r>
            <a:r>
              <a:rPr lang="en-US" sz="1100" b="1" dirty="0"/>
              <a:t>hSIRT2</a:t>
            </a:r>
            <a:r>
              <a:rPr lang="en-US" sz="1100" dirty="0"/>
              <a:t>, and </a:t>
            </a:r>
            <a:r>
              <a:rPr lang="en-US" sz="1100" b="1" dirty="0"/>
              <a:t>ySir2</a:t>
            </a:r>
            <a:r>
              <a:rPr lang="en-US" sz="1100" dirty="0"/>
              <a:t> were performed </a:t>
            </a:r>
            <a:r>
              <a:rPr lang="en-US" sz="1100" dirty="0" smtClean="0"/>
              <a:t>in 50-ul </a:t>
            </a:r>
            <a:r>
              <a:rPr lang="en-US" sz="1100" dirty="0"/>
              <a:t>volumes containing 500 </a:t>
            </a:r>
            <a:r>
              <a:rPr lang="en-US" sz="1100" dirty="0" err="1" smtClean="0"/>
              <a:t>uM</a:t>
            </a:r>
            <a:r>
              <a:rPr lang="en-US" sz="1100" dirty="0" smtClean="0"/>
              <a:t> </a:t>
            </a:r>
            <a:r>
              <a:rPr lang="en-US" sz="1100" dirty="0"/>
              <a:t>NAD, 300 </a:t>
            </a:r>
            <a:r>
              <a:rPr lang="en-US" sz="1100" dirty="0" err="1" smtClean="0"/>
              <a:t>uM</a:t>
            </a:r>
            <a:r>
              <a:rPr lang="en-US" sz="1100" dirty="0" smtClean="0"/>
              <a:t> </a:t>
            </a:r>
            <a:r>
              <a:rPr lang="en-US" sz="1100" dirty="0"/>
              <a:t>acetylated H3 peptide</a:t>
            </a:r>
            <a:r>
              <a:rPr lang="en-US" sz="1100" dirty="0" smtClean="0"/>
              <a:t>, 1 </a:t>
            </a:r>
            <a:r>
              <a:rPr lang="en-US" sz="1100" dirty="0" err="1"/>
              <a:t>mM</a:t>
            </a:r>
            <a:r>
              <a:rPr lang="en-US" sz="1100" dirty="0"/>
              <a:t> DTT, and buffer (PBS, pH 7.3, 37 °C, or 50 </a:t>
            </a:r>
            <a:r>
              <a:rPr lang="en-US" sz="1100" dirty="0" err="1"/>
              <a:t>mM</a:t>
            </a:r>
            <a:r>
              <a:rPr lang="en-US" sz="1100" dirty="0"/>
              <a:t> </a:t>
            </a:r>
            <a:r>
              <a:rPr lang="en-US" sz="1100" dirty="0" err="1"/>
              <a:t>Tris-Cl</a:t>
            </a:r>
            <a:r>
              <a:rPr lang="en-US" sz="1100" dirty="0"/>
              <a:t>, pH 7.5</a:t>
            </a:r>
            <a:r>
              <a:rPr lang="en-US" sz="1100" dirty="0" smtClean="0"/>
              <a:t>, 37 </a:t>
            </a:r>
            <a:r>
              <a:rPr lang="en-US" sz="1100" dirty="0"/>
              <a:t>°C, as noted), 0.2 </a:t>
            </a:r>
            <a:r>
              <a:rPr lang="en-US" sz="1100" dirty="0" err="1" smtClean="0"/>
              <a:t>uM</a:t>
            </a:r>
            <a:r>
              <a:rPr lang="en-US" sz="1100" dirty="0" smtClean="0"/>
              <a:t> </a:t>
            </a:r>
            <a:r>
              <a:rPr lang="en-US" sz="1100" dirty="0"/>
              <a:t>enzyme, and </a:t>
            </a:r>
            <a:r>
              <a:rPr lang="en-US" sz="1100" dirty="0" err="1"/>
              <a:t>nicotinamide</a:t>
            </a:r>
            <a:r>
              <a:rPr lang="en-US" sz="1100" dirty="0"/>
              <a:t> concentrations </a:t>
            </a:r>
            <a:r>
              <a:rPr lang="en-US" sz="1100" dirty="0" smtClean="0"/>
              <a:t>ranging from </a:t>
            </a:r>
            <a:r>
              <a:rPr lang="en-US" sz="1100" dirty="0"/>
              <a:t>3 </a:t>
            </a:r>
            <a:r>
              <a:rPr lang="en-US" sz="1100" dirty="0" err="1" smtClean="0"/>
              <a:t>uM</a:t>
            </a:r>
            <a:r>
              <a:rPr lang="en-US" sz="1100" dirty="0" smtClean="0"/>
              <a:t> </a:t>
            </a:r>
            <a:r>
              <a:rPr lang="en-US" sz="1100" dirty="0"/>
              <a:t>to 1 </a:t>
            </a:r>
            <a:r>
              <a:rPr lang="en-US" sz="1100" dirty="0" err="1"/>
              <a:t>mM</a:t>
            </a:r>
            <a:r>
              <a:rPr lang="en-US" sz="1100" dirty="0"/>
              <a:t> containing [</a:t>
            </a:r>
            <a:r>
              <a:rPr lang="en-US" sz="1100" i="1" dirty="0"/>
              <a:t>carbonyl-</a:t>
            </a:r>
            <a:r>
              <a:rPr lang="en-US" sz="1100" i="1" baseline="30000" dirty="0"/>
              <a:t>14</a:t>
            </a:r>
            <a:r>
              <a:rPr lang="en-US" sz="1100" i="1" dirty="0"/>
              <a:t>C]</a:t>
            </a:r>
            <a:r>
              <a:rPr lang="en-US" sz="1100" i="1" dirty="0" err="1"/>
              <a:t>nicotinamide</a:t>
            </a:r>
            <a:r>
              <a:rPr lang="en-US" sz="1100" i="1" dirty="0"/>
              <a:t> (</a:t>
            </a:r>
            <a:r>
              <a:rPr lang="en-US" sz="1100" i="1" dirty="0" smtClean="0"/>
              <a:t>Sigma </a:t>
            </a:r>
            <a:r>
              <a:rPr lang="en-US" sz="1100" dirty="0" smtClean="0"/>
              <a:t>N-2142</a:t>
            </a:r>
            <a:r>
              <a:rPr lang="en-US" sz="1100" dirty="0"/>
              <a:t>, 52.8 </a:t>
            </a:r>
            <a:r>
              <a:rPr lang="en-US" sz="1100" dirty="0" err="1"/>
              <a:t>mCi</a:t>
            </a:r>
            <a:r>
              <a:rPr lang="en-US" sz="1100" dirty="0"/>
              <a:t>/</a:t>
            </a:r>
            <a:r>
              <a:rPr lang="en-US" sz="1100" dirty="0" err="1"/>
              <a:t>mmol</a:t>
            </a:r>
            <a:r>
              <a:rPr lang="en-US" sz="1100" dirty="0"/>
              <a:t>). Reactions were initiated via addition of enzyme</a:t>
            </a:r>
            <a:r>
              <a:rPr lang="en-US" sz="1100" dirty="0" smtClean="0"/>
              <a:t>, incubated </a:t>
            </a:r>
            <a:r>
              <a:rPr lang="en-US" sz="1100" dirty="0"/>
              <a:t>at 37 °C for 5–8 min, and quenched with neat </a:t>
            </a:r>
            <a:r>
              <a:rPr lang="en-US" sz="1100" dirty="0" err="1" smtClean="0"/>
              <a:t>trifluoroacetic</a:t>
            </a:r>
            <a:r>
              <a:rPr lang="en-US" sz="1100" dirty="0" smtClean="0"/>
              <a:t> acid </a:t>
            </a:r>
            <a:r>
              <a:rPr lang="en-US" sz="1100" dirty="0"/>
              <a:t>(to a final concentration of 1%). Linearity of rates </a:t>
            </a:r>
            <a:r>
              <a:rPr lang="en-US" sz="1100" dirty="0" smtClean="0"/>
              <a:t>was confirmed </a:t>
            </a:r>
            <a:r>
              <a:rPr lang="en-US" sz="1100" dirty="0"/>
              <a:t>by measuring exchange over time courses up to 30 min. </a:t>
            </a:r>
            <a:r>
              <a:rPr lang="en-US" sz="1100" dirty="0" smtClean="0"/>
              <a:t>After quenching</a:t>
            </a:r>
            <a:r>
              <a:rPr lang="en-US" sz="1100" dirty="0"/>
              <a:t>, 5 </a:t>
            </a:r>
            <a:r>
              <a:rPr lang="en-US" sz="1100" dirty="0" err="1" smtClean="0"/>
              <a:t>ul</a:t>
            </a:r>
            <a:r>
              <a:rPr lang="en-US" sz="1100" dirty="0" smtClean="0"/>
              <a:t> </a:t>
            </a:r>
            <a:r>
              <a:rPr lang="en-US" sz="1100" dirty="0"/>
              <a:t>of each reaction was spotted to </a:t>
            </a:r>
            <a:r>
              <a:rPr lang="en-US" sz="1100" dirty="0" err="1"/>
              <a:t>Whatman</a:t>
            </a:r>
            <a:r>
              <a:rPr lang="en-US" sz="1100" dirty="0"/>
              <a:t> </a:t>
            </a:r>
            <a:r>
              <a:rPr lang="en-US" sz="1100" dirty="0" smtClean="0"/>
              <a:t>aluminum backed Silica </a:t>
            </a:r>
            <a:r>
              <a:rPr lang="en-US" sz="1100" dirty="0"/>
              <a:t>Gel TLC plates (Fisher) and placed in a development </a:t>
            </a:r>
            <a:r>
              <a:rPr lang="en-US" sz="1100" dirty="0" smtClean="0"/>
              <a:t>tank pre-equilibrated </a:t>
            </a:r>
            <a:r>
              <a:rPr lang="en-US" sz="1100" dirty="0"/>
              <a:t>with 80:20 ethanol, 2.5 M ammonium acetate for 1 </a:t>
            </a:r>
            <a:r>
              <a:rPr lang="en-US" sz="1100" dirty="0" smtClean="0"/>
              <a:t>h. </a:t>
            </a:r>
            <a:r>
              <a:rPr lang="en-US" sz="1100" dirty="0"/>
              <a:t>Plates were air-dried and exposed to a </a:t>
            </a:r>
            <a:r>
              <a:rPr lang="en-US" sz="1100" dirty="0" err="1"/>
              <a:t>PhosphorImaging</a:t>
            </a:r>
            <a:r>
              <a:rPr lang="en-US" sz="1100" dirty="0"/>
              <a:t> </a:t>
            </a:r>
            <a:r>
              <a:rPr lang="en-US" sz="1100" dirty="0" smtClean="0"/>
              <a:t>screen (</a:t>
            </a:r>
            <a:r>
              <a:rPr lang="en-US" sz="1100" dirty="0"/>
              <a:t>Bio-Rad Molecular Imaging Screen-CS) for 24 h and then read </a:t>
            </a:r>
            <a:r>
              <a:rPr lang="en-US" sz="1100" dirty="0" smtClean="0"/>
              <a:t>with Bio-Rad </a:t>
            </a:r>
            <a:r>
              <a:rPr lang="en-US" sz="1100" dirty="0"/>
              <a:t>GS-525 Molecular Imaging System and Molecular </a:t>
            </a:r>
            <a:r>
              <a:rPr lang="en-US" sz="1100" dirty="0" smtClean="0"/>
              <a:t>Analyst software </a:t>
            </a:r>
            <a:r>
              <a:rPr lang="en-US" sz="1100" dirty="0"/>
              <a:t>(version 2.1.2). The percentage of </a:t>
            </a:r>
            <a:r>
              <a:rPr lang="en-US" sz="1100" dirty="0" err="1"/>
              <a:t>nicotinamide</a:t>
            </a:r>
            <a:r>
              <a:rPr lang="en-US" sz="1100" dirty="0"/>
              <a:t> exchanged </a:t>
            </a:r>
            <a:r>
              <a:rPr lang="en-US" sz="1100" dirty="0" smtClean="0"/>
              <a:t>was determined </a:t>
            </a:r>
            <a:r>
              <a:rPr lang="en-US" sz="1100" dirty="0"/>
              <a:t>by measuring the densities of the [</a:t>
            </a:r>
            <a:r>
              <a:rPr lang="en-US" sz="1100" i="1" dirty="0" smtClean="0"/>
              <a:t>carbonyl-14C]</a:t>
            </a:r>
            <a:r>
              <a:rPr lang="en-US" sz="1100" i="1" dirty="0" err="1" smtClean="0"/>
              <a:t>nicotinamide</a:t>
            </a:r>
            <a:r>
              <a:rPr lang="en-US" sz="1100" dirty="0" smtClean="0"/>
              <a:t>(</a:t>
            </a:r>
            <a:r>
              <a:rPr lang="en-US" sz="1100" i="1" dirty="0" err="1" smtClean="0"/>
              <a:t>R</a:t>
            </a:r>
            <a:r>
              <a:rPr lang="en-US" sz="1100" i="1" baseline="-25000" dirty="0" err="1" smtClean="0"/>
              <a:t>f</a:t>
            </a:r>
            <a:r>
              <a:rPr lang="en-US" sz="1100" i="1" dirty="0" smtClean="0"/>
              <a:t> </a:t>
            </a:r>
            <a:r>
              <a:rPr lang="en-US" sz="1100" i="1" dirty="0"/>
              <a:t>0.80) and </a:t>
            </a:r>
            <a:r>
              <a:rPr lang="en-US" sz="1100" i="1" dirty="0" err="1"/>
              <a:t>enzymatically</a:t>
            </a:r>
            <a:r>
              <a:rPr lang="en-US" sz="1100" i="1" dirty="0"/>
              <a:t> created </a:t>
            </a:r>
            <a:r>
              <a:rPr lang="en-US" sz="1100" i="1" baseline="30000" dirty="0"/>
              <a:t>14</a:t>
            </a:r>
            <a:r>
              <a:rPr lang="en-US" sz="1100" i="1" dirty="0"/>
              <a:t>C-labeled </a:t>
            </a:r>
            <a:r>
              <a:rPr lang="en-US" sz="1100" i="1" dirty="0" smtClean="0"/>
              <a:t>NAD</a:t>
            </a:r>
            <a:r>
              <a:rPr lang="en-US" sz="1100" i="1" baseline="30000" dirty="0" smtClean="0"/>
              <a:t>+</a:t>
            </a:r>
            <a:r>
              <a:rPr lang="en-US" sz="1100" i="1" dirty="0" smtClean="0"/>
              <a:t> </a:t>
            </a:r>
            <a:r>
              <a:rPr lang="en-US" sz="1100" i="1" dirty="0"/>
              <a:t>(</a:t>
            </a:r>
            <a:r>
              <a:rPr lang="en-US" sz="1100" i="1" dirty="0" err="1"/>
              <a:t>R</a:t>
            </a:r>
            <a:r>
              <a:rPr lang="en-US" sz="1100" i="1" baseline="-25000" dirty="0" err="1"/>
              <a:t>f</a:t>
            </a:r>
            <a:r>
              <a:rPr lang="en-US" sz="1100" i="1" baseline="-25000" dirty="0"/>
              <a:t> </a:t>
            </a:r>
            <a:r>
              <a:rPr lang="en-US" sz="1100" i="1" dirty="0"/>
              <a:t>0.27</a:t>
            </a:r>
            <a:r>
              <a:rPr lang="en-US" sz="1100" i="1" dirty="0" smtClean="0"/>
              <a:t>). </a:t>
            </a:r>
            <a:r>
              <a:rPr lang="en-US" sz="1100" dirty="0" smtClean="0"/>
              <a:t>Enzymatic </a:t>
            </a:r>
            <a:r>
              <a:rPr lang="en-US" sz="1100" dirty="0"/>
              <a:t>exchange rates were fitted to the </a:t>
            </a:r>
            <a:r>
              <a:rPr lang="en-US" sz="1100" dirty="0" err="1"/>
              <a:t>Michaelis-Menten</a:t>
            </a:r>
            <a:r>
              <a:rPr lang="en-US" sz="1100" dirty="0"/>
              <a:t> </a:t>
            </a:r>
            <a:r>
              <a:rPr lang="en-US" sz="1100" dirty="0" smtClean="0"/>
              <a:t>equation (</a:t>
            </a:r>
            <a:r>
              <a:rPr lang="en-US" sz="1100" dirty="0" err="1" smtClean="0"/>
              <a:t>Kaleidagraph</a:t>
            </a:r>
            <a:r>
              <a:rPr lang="en-US" sz="1100" dirty="0"/>
              <a:t>, Synergy Software, Reading, PA</a:t>
            </a:r>
            <a:r>
              <a:rPr lang="en-US" sz="1100" dirty="0" smtClean="0"/>
              <a:t>).</a:t>
            </a:r>
            <a:endParaRPr lang="en-US" sz="1100" dirty="0"/>
          </a:p>
        </p:txBody>
      </p:sp>
      <p:pic>
        <p:nvPicPr>
          <p:cNvPr id="7" name="Picture 6" descr="03011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3810000"/>
            <a:ext cx="4800600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3581400"/>
            <a:ext cx="8089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AA </a:t>
            </a:r>
            <a:r>
              <a:rPr lang="en-US" sz="1000" u="sng" dirty="0" err="1" smtClean="0"/>
              <a:t>Sauve</a:t>
            </a:r>
            <a:r>
              <a:rPr lang="en-US" sz="1000" u="sng" dirty="0" smtClean="0"/>
              <a:t>, et al. Sir2 regulation by NAM results from switching between base exchange and </a:t>
            </a:r>
            <a:r>
              <a:rPr lang="en-US" sz="1000" u="sng" dirty="0" err="1" smtClean="0"/>
              <a:t>deacetylation</a:t>
            </a:r>
            <a:r>
              <a:rPr lang="en-US" sz="1000" u="sng" dirty="0" smtClean="0"/>
              <a:t> chemistry. Biochemistry (2003) 42: 9249 -9256.</a:t>
            </a:r>
            <a:endParaRPr lang="en-US" sz="1000" u="sng" dirty="0"/>
          </a:p>
        </p:txBody>
      </p:sp>
      <p:sp>
        <p:nvSpPr>
          <p:cNvPr id="9" name="Rectangle 8"/>
          <p:cNvSpPr/>
          <p:nvPr/>
        </p:nvSpPr>
        <p:spPr>
          <a:xfrm>
            <a:off x="76200" y="5181600"/>
            <a:ext cx="861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smtClean="0"/>
              <a:t>T. </a:t>
            </a:r>
            <a:r>
              <a:rPr lang="en-US" sz="1000" u="sng" dirty="0" err="1" smtClean="0"/>
              <a:t>McDonagh</a:t>
            </a:r>
            <a:r>
              <a:rPr lang="en-US" sz="1000" u="sng" dirty="0" smtClean="0"/>
              <a:t>, et al. </a:t>
            </a:r>
            <a:r>
              <a:rPr lang="en-US" sz="1000" u="sng" dirty="0" err="1" smtClean="0"/>
              <a:t>Microplate</a:t>
            </a:r>
            <a:r>
              <a:rPr lang="en-US" sz="1000" u="sng" dirty="0" smtClean="0"/>
              <a:t> </a:t>
            </a:r>
            <a:r>
              <a:rPr lang="en-US" sz="1000" u="sng" dirty="0"/>
              <a:t>filtration assay for NAM release from NAD using a </a:t>
            </a:r>
            <a:r>
              <a:rPr lang="en-US" sz="1000" u="sng" dirty="0" err="1"/>
              <a:t>boronic</a:t>
            </a:r>
            <a:r>
              <a:rPr lang="en-US" sz="1000" u="sng" dirty="0"/>
              <a:t> acid resin. </a:t>
            </a:r>
            <a:r>
              <a:rPr lang="en-US" sz="1000" u="sng" dirty="0" smtClean="0"/>
              <a:t>Methods (2005) 36: </a:t>
            </a:r>
            <a:r>
              <a:rPr lang="en-US" sz="1000" u="sng" dirty="0"/>
              <a:t>346-350. 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4864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90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 smtClean="0">
                <a:solidFill>
                  <a:srgbClr val="000000"/>
                </a:solidFill>
              </a:rPr>
              <a:t>NAM inhibition reaction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04800"/>
            <a:ext cx="7726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M.D. </a:t>
            </a:r>
            <a:r>
              <a:rPr lang="en-US" sz="1000" u="sng" dirty="0" err="1" smtClean="0"/>
              <a:t>ackson</a:t>
            </a:r>
            <a:r>
              <a:rPr lang="en-US" sz="1000" u="sng" dirty="0" smtClean="0"/>
              <a:t>, et al. Mechanism of NAM inhibition and </a:t>
            </a:r>
            <a:r>
              <a:rPr lang="en-US" sz="1000" u="sng" dirty="0" err="1" smtClean="0"/>
              <a:t>transglycosidation</a:t>
            </a:r>
            <a:r>
              <a:rPr lang="en-US" sz="1000" u="sng" dirty="0" smtClean="0"/>
              <a:t> by Sir2 </a:t>
            </a:r>
            <a:r>
              <a:rPr lang="en-US" sz="1000" u="sng" dirty="0" err="1" smtClean="0"/>
              <a:t>histone</a:t>
            </a:r>
            <a:r>
              <a:rPr lang="en-US" sz="1000" u="sng" dirty="0" smtClean="0"/>
              <a:t>/protein </a:t>
            </a:r>
            <a:r>
              <a:rPr lang="en-US" sz="1000" u="sng" dirty="0" err="1" smtClean="0"/>
              <a:t>deacetylases</a:t>
            </a:r>
            <a:r>
              <a:rPr lang="en-US" sz="1000" u="sng" dirty="0" smtClean="0"/>
              <a:t>. J Bio. Chem. (2003) 50985 – 50998.</a:t>
            </a:r>
            <a:endParaRPr lang="en-US" sz="1000" u="sng" dirty="0"/>
          </a:p>
        </p:txBody>
      </p:sp>
      <p:sp>
        <p:nvSpPr>
          <p:cNvPr id="4" name="Rectangle 3"/>
          <p:cNvSpPr/>
          <p:nvPr/>
        </p:nvSpPr>
        <p:spPr>
          <a:xfrm>
            <a:off x="76200" y="5334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Nicotinamide</a:t>
            </a:r>
            <a:r>
              <a:rPr lang="en-US" sz="1200" dirty="0"/>
              <a:t> inhibition </a:t>
            </a:r>
            <a:r>
              <a:rPr lang="en-US" sz="1200" dirty="0" smtClean="0"/>
              <a:t>reactions for </a:t>
            </a:r>
            <a:r>
              <a:rPr lang="en-US" sz="1200" dirty="0"/>
              <a:t>both HST2 and hSIRT2 were performed in 80-l volumes with </a:t>
            </a:r>
            <a:r>
              <a:rPr lang="en-US" sz="1200" dirty="0" smtClean="0"/>
              <a:t>500 </a:t>
            </a:r>
            <a:r>
              <a:rPr lang="en-US" sz="1200" dirty="0" err="1" smtClean="0"/>
              <a:t>uM</a:t>
            </a:r>
            <a:r>
              <a:rPr lang="en-US" sz="1200" dirty="0" smtClean="0"/>
              <a:t> </a:t>
            </a:r>
            <a:r>
              <a:rPr lang="en-US" sz="1200" dirty="0"/>
              <a:t>NAD, 300 </a:t>
            </a:r>
            <a:r>
              <a:rPr lang="en-US" sz="1200" dirty="0" err="1" smtClean="0"/>
              <a:t>uM</a:t>
            </a:r>
            <a:r>
              <a:rPr lang="en-US" sz="1200" dirty="0" smtClean="0"/>
              <a:t> </a:t>
            </a:r>
            <a:r>
              <a:rPr lang="en-US" sz="1200" baseline="30000" dirty="0"/>
              <a:t>3</a:t>
            </a:r>
            <a:r>
              <a:rPr lang="en-US" sz="1200" dirty="0"/>
              <a:t>H-acetylated H3 peptide, 1 </a:t>
            </a:r>
            <a:r>
              <a:rPr lang="en-US" sz="1200" dirty="0" err="1"/>
              <a:t>mM</a:t>
            </a:r>
            <a:r>
              <a:rPr lang="en-US" sz="1200" dirty="0"/>
              <a:t> DTT, 50 </a:t>
            </a:r>
            <a:r>
              <a:rPr lang="en-US" sz="1200" dirty="0" err="1"/>
              <a:t>mM</a:t>
            </a:r>
            <a:r>
              <a:rPr lang="en-US" sz="1200" dirty="0"/>
              <a:t> </a:t>
            </a:r>
            <a:r>
              <a:rPr lang="en-US" sz="1200" dirty="0" err="1" smtClean="0"/>
              <a:t>Tris-Cl</a:t>
            </a:r>
            <a:r>
              <a:rPr lang="en-US" sz="1200" dirty="0" smtClean="0"/>
              <a:t> (</a:t>
            </a:r>
            <a:r>
              <a:rPr lang="en-US" sz="1200" dirty="0"/>
              <a:t>pH 7.5, 37 °C), 0.5 </a:t>
            </a:r>
            <a:r>
              <a:rPr lang="en-US" sz="1200" dirty="0" err="1" smtClean="0"/>
              <a:t>uM</a:t>
            </a:r>
            <a:r>
              <a:rPr lang="en-US" sz="1200" dirty="0" smtClean="0"/>
              <a:t> </a:t>
            </a:r>
            <a:r>
              <a:rPr lang="en-US" sz="1200" dirty="0"/>
              <a:t>enzyme, and </a:t>
            </a:r>
            <a:r>
              <a:rPr lang="en-US" sz="1200" dirty="0" err="1"/>
              <a:t>nicotinamide</a:t>
            </a:r>
            <a:r>
              <a:rPr lang="en-US" sz="1200" dirty="0"/>
              <a:t> concentrations </a:t>
            </a:r>
            <a:r>
              <a:rPr lang="en-US" sz="1200" dirty="0" smtClean="0"/>
              <a:t>ranging from </a:t>
            </a:r>
            <a:r>
              <a:rPr lang="en-US" sz="1200" dirty="0"/>
              <a:t>3 </a:t>
            </a:r>
            <a:r>
              <a:rPr lang="en-US" sz="1200" dirty="0" err="1" smtClean="0"/>
              <a:t>uM</a:t>
            </a:r>
            <a:r>
              <a:rPr lang="en-US" sz="1200" dirty="0" smtClean="0"/>
              <a:t> </a:t>
            </a:r>
            <a:r>
              <a:rPr lang="en-US" sz="1200" dirty="0"/>
              <a:t>to 1 </a:t>
            </a:r>
            <a:r>
              <a:rPr lang="en-US" sz="1200" dirty="0" err="1"/>
              <a:t>mM</a:t>
            </a:r>
            <a:r>
              <a:rPr lang="en-US" sz="1200" dirty="0"/>
              <a:t>. Reactions were initiated by addition of enzyme</a:t>
            </a:r>
            <a:r>
              <a:rPr lang="en-US" sz="1200" dirty="0" smtClean="0"/>
              <a:t>, incubated </a:t>
            </a:r>
            <a:r>
              <a:rPr lang="en-US" sz="1200" dirty="0"/>
              <a:t>at 37 °C for 5–8 min, and quenched with activated charcoal</a:t>
            </a:r>
            <a:r>
              <a:rPr lang="en-US" sz="1200" dirty="0" smtClean="0"/>
              <a:t>. Inhibition </a:t>
            </a:r>
            <a:r>
              <a:rPr lang="en-US" sz="1200" dirty="0"/>
              <a:t>was determined by measuring the forward rate using </a:t>
            </a:r>
            <a:r>
              <a:rPr lang="en-US" sz="1200" dirty="0" smtClean="0"/>
              <a:t>the charcoal-binding </a:t>
            </a:r>
            <a:r>
              <a:rPr lang="en-US" sz="1200" dirty="0"/>
              <a:t>assay (described </a:t>
            </a:r>
            <a:r>
              <a:rPr lang="en-US" sz="1200" dirty="0" smtClean="0"/>
              <a:t>below). </a:t>
            </a:r>
            <a:r>
              <a:rPr lang="en-US" sz="1200" dirty="0"/>
              <a:t>Forward rates were fitted </a:t>
            </a:r>
            <a:r>
              <a:rPr lang="en-US" sz="1200" dirty="0" smtClean="0"/>
              <a:t>to </a:t>
            </a:r>
          </a:p>
          <a:p>
            <a:r>
              <a:rPr lang="en-US" sz="1200" dirty="0" smtClean="0"/>
              <a:t>using </a:t>
            </a:r>
            <a:r>
              <a:rPr lang="en-US" sz="1200" dirty="0" err="1"/>
              <a:t>Kaleidagraph</a:t>
            </a:r>
            <a:r>
              <a:rPr lang="en-US" sz="1200" dirty="0"/>
              <a:t> software.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143000"/>
            <a:ext cx="1676400" cy="19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" y="15240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charcoal-binding assay</a:t>
            </a:r>
            <a:endParaRPr lang="en-US" sz="1200" b="1" i="1" dirty="0" smtClean="0"/>
          </a:p>
          <a:p>
            <a:r>
              <a:rPr lang="en-US" sz="1200" dirty="0" smtClean="0"/>
              <a:t>General </a:t>
            </a:r>
            <a:r>
              <a:rPr lang="en-US" sz="1200" dirty="0"/>
              <a:t>enzymatic reactions </a:t>
            </a:r>
            <a:r>
              <a:rPr lang="en-US" sz="1200" dirty="0" smtClean="0"/>
              <a:t>contained 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H-acetylated </a:t>
            </a:r>
            <a:r>
              <a:rPr lang="en-US" sz="1200" dirty="0"/>
              <a:t>H3 peptide substrate, NAD, and a </a:t>
            </a:r>
            <a:r>
              <a:rPr lang="en-US" sz="1200" dirty="0" smtClean="0"/>
              <a:t>NAD-dependent Sir2-like </a:t>
            </a:r>
            <a:r>
              <a:rPr lang="en-US" sz="1200" dirty="0"/>
              <a:t>class III protein/</a:t>
            </a:r>
            <a:r>
              <a:rPr lang="en-US" sz="1200" dirty="0" err="1"/>
              <a:t>histone</a:t>
            </a:r>
            <a:r>
              <a:rPr lang="en-US" sz="1200" dirty="0"/>
              <a:t> </a:t>
            </a:r>
            <a:r>
              <a:rPr lang="en-US" sz="1200" dirty="0" err="1"/>
              <a:t>deacetylase</a:t>
            </a:r>
            <a:r>
              <a:rPr lang="en-US" sz="1200" dirty="0"/>
              <a:t> to form the product 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H-labeled </a:t>
            </a:r>
            <a:r>
              <a:rPr lang="en-US" sz="1200" i="1" dirty="0" err="1" smtClean="0"/>
              <a:t>OAADPr</a:t>
            </a:r>
            <a:r>
              <a:rPr lang="en-US" sz="1200" i="1" dirty="0"/>
              <a:t>. To </a:t>
            </a:r>
            <a:r>
              <a:rPr lang="en-US" sz="1200" i="1" dirty="0" smtClean="0"/>
              <a:t>70-ul </a:t>
            </a:r>
            <a:r>
              <a:rPr lang="en-US" sz="1200" i="1" dirty="0"/>
              <a:t>reaction volumes was added 50 </a:t>
            </a:r>
            <a:r>
              <a:rPr lang="en-US" sz="1200" i="1" dirty="0" err="1" smtClean="0"/>
              <a:t>ul</a:t>
            </a:r>
            <a:r>
              <a:rPr lang="en-US" sz="1200" i="1" dirty="0" smtClean="0"/>
              <a:t> </a:t>
            </a:r>
            <a:r>
              <a:rPr lang="en-US" sz="1200" i="1" dirty="0"/>
              <a:t>of </a:t>
            </a:r>
            <a:r>
              <a:rPr lang="en-US" sz="1200" i="1" dirty="0" smtClean="0"/>
              <a:t>charcoal </a:t>
            </a:r>
            <a:r>
              <a:rPr lang="en-US" sz="1200" dirty="0" smtClean="0"/>
              <a:t>slurry </a:t>
            </a:r>
            <a:r>
              <a:rPr lang="en-US" sz="1200" dirty="0"/>
              <a:t>(1 volume of activated charcoal to 2 volumes of 2.0 M </a:t>
            </a:r>
            <a:r>
              <a:rPr lang="en-US" sz="1200" dirty="0" err="1" smtClean="0"/>
              <a:t>glycine</a:t>
            </a:r>
            <a:r>
              <a:rPr lang="en-US" sz="1200" dirty="0" smtClean="0"/>
              <a:t> buffer</a:t>
            </a:r>
            <a:r>
              <a:rPr lang="en-US" sz="1200" dirty="0"/>
              <a:t>, pH 9.5) to terminate the reaction at the desired time points. </a:t>
            </a:r>
            <a:r>
              <a:rPr lang="en-US" sz="1200" dirty="0" smtClean="0"/>
              <a:t>The mixture </a:t>
            </a:r>
            <a:r>
              <a:rPr lang="en-US" sz="1200" dirty="0"/>
              <a:t>was heated at 95 °C for 1 h and then centrifuged for 1 min </a:t>
            </a:r>
            <a:r>
              <a:rPr lang="en-US" sz="1200" dirty="0" smtClean="0"/>
              <a:t>at 7000x</a:t>
            </a:r>
            <a:r>
              <a:rPr lang="en-US" sz="1200" i="1" dirty="0" smtClean="0"/>
              <a:t>g</a:t>
            </a:r>
            <a:r>
              <a:rPr lang="en-US" sz="1200" i="1" dirty="0"/>
              <a:t>. A total of 90 </a:t>
            </a:r>
            <a:r>
              <a:rPr lang="en-US" sz="1200" i="1" dirty="0" err="1" smtClean="0"/>
              <a:t>ul</a:t>
            </a:r>
            <a:r>
              <a:rPr lang="en-US" sz="1200" i="1" dirty="0" smtClean="0"/>
              <a:t> </a:t>
            </a:r>
            <a:r>
              <a:rPr lang="en-US" sz="1200" i="1" dirty="0"/>
              <a:t>of the supernatant was removed and added </a:t>
            </a:r>
            <a:r>
              <a:rPr lang="en-US" sz="1200" i="1" dirty="0" smtClean="0"/>
              <a:t>to </a:t>
            </a:r>
            <a:r>
              <a:rPr lang="en-US" sz="1200" dirty="0" smtClean="0"/>
              <a:t>50 </a:t>
            </a:r>
            <a:r>
              <a:rPr lang="en-US" sz="1200" dirty="0" err="1" smtClean="0"/>
              <a:t>ul</a:t>
            </a:r>
            <a:r>
              <a:rPr lang="en-US" sz="1200" dirty="0" smtClean="0"/>
              <a:t> </a:t>
            </a:r>
            <a:r>
              <a:rPr lang="en-US" sz="1200" dirty="0"/>
              <a:t>of fresh charcoal slurry, centrifuged again for 1 min, and 100 </a:t>
            </a:r>
            <a:r>
              <a:rPr lang="en-US" sz="1200" dirty="0" err="1" smtClean="0"/>
              <a:t>ul</a:t>
            </a:r>
            <a:r>
              <a:rPr lang="en-US" sz="1200" dirty="0" smtClean="0"/>
              <a:t> of the </a:t>
            </a:r>
            <a:r>
              <a:rPr lang="en-US" sz="1200" dirty="0"/>
              <a:t>supernatant removed and added to a clean tube. This was </a:t>
            </a:r>
            <a:r>
              <a:rPr lang="en-US" sz="1200" dirty="0" smtClean="0"/>
              <a:t>centrifuged for </a:t>
            </a:r>
            <a:r>
              <a:rPr lang="en-US" sz="1200" dirty="0"/>
              <a:t>5 min, and 75 </a:t>
            </a:r>
            <a:r>
              <a:rPr lang="en-US" sz="1200" dirty="0" err="1" smtClean="0"/>
              <a:t>ul</a:t>
            </a:r>
            <a:r>
              <a:rPr lang="en-US" sz="1200" dirty="0" smtClean="0"/>
              <a:t> </a:t>
            </a:r>
            <a:r>
              <a:rPr lang="en-US" sz="1200" dirty="0"/>
              <a:t>removed and quantified by liquid </a:t>
            </a:r>
            <a:r>
              <a:rPr lang="en-US" sz="1200" dirty="0" smtClean="0"/>
              <a:t>scintillation counting</a:t>
            </a:r>
            <a:r>
              <a:rPr lang="en-US" sz="1200" dirty="0"/>
              <a:t>. This assay effectively measures the amount of 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H-labeled </a:t>
            </a:r>
            <a:r>
              <a:rPr lang="en-US" sz="1200" i="1" dirty="0" err="1" smtClean="0"/>
              <a:t>OAADPr</a:t>
            </a:r>
            <a:r>
              <a:rPr lang="en-US" sz="1200" i="1" dirty="0" smtClean="0"/>
              <a:t> </a:t>
            </a:r>
            <a:r>
              <a:rPr lang="en-US" sz="1200" i="1" dirty="0"/>
              <a:t>in the form of free acetate. Both </a:t>
            </a:r>
            <a:r>
              <a:rPr lang="en-US" sz="1200" i="1" dirty="0" err="1"/>
              <a:t>OAADPr</a:t>
            </a:r>
            <a:r>
              <a:rPr lang="en-US" sz="1200" i="1" dirty="0"/>
              <a:t> and acetylated </a:t>
            </a:r>
            <a:r>
              <a:rPr lang="en-US" sz="1200" i="1" dirty="0" smtClean="0"/>
              <a:t>H3 </a:t>
            </a:r>
            <a:r>
              <a:rPr lang="en-US" sz="1200" dirty="0" smtClean="0"/>
              <a:t>peptide </a:t>
            </a:r>
            <a:r>
              <a:rPr lang="en-US" sz="1200" dirty="0"/>
              <a:t>bind to the activated charcoal. However, under these </a:t>
            </a:r>
            <a:r>
              <a:rPr lang="en-US" sz="1200" dirty="0" smtClean="0"/>
              <a:t>conditions the </a:t>
            </a:r>
            <a:r>
              <a:rPr lang="en-US" sz="1200" baseline="30000" dirty="0"/>
              <a:t>3</a:t>
            </a:r>
            <a:r>
              <a:rPr lang="en-US" sz="1200" dirty="0"/>
              <a:t>H-labeled acetate from </a:t>
            </a:r>
            <a:r>
              <a:rPr lang="en-US" sz="1200" i="1" dirty="0" err="1"/>
              <a:t>OAADPr</a:t>
            </a:r>
            <a:r>
              <a:rPr lang="en-US" sz="1200" i="1" dirty="0"/>
              <a:t> is hydrolyzed and remains in </a:t>
            </a:r>
            <a:r>
              <a:rPr lang="en-US" sz="1200" i="1" dirty="0" smtClean="0"/>
              <a:t>the </a:t>
            </a:r>
            <a:r>
              <a:rPr lang="en-US" sz="1200" dirty="0" smtClean="0"/>
              <a:t>supernatant</a:t>
            </a:r>
            <a:r>
              <a:rPr lang="en-US" sz="1200" dirty="0"/>
              <a:t>. Activated charcoal immediately stops the enzymatic </a:t>
            </a:r>
            <a:r>
              <a:rPr lang="en-US" sz="1200" dirty="0" smtClean="0"/>
              <a:t>reaction at </a:t>
            </a:r>
            <a:r>
              <a:rPr lang="en-US" sz="1200" dirty="0"/>
              <a:t>all pH and temperature values tested. Heating and high pH </a:t>
            </a:r>
            <a:r>
              <a:rPr lang="en-US" sz="1200" dirty="0" smtClean="0"/>
              <a:t>is necessary </a:t>
            </a:r>
            <a:r>
              <a:rPr lang="en-US" sz="1200" dirty="0"/>
              <a:t>only to hydrolyze acetate from </a:t>
            </a:r>
            <a:r>
              <a:rPr lang="en-US" sz="1200" i="1" dirty="0" err="1"/>
              <a:t>OAADPr</a:t>
            </a:r>
            <a:r>
              <a:rPr lang="en-US" sz="1200" i="1" dirty="0"/>
              <a:t> (data not shown</a:t>
            </a:r>
            <a:r>
              <a:rPr lang="en-US" sz="1200" i="1" dirty="0" smtClean="0"/>
              <a:t>). </a:t>
            </a:r>
            <a:r>
              <a:rPr lang="en-US" sz="1200" dirty="0" smtClean="0"/>
              <a:t>Amides</a:t>
            </a:r>
            <a:r>
              <a:rPr lang="en-US" sz="1200" dirty="0"/>
              <a:t>, represented by </a:t>
            </a:r>
            <a:r>
              <a:rPr lang="en-US" sz="1200" dirty="0" err="1"/>
              <a:t>unreacted</a:t>
            </a:r>
            <a:r>
              <a:rPr lang="en-US" sz="1200" dirty="0"/>
              <a:t> peptide, are not hydrolyzed </a:t>
            </a:r>
            <a:r>
              <a:rPr lang="en-US" sz="1200" dirty="0" smtClean="0"/>
              <a:t>under these </a:t>
            </a:r>
            <a:r>
              <a:rPr lang="en-US" sz="1200" dirty="0"/>
              <a:t>conditions (data not shown).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38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b="1" dirty="0" err="1" smtClean="0">
                <a:solidFill>
                  <a:srgbClr val="000000"/>
                </a:solidFill>
              </a:rPr>
              <a:t>Deacetylation</a:t>
            </a:r>
            <a:r>
              <a:rPr lang="en-US" sz="1400" b="1" dirty="0" smtClean="0">
                <a:solidFill>
                  <a:srgbClr val="000000"/>
                </a:solidFill>
              </a:rPr>
              <a:t> reaction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334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Deacetylation</a:t>
            </a:r>
            <a:r>
              <a:rPr lang="en-US" sz="1200" dirty="0"/>
              <a:t> reactions were carried </a:t>
            </a:r>
            <a:r>
              <a:rPr lang="en-US" sz="1200" dirty="0" smtClean="0"/>
              <a:t>out in </a:t>
            </a:r>
            <a:r>
              <a:rPr lang="en-US" sz="1200" dirty="0"/>
              <a:t>a two-step process. </a:t>
            </a:r>
            <a:r>
              <a:rPr lang="en-US" sz="1200" dirty="0" err="1"/>
              <a:t>Histonesypeptides</a:t>
            </a:r>
            <a:r>
              <a:rPr lang="en-US" sz="1200" dirty="0"/>
              <a:t> were first </a:t>
            </a:r>
            <a:r>
              <a:rPr lang="en-US" sz="1200" dirty="0" smtClean="0"/>
              <a:t>acetylated </a:t>
            </a:r>
            <a:r>
              <a:rPr lang="en-US" sz="1200" dirty="0"/>
              <a:t>with [</a:t>
            </a:r>
            <a:r>
              <a:rPr lang="en-US" sz="1200" baseline="30000" dirty="0"/>
              <a:t>3</a:t>
            </a:r>
            <a:r>
              <a:rPr lang="en-US" sz="1200" dirty="0"/>
              <a:t>H]acetyl-</a:t>
            </a:r>
            <a:r>
              <a:rPr lang="en-US" sz="1200" dirty="0" err="1"/>
              <a:t>CoA</a:t>
            </a:r>
            <a:r>
              <a:rPr lang="en-US" sz="1200" dirty="0"/>
              <a:t> in </a:t>
            </a:r>
            <a:r>
              <a:rPr lang="en-US" sz="1200" dirty="0" smtClean="0"/>
              <a:t>50-ul </a:t>
            </a:r>
            <a:r>
              <a:rPr lang="en-US" sz="1200" dirty="0"/>
              <a:t>reactions with 75 </a:t>
            </a:r>
            <a:r>
              <a:rPr lang="en-US" sz="1200" dirty="0" err="1"/>
              <a:t>mM</a:t>
            </a:r>
            <a:r>
              <a:rPr lang="en-US" sz="1200" dirty="0"/>
              <a:t> </a:t>
            </a:r>
            <a:r>
              <a:rPr lang="en-US" sz="1200" dirty="0" err="1"/>
              <a:t>TriszCl</a:t>
            </a:r>
            <a:r>
              <a:rPr lang="en-US" sz="1200" dirty="0"/>
              <a:t> (</a:t>
            </a:r>
            <a:r>
              <a:rPr lang="en-US" sz="1200" dirty="0" smtClean="0"/>
              <a:t>pH 8.8</a:t>
            </a:r>
            <a:r>
              <a:rPr lang="en-US" sz="1200" dirty="0"/>
              <a:t>), 135 </a:t>
            </a:r>
            <a:r>
              <a:rPr lang="en-US" sz="1200" dirty="0" err="1"/>
              <a:t>mM</a:t>
            </a:r>
            <a:r>
              <a:rPr lang="en-US" sz="1200" dirty="0"/>
              <a:t> </a:t>
            </a:r>
            <a:r>
              <a:rPr lang="en-US" sz="1200" dirty="0" err="1"/>
              <a:t>NaCl</a:t>
            </a:r>
            <a:r>
              <a:rPr lang="en-US" sz="1200" dirty="0"/>
              <a:t>, 0.2 </a:t>
            </a:r>
            <a:r>
              <a:rPr lang="en-US" sz="1200" dirty="0" smtClean="0"/>
              <a:t>mg/ml </a:t>
            </a:r>
            <a:r>
              <a:rPr lang="en-US" sz="1200" dirty="0"/>
              <a:t>chicken erythrocyte </a:t>
            </a:r>
            <a:r>
              <a:rPr lang="en-US" sz="1200" dirty="0" err="1"/>
              <a:t>histones</a:t>
            </a:r>
            <a:r>
              <a:rPr lang="en-US" sz="1200" dirty="0"/>
              <a:t>, </a:t>
            </a:r>
            <a:r>
              <a:rPr lang="en-US" sz="1200" dirty="0" smtClean="0"/>
              <a:t>or 50 </a:t>
            </a:r>
            <a:r>
              <a:rPr lang="en-US" sz="1200" dirty="0" err="1" smtClean="0"/>
              <a:t>uM</a:t>
            </a:r>
            <a:r>
              <a:rPr lang="en-US" sz="1200" dirty="0" smtClean="0"/>
              <a:t> </a:t>
            </a:r>
            <a:r>
              <a:rPr lang="en-US" sz="1200" dirty="0"/>
              <a:t>H4 or H3 peptide, 0.875 </a:t>
            </a:r>
            <a:r>
              <a:rPr lang="en-US" sz="1200" dirty="0" err="1"/>
              <a:t>mCi</a:t>
            </a:r>
            <a:r>
              <a:rPr lang="en-US" sz="1200" dirty="0"/>
              <a:t> of [</a:t>
            </a:r>
            <a:r>
              <a:rPr lang="en-US" sz="1200" baseline="30000" dirty="0"/>
              <a:t>3</a:t>
            </a:r>
            <a:r>
              <a:rPr lang="en-US" sz="1200" dirty="0"/>
              <a:t>H]acetyl-</a:t>
            </a:r>
            <a:r>
              <a:rPr lang="en-US" sz="1200" dirty="0" err="1"/>
              <a:t>CoA</a:t>
            </a:r>
            <a:r>
              <a:rPr lang="en-US" sz="1200" dirty="0"/>
              <a:t> (</a:t>
            </a:r>
            <a:r>
              <a:rPr lang="en-US" sz="1200" dirty="0" err="1" smtClean="0"/>
              <a:t>Amersham</a:t>
            </a:r>
            <a:r>
              <a:rPr lang="en-US" sz="1200" dirty="0" smtClean="0"/>
              <a:t> TRK688</a:t>
            </a:r>
            <a:r>
              <a:rPr lang="en-US" sz="1200" dirty="0"/>
              <a:t>, 3.80 </a:t>
            </a:r>
            <a:r>
              <a:rPr lang="en-US" sz="1200" dirty="0" err="1" smtClean="0"/>
              <a:t>Ci</a:t>
            </a:r>
            <a:r>
              <a:rPr lang="en-US" sz="1200" dirty="0" smtClean="0"/>
              <a:t>/</a:t>
            </a:r>
            <a:r>
              <a:rPr lang="en-US" sz="1200" dirty="0" err="1" smtClean="0"/>
              <a:t>mmol</a:t>
            </a:r>
            <a:r>
              <a:rPr lang="en-US" sz="1200" dirty="0"/>
              <a:t>), and 40 </a:t>
            </a:r>
            <a:r>
              <a:rPr lang="en-US" sz="1200" dirty="0" err="1"/>
              <a:t>ng</a:t>
            </a:r>
            <a:r>
              <a:rPr lang="en-US" sz="1200" dirty="0"/>
              <a:t> of enzyme (HAT1</a:t>
            </a:r>
            <a:r>
              <a:rPr lang="en-US" sz="1200" dirty="0" smtClean="0"/>
              <a:t>, ESA1</a:t>
            </a:r>
            <a:r>
              <a:rPr lang="en-US" sz="1200" dirty="0"/>
              <a:t>, or HPA2). Reactions were incubated at 37°C for 30 </a:t>
            </a:r>
            <a:r>
              <a:rPr lang="en-US" sz="1200" dirty="0" smtClean="0"/>
              <a:t>min and </a:t>
            </a:r>
            <a:r>
              <a:rPr lang="en-US" sz="1200" dirty="0"/>
              <a:t>then heated at 55°C for 30 min to inactivate the </a:t>
            </a:r>
            <a:r>
              <a:rPr lang="en-US" sz="1200" dirty="0" err="1" smtClean="0"/>
              <a:t>histone</a:t>
            </a:r>
            <a:r>
              <a:rPr lang="en-US" sz="1200" dirty="0" smtClean="0"/>
              <a:t> </a:t>
            </a:r>
            <a:r>
              <a:rPr lang="en-US" sz="1200" dirty="0" err="1" smtClean="0"/>
              <a:t>acetyltransferase</a:t>
            </a:r>
            <a:r>
              <a:rPr lang="en-US" sz="1200" dirty="0"/>
              <a:t>. Tests showed that this inactivated HAT1 </a:t>
            </a:r>
            <a:r>
              <a:rPr lang="en-US" sz="1200" dirty="0" smtClean="0"/>
              <a:t>and ESA1 </a:t>
            </a:r>
            <a:r>
              <a:rPr lang="en-US" sz="1200" dirty="0"/>
              <a:t>but not HPA2. Acetylated </a:t>
            </a:r>
            <a:r>
              <a:rPr lang="en-US" sz="1200" dirty="0" err="1" smtClean="0"/>
              <a:t>histones</a:t>
            </a:r>
            <a:r>
              <a:rPr lang="en-US" sz="1200" dirty="0" smtClean="0"/>
              <a:t>/peptides </a:t>
            </a:r>
            <a:r>
              <a:rPr lang="en-US" sz="1200" dirty="0"/>
              <a:t>were </a:t>
            </a:r>
            <a:r>
              <a:rPr lang="en-US" sz="1200" dirty="0" smtClean="0"/>
              <a:t>assayed for </a:t>
            </a:r>
            <a:r>
              <a:rPr lang="en-US" sz="1200" dirty="0" err="1"/>
              <a:t>deacetylase</a:t>
            </a:r>
            <a:r>
              <a:rPr lang="en-US" sz="1200" dirty="0"/>
              <a:t> activity in </a:t>
            </a:r>
            <a:r>
              <a:rPr lang="en-US" sz="1200" dirty="0" smtClean="0"/>
              <a:t>25-ul </a:t>
            </a:r>
            <a:r>
              <a:rPr lang="en-US" sz="1200" dirty="0"/>
              <a:t>reactions including 0.5 </a:t>
            </a:r>
            <a:r>
              <a:rPr lang="en-US" sz="1200" dirty="0" err="1" smtClean="0"/>
              <a:t>mM</a:t>
            </a:r>
            <a:r>
              <a:rPr lang="en-US" sz="1200" dirty="0" smtClean="0"/>
              <a:t> NAD</a:t>
            </a:r>
            <a:r>
              <a:rPr lang="en-US" sz="1200" dirty="0"/>
              <a:t>, 50 </a:t>
            </a:r>
            <a:r>
              <a:rPr lang="en-US" sz="1200" dirty="0" err="1"/>
              <a:t>mM</a:t>
            </a:r>
            <a:r>
              <a:rPr lang="en-US" sz="1200" dirty="0"/>
              <a:t> sodium phosphate (pH 7.2), 0.5 </a:t>
            </a:r>
            <a:r>
              <a:rPr lang="en-US" sz="1200" dirty="0" err="1"/>
              <a:t>mM</a:t>
            </a:r>
            <a:r>
              <a:rPr lang="en-US" sz="1200" dirty="0"/>
              <a:t> DTT, 50 </a:t>
            </a:r>
            <a:r>
              <a:rPr lang="en-US" sz="1200" dirty="0" err="1" smtClean="0"/>
              <a:t>ng</a:t>
            </a:r>
            <a:r>
              <a:rPr lang="en-US" sz="1200" dirty="0" smtClean="0"/>
              <a:t> of </a:t>
            </a:r>
            <a:r>
              <a:rPr lang="en-US" sz="1200" dirty="0"/>
              <a:t>enzyme to be tested, and 20 </a:t>
            </a:r>
            <a:r>
              <a:rPr lang="en-US" sz="1200" dirty="0" err="1" smtClean="0"/>
              <a:t>ul</a:t>
            </a:r>
            <a:r>
              <a:rPr lang="en-US" sz="1200" dirty="0" smtClean="0"/>
              <a:t> </a:t>
            </a:r>
            <a:r>
              <a:rPr lang="en-US" sz="1200" dirty="0"/>
              <a:t>of a </a:t>
            </a:r>
            <a:r>
              <a:rPr lang="en-US" sz="1200" dirty="0" err="1"/>
              <a:t>histone</a:t>
            </a:r>
            <a:r>
              <a:rPr lang="en-US" sz="1200" dirty="0"/>
              <a:t> </a:t>
            </a:r>
            <a:r>
              <a:rPr lang="en-US" sz="1200" dirty="0" err="1" smtClean="0"/>
              <a:t>acetylation</a:t>
            </a:r>
            <a:r>
              <a:rPr lang="en-US" sz="1200" dirty="0" smtClean="0"/>
              <a:t> reaction </a:t>
            </a:r>
            <a:r>
              <a:rPr lang="en-US" sz="1200" dirty="0"/>
              <a:t>as the substrate. Reactions were incubated at 37°C </a:t>
            </a:r>
            <a:r>
              <a:rPr lang="en-US" sz="1200" dirty="0" smtClean="0"/>
              <a:t>for 60 </a:t>
            </a:r>
            <a:r>
              <a:rPr lang="en-US" sz="1200" dirty="0"/>
              <a:t>min. After incubation, the reactions were spotted to </a:t>
            </a:r>
            <a:r>
              <a:rPr lang="en-US" sz="1200" dirty="0" err="1" smtClean="0"/>
              <a:t>Whatman</a:t>
            </a:r>
            <a:r>
              <a:rPr lang="en-US" sz="1200" dirty="0" smtClean="0"/>
              <a:t> P81 </a:t>
            </a:r>
            <a:r>
              <a:rPr lang="en-US" sz="1200" dirty="0" err="1"/>
              <a:t>cation</a:t>
            </a:r>
            <a:r>
              <a:rPr lang="en-US" sz="1200" dirty="0"/>
              <a:t>-exchange paper and air dried. The dried papers </a:t>
            </a:r>
            <a:r>
              <a:rPr lang="en-US" sz="1200" dirty="0" smtClean="0"/>
              <a:t>were washed </a:t>
            </a:r>
            <a:r>
              <a:rPr lang="en-US" sz="1200" dirty="0"/>
              <a:t>for 5 min three times with 1 M sodium carbonate (</a:t>
            </a:r>
            <a:r>
              <a:rPr lang="en-US" sz="1200" dirty="0" smtClean="0"/>
              <a:t>pH 9.0</a:t>
            </a:r>
            <a:r>
              <a:rPr lang="en-US" sz="1200" dirty="0"/>
              <a:t>), followed by a wash in acetone. Papers were air dried, and</a:t>
            </a:r>
          </a:p>
          <a:p>
            <a:r>
              <a:rPr lang="en-US" sz="1200" dirty="0"/>
              <a:t>radioactivity was </a:t>
            </a:r>
            <a:r>
              <a:rPr lang="en-US" sz="1200" dirty="0" err="1"/>
              <a:t>quantitated</a:t>
            </a:r>
            <a:r>
              <a:rPr lang="en-US" sz="1200" dirty="0"/>
              <a:t> in a liquid scintillation counter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b="1" dirty="0" smtClean="0"/>
              <a:t>Reverse-phase </a:t>
            </a:r>
            <a:r>
              <a:rPr lang="en-US" sz="1200" b="1" dirty="0"/>
              <a:t>HPLC analysis </a:t>
            </a:r>
            <a:r>
              <a:rPr lang="en-US" sz="1200" dirty="0"/>
              <a:t>was performed on </a:t>
            </a:r>
            <a:r>
              <a:rPr lang="en-US" sz="1200" dirty="0" smtClean="0"/>
              <a:t>H4 peptides</a:t>
            </a:r>
            <a:r>
              <a:rPr lang="en-US" sz="1200" dirty="0"/>
              <a:t>, either untreated, or acetylated with HAT1 and </a:t>
            </a:r>
            <a:r>
              <a:rPr lang="en-US" sz="1200" dirty="0" smtClean="0"/>
              <a:t>acetyl- </a:t>
            </a:r>
            <a:r>
              <a:rPr lang="en-US" sz="1200" dirty="0" err="1" smtClean="0"/>
              <a:t>CoA</a:t>
            </a:r>
            <a:r>
              <a:rPr lang="en-US" sz="1200" dirty="0"/>
              <a:t>, or acetylated by HAT1 and then treated with HST2, </a:t>
            </a:r>
            <a:r>
              <a:rPr lang="en-US" sz="1200" dirty="0" smtClean="0"/>
              <a:t>as described </a:t>
            </a:r>
            <a:r>
              <a:rPr lang="en-US" sz="1200" dirty="0"/>
              <a:t>above. Reactions were centrifuged for 5 min </a:t>
            </a:r>
            <a:r>
              <a:rPr lang="en-US" sz="1200" dirty="0" smtClean="0"/>
              <a:t>at 16,000 x </a:t>
            </a:r>
            <a:r>
              <a:rPr lang="en-US" sz="1200" i="1" dirty="0"/>
              <a:t>g. Supernatants </a:t>
            </a:r>
            <a:r>
              <a:rPr lang="en-US" sz="1200" i="1" dirty="0" smtClean="0"/>
              <a:t>(~50 </a:t>
            </a:r>
            <a:r>
              <a:rPr lang="en-US" sz="1200" i="1" dirty="0"/>
              <a:t>ml) were added to 450 </a:t>
            </a:r>
            <a:r>
              <a:rPr lang="en-US" sz="1200" i="1" dirty="0" err="1" smtClean="0"/>
              <a:t>ul</a:t>
            </a:r>
            <a:r>
              <a:rPr lang="en-US" sz="1200" i="1" dirty="0" smtClean="0"/>
              <a:t> </a:t>
            </a:r>
            <a:r>
              <a:rPr lang="en-US" sz="1200" i="1" dirty="0"/>
              <a:t>of 0.1</a:t>
            </a:r>
            <a:r>
              <a:rPr lang="en-US" sz="1200" i="1" dirty="0" smtClean="0"/>
              <a:t>% </a:t>
            </a:r>
            <a:r>
              <a:rPr lang="en-US" sz="1200" dirty="0" err="1" smtClean="0"/>
              <a:t>trifluoroacetic</a:t>
            </a:r>
            <a:r>
              <a:rPr lang="en-US" sz="1200" dirty="0" smtClean="0"/>
              <a:t> </a:t>
            </a:r>
            <a:r>
              <a:rPr lang="en-US" sz="1200" dirty="0"/>
              <a:t>acid (TFA), and samples were resolved with </a:t>
            </a:r>
            <a:r>
              <a:rPr lang="en-US" sz="1200" dirty="0" smtClean="0"/>
              <a:t>a </a:t>
            </a:r>
            <a:r>
              <a:rPr lang="en-US" sz="1200" dirty="0" err="1" smtClean="0"/>
              <a:t>Vydac</a:t>
            </a:r>
            <a:r>
              <a:rPr lang="en-US" sz="1200" dirty="0" smtClean="0"/>
              <a:t> </a:t>
            </a:r>
            <a:r>
              <a:rPr lang="en-US" sz="1200" dirty="0" err="1"/>
              <a:t>proteinypeptide</a:t>
            </a:r>
            <a:r>
              <a:rPr lang="en-US" sz="1200" dirty="0"/>
              <a:t> C18 </a:t>
            </a:r>
            <a:r>
              <a:rPr lang="en-US" sz="1200" dirty="0" smtClean="0"/>
              <a:t>column. Peptides </a:t>
            </a:r>
            <a:r>
              <a:rPr lang="en-US" sz="1200" dirty="0"/>
              <a:t>were eluted with a 30-min gradient from 0% to 80</a:t>
            </a:r>
            <a:r>
              <a:rPr lang="en-US" sz="1200" dirty="0" smtClean="0"/>
              <a:t>% </a:t>
            </a:r>
            <a:r>
              <a:rPr lang="en-US" sz="1200" dirty="0" err="1" smtClean="0"/>
              <a:t>acetonitrile</a:t>
            </a:r>
            <a:r>
              <a:rPr lang="en-US" sz="1200" dirty="0" smtClean="0"/>
              <a:t> </a:t>
            </a:r>
            <a:r>
              <a:rPr lang="en-US" sz="1200" dirty="0"/>
              <a:t>plus 0.1% TFA throughout. Peptides were </a:t>
            </a:r>
            <a:r>
              <a:rPr lang="en-US" sz="1200" dirty="0" smtClean="0"/>
              <a:t>detected at </a:t>
            </a:r>
            <a:r>
              <a:rPr lang="en-US" sz="1200" dirty="0"/>
              <a:t>214 nm, and data were collected and processed by </a:t>
            </a:r>
            <a:r>
              <a:rPr lang="en-US" sz="1200" dirty="0" smtClean="0"/>
              <a:t>using </a:t>
            </a:r>
            <a:r>
              <a:rPr lang="en-US" sz="1200" dirty="0" err="1" smtClean="0"/>
              <a:t>Rainin</a:t>
            </a:r>
            <a:r>
              <a:rPr lang="en-US" sz="1200" dirty="0" smtClean="0"/>
              <a:t> </a:t>
            </a:r>
            <a:r>
              <a:rPr lang="en-US" sz="1200" dirty="0"/>
              <a:t>Instruments DYNAMAX software version 1.4.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04800"/>
            <a:ext cx="6986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J. Landry, et al. The silencing protein SIR2 and its </a:t>
            </a:r>
            <a:r>
              <a:rPr lang="en-US" sz="1000" u="sng" dirty="0" err="1" smtClean="0"/>
              <a:t>homologes</a:t>
            </a:r>
            <a:r>
              <a:rPr lang="en-US" sz="1000" u="sng" dirty="0" smtClean="0"/>
              <a:t> are NAD-dependent protein </a:t>
            </a:r>
            <a:r>
              <a:rPr lang="en-US" sz="1000" u="sng" dirty="0" err="1" smtClean="0"/>
              <a:t>deacetylases</a:t>
            </a:r>
            <a:r>
              <a:rPr lang="en-US" sz="1000" u="sng" dirty="0" smtClean="0"/>
              <a:t>. PNAS (2000) 97: 5807-5811.</a:t>
            </a:r>
            <a:endParaRPr lang="en-US" sz="1000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534400" cy="45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3326</Words>
  <Application>Microsoft Office PowerPoint</Application>
  <PresentationFormat>On-screen Show (4:3)</PresentationFormat>
  <Paragraphs>132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xguan</dc:creator>
  <cp:lastModifiedBy>xguan</cp:lastModifiedBy>
  <cp:revision>365</cp:revision>
  <dcterms:created xsi:type="dcterms:W3CDTF">2013-08-13T12:28:35Z</dcterms:created>
  <dcterms:modified xsi:type="dcterms:W3CDTF">2013-08-16T17:09:46Z</dcterms:modified>
</cp:coreProperties>
</file>