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01" autoAdjust="0"/>
  </p:normalViewPr>
  <p:slideViewPr>
    <p:cSldViewPr>
      <p:cViewPr varScale="1">
        <p:scale>
          <a:sx n="83" d="100"/>
          <a:sy n="83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DDFA-1784-400E-8178-A7BB3578AD38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404-F4F6-4B26-932A-99FD8DDD5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6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DDFA-1784-400E-8178-A7BB3578AD38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404-F4F6-4B26-932A-99FD8DDD5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5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DDFA-1784-400E-8178-A7BB3578AD38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404-F4F6-4B26-932A-99FD8DDD5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2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DDFA-1784-400E-8178-A7BB3578AD38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404-F4F6-4B26-932A-99FD8DDD5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0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DDFA-1784-400E-8178-A7BB3578AD38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404-F4F6-4B26-932A-99FD8DDD5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63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DDFA-1784-400E-8178-A7BB3578AD38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404-F4F6-4B26-932A-99FD8DDD5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4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DDFA-1784-400E-8178-A7BB3578AD38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404-F4F6-4B26-932A-99FD8DDD5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5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DDFA-1784-400E-8178-A7BB3578AD38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404-F4F6-4B26-932A-99FD8DDD5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DDFA-1784-400E-8178-A7BB3578AD38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404-F4F6-4B26-932A-99FD8DDD5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89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DDFA-1784-400E-8178-A7BB3578AD38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404-F4F6-4B26-932A-99FD8DDD5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4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DDFA-1784-400E-8178-A7BB3578AD38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1404-F4F6-4B26-932A-99FD8DDD5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6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7DDFA-1784-400E-8178-A7BB3578AD38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91404-F4F6-4B26-932A-99FD8DDD5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5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93163"/>
              </p:ext>
            </p:extLst>
          </p:nvPr>
        </p:nvGraphicFramePr>
        <p:xfrm>
          <a:off x="304801" y="609600"/>
          <a:ext cx="8458199" cy="2286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599"/>
                <a:gridCol w="1066800"/>
                <a:gridCol w="2286000"/>
                <a:gridCol w="1166267"/>
                <a:gridCol w="1528072"/>
                <a:gridCol w="1420461"/>
              </a:tblGrid>
              <a:tr h="27948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New HPLC_100uM NAD+ 100uM FdL2 peptide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MS_80uM AceCS2-Kac + 6mM NAD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70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Enzo SIRT3, ul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[Enzo SIRT3 ], nM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%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conversion of peptide sub-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product over time </a:t>
                      </a:r>
                      <a:r>
                        <a:rPr lang="en-US" sz="1200" u="none" strike="noStrike" dirty="0" smtClean="0">
                          <a:effectLst/>
                        </a:rPr>
                        <a:t>in </a:t>
                      </a:r>
                      <a:r>
                        <a:rPr lang="en-US" sz="1200" u="none" strike="noStrike" dirty="0">
                          <a:effectLst/>
                        </a:rPr>
                        <a:t>40min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%.min</a:t>
                      </a:r>
                      <a:r>
                        <a:rPr lang="en-US" sz="1400" u="none" strike="noStrike" baseline="30000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%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conversion of peptide substrate to product over time , </a:t>
                      </a:r>
                      <a:r>
                        <a:rPr lang="en-US" sz="1400" u="none" strike="noStrike" dirty="0" smtClean="0">
                          <a:effectLst/>
                        </a:rPr>
                        <a:t>%.</a:t>
                      </a:r>
                      <a:r>
                        <a:rPr lang="en-US" sz="1400" u="none" strike="noStrike" dirty="0">
                          <a:effectLst/>
                        </a:rPr>
                        <a:t>min</a:t>
                      </a:r>
                      <a:r>
                        <a:rPr lang="en-US" sz="1400" u="none" strike="noStrike" baseline="30000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948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Enzo (102-399)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JBC (102-399)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JBC (118-399)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9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470.9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0.977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0.0244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1.7489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1.5596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9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1177.4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2.670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0.0668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4.3627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3.8908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15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1883.8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6.670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0.1668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6.9764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6.2220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9480">
                <a:tc gridSpan="4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y=0.0037x+0.0064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y=0.0033x+0.0055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26670"/>
            <a:ext cx="2037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Activity comparison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048000"/>
            <a:ext cx="8839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Because of the lack of detailed experimental info, the specific activities for reported enzymes can’t be calculated. To make a rough comparison, the </a:t>
            </a:r>
            <a:r>
              <a:rPr lang="en-US" sz="1400" dirty="0" smtClean="0"/>
              <a:t>percentage of conversion of acetylated peptide substrate to </a:t>
            </a:r>
            <a:r>
              <a:rPr lang="en-US" sz="1400" dirty="0" err="1" smtClean="0"/>
              <a:t>deacetylated</a:t>
            </a:r>
            <a:r>
              <a:rPr lang="en-US" sz="1400" dirty="0" smtClean="0"/>
              <a:t> product over time for Enzo SIRT3 (102-399), JBC (102-399), and JBC(118-399) under different </a:t>
            </a:r>
            <a:r>
              <a:rPr lang="en-US" sz="1400" dirty="0" err="1" smtClean="0"/>
              <a:t>nM</a:t>
            </a:r>
            <a:r>
              <a:rPr lang="en-US" sz="1400" dirty="0" smtClean="0"/>
              <a:t> </a:t>
            </a:r>
            <a:r>
              <a:rPr lang="en-US" sz="1400" dirty="0" err="1" smtClean="0"/>
              <a:t>Enzeym</a:t>
            </a:r>
            <a:r>
              <a:rPr lang="en-US" sz="1400" dirty="0" smtClean="0"/>
              <a:t> (based on PMC-AT Lab experiments) have been calculation.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JBC (102-399) and JBC (118-399) have similar % product formation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Enzo (102-399)in PMC-AT Lab using HPLC method has less product formation</a:t>
            </a:r>
          </a:p>
          <a:p>
            <a:endParaRPr lang="en-US" sz="1400" b="1" dirty="0" smtClean="0"/>
          </a:p>
          <a:p>
            <a:r>
              <a:rPr lang="en-US" sz="1400" b="1" dirty="0" smtClean="0"/>
              <a:t>Comments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The numbers can not be compared directly since the peptide substrates used were different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Value from Enzo (102-399)in PMC-AT Lab using HPLC method may be under estimated since 40min were used for calculation, earlier time point may needed.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Reason(s) may caused the disagreement between JBC and JMB paper (details in slide 2 and 3)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JBC paper use MS-based assay, the first time point was 15 min. Substrate used was AceCS2-Kac.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JMB paper use </a:t>
            </a:r>
            <a:r>
              <a:rPr lang="en-US" sz="1400" dirty="0" err="1" smtClean="0"/>
              <a:t>FdL</a:t>
            </a:r>
            <a:r>
              <a:rPr lang="en-US" sz="1400" dirty="0" smtClean="0"/>
              <a:t>-based assay, may provide earlier time points. Substrate used was FdL2-peptide.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75903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0"/>
            <a:ext cx="75533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57300"/>
            <a:ext cx="493395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" y="4572000"/>
            <a:ext cx="8229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When the two </a:t>
            </a:r>
            <a:r>
              <a:rPr lang="en-US" sz="1400" dirty="0" smtClean="0"/>
              <a:t>proteins were </a:t>
            </a:r>
            <a:r>
              <a:rPr lang="en-US" sz="1400" dirty="0"/>
              <a:t>tested side-by-side with </a:t>
            </a:r>
            <a:r>
              <a:rPr lang="en-US" sz="1400" dirty="0" smtClean="0"/>
              <a:t>excess amounts </a:t>
            </a:r>
            <a:r>
              <a:rPr lang="en-US" sz="1400" dirty="0"/>
              <a:t>of peptide substrate </a:t>
            </a:r>
            <a:r>
              <a:rPr lang="en-US" sz="1400" dirty="0" smtClean="0"/>
              <a:t>and NAD</a:t>
            </a:r>
            <a:r>
              <a:rPr lang="en-US" sz="1400" dirty="0"/>
              <a:t>, they also displayed </a:t>
            </a:r>
            <a:r>
              <a:rPr lang="en-US" sz="1400" dirty="0" smtClean="0"/>
              <a:t>very similar </a:t>
            </a:r>
            <a:r>
              <a:rPr lang="en-US" sz="1400" dirty="0"/>
              <a:t>activity for their </a:t>
            </a:r>
            <a:r>
              <a:rPr lang="en-US" sz="1400" dirty="0" smtClean="0"/>
              <a:t>deacetylase function </a:t>
            </a:r>
            <a:r>
              <a:rPr lang="en-US" sz="1400" dirty="0"/>
              <a:t>(0.0037 for SIRT3-(102</a:t>
            </a:r>
            <a:r>
              <a:rPr lang="en-US" sz="1400" dirty="0" smtClean="0"/>
              <a:t>– 399</a:t>
            </a:r>
            <a:r>
              <a:rPr lang="en-US" sz="1400" dirty="0"/>
              <a:t>) and 0.0033 for SIRT3-(118</a:t>
            </a:r>
            <a:r>
              <a:rPr lang="en-US" sz="1400" dirty="0" smtClean="0"/>
              <a:t>– 399</a:t>
            </a:r>
            <a:r>
              <a:rPr lang="en-US" sz="1400" dirty="0"/>
              <a:t>) in the unit of </a:t>
            </a:r>
            <a:r>
              <a:rPr lang="en-US" sz="1400" dirty="0" smtClean="0"/>
              <a:t>percentage-of conversion of </a:t>
            </a:r>
            <a:r>
              <a:rPr lang="en-US" sz="1400" dirty="0"/>
              <a:t>acetylated </a:t>
            </a:r>
            <a:r>
              <a:rPr lang="en-US" sz="1400" dirty="0" smtClean="0"/>
              <a:t>peptide substrate </a:t>
            </a:r>
            <a:r>
              <a:rPr lang="en-US" sz="1400" dirty="0"/>
              <a:t>to </a:t>
            </a:r>
            <a:r>
              <a:rPr lang="en-US" sz="1400" dirty="0" err="1"/>
              <a:t>deacetylated</a:t>
            </a:r>
            <a:r>
              <a:rPr lang="en-US" sz="1400" dirty="0"/>
              <a:t> </a:t>
            </a:r>
            <a:r>
              <a:rPr lang="en-US" sz="1400" dirty="0" smtClean="0"/>
              <a:t>product over </a:t>
            </a:r>
            <a:r>
              <a:rPr lang="en-US" sz="1400" dirty="0"/>
              <a:t>time and enzyme concentration</a:t>
            </a:r>
            <a:r>
              <a:rPr lang="en-US" sz="1400" dirty="0" smtClean="0"/>
              <a:t>). This </a:t>
            </a:r>
            <a:r>
              <a:rPr lang="en-US" sz="1400" dirty="0"/>
              <a:t>is </a:t>
            </a:r>
            <a:r>
              <a:rPr lang="en-US" sz="1400" b="1" dirty="0">
                <a:solidFill>
                  <a:srgbClr val="FF0000"/>
                </a:solidFill>
              </a:rPr>
              <a:t>in disagreement </a:t>
            </a:r>
            <a:r>
              <a:rPr lang="en-US" sz="1400" dirty="0" smtClean="0"/>
              <a:t>with a recent </a:t>
            </a:r>
            <a:r>
              <a:rPr lang="en-US" sz="1400" dirty="0"/>
              <a:t>report that SIRT3-(114</a:t>
            </a:r>
            <a:r>
              <a:rPr lang="en-US" sz="1400" dirty="0" smtClean="0"/>
              <a:t>– 399</a:t>
            </a:r>
            <a:r>
              <a:rPr lang="en-US" sz="1400" dirty="0"/>
              <a:t>) has a 50-fold-higher </a:t>
            </a:r>
            <a:r>
              <a:rPr lang="en-US" sz="1400" dirty="0" smtClean="0"/>
              <a:t>specific activity </a:t>
            </a:r>
            <a:r>
              <a:rPr lang="en-US" sz="1400" dirty="0"/>
              <a:t>than SIRT3-(102–399)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86400" y="1712893"/>
            <a:ext cx="337457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[Enzyme] = 0.24 – 62.5 </a:t>
            </a:r>
            <a:r>
              <a:rPr lang="en-US" sz="1400" b="1" dirty="0" err="1" smtClean="0"/>
              <a:t>nM</a:t>
            </a:r>
            <a:endParaRPr lang="en-US" sz="1400" b="1" dirty="0" smtClean="0"/>
          </a:p>
          <a:p>
            <a:r>
              <a:rPr lang="en-US" sz="1400" b="1" dirty="0" smtClean="0"/>
              <a:t>[</a:t>
            </a:r>
            <a:r>
              <a:rPr lang="en-US" sz="1400" b="1" dirty="0" smtClean="0"/>
              <a:t>NAD</a:t>
            </a:r>
            <a:r>
              <a:rPr lang="en-US" sz="1400" b="1" baseline="30000" dirty="0" smtClean="0"/>
              <a:t>+</a:t>
            </a:r>
            <a:r>
              <a:rPr lang="en-US" sz="1400" b="1" dirty="0" smtClean="0"/>
              <a:t>]=6000</a:t>
            </a:r>
            <a:r>
              <a:rPr lang="en-US" sz="1400" b="1" dirty="0" smtClean="0">
                <a:latin typeface="Symbol" pitchFamily="18" charset="2"/>
              </a:rPr>
              <a:t>m</a:t>
            </a:r>
            <a:r>
              <a:rPr lang="en-US" sz="1400" b="1" dirty="0" smtClean="0"/>
              <a:t>M</a:t>
            </a:r>
            <a:endParaRPr lang="en-US" sz="1400" b="1" dirty="0" smtClean="0"/>
          </a:p>
          <a:p>
            <a:r>
              <a:rPr lang="en-US" sz="1400" b="1" dirty="0" smtClean="0"/>
              <a:t>[AceCS2-KAc]=80</a:t>
            </a:r>
            <a:r>
              <a:rPr lang="en-US" sz="1400" b="1" dirty="0" smtClean="0">
                <a:latin typeface="Symbol" pitchFamily="18" charset="2"/>
              </a:rPr>
              <a:t>m</a:t>
            </a:r>
            <a:r>
              <a:rPr lang="en-US" sz="1400" b="1" dirty="0" smtClean="0"/>
              <a:t>M</a:t>
            </a:r>
          </a:p>
          <a:p>
            <a:r>
              <a:rPr lang="en-US" sz="1400" b="1" dirty="0" smtClean="0"/>
              <a:t>Time point + 0, 15, 30, 60, 90, 120, 150 min</a:t>
            </a:r>
          </a:p>
          <a:p>
            <a:r>
              <a:rPr lang="en-US" sz="1400" b="1" dirty="0" smtClean="0"/>
              <a:t>Temp. </a:t>
            </a:r>
            <a:r>
              <a:rPr lang="en-US" sz="1400" b="1" dirty="0" smtClean="0"/>
              <a:t>= 25oC</a:t>
            </a:r>
          </a:p>
          <a:p>
            <a:r>
              <a:rPr lang="en-US" sz="1400" b="1" dirty="0" smtClean="0"/>
              <a:t>Mass Spec based assay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412274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930" y="4180344"/>
            <a:ext cx="861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An N terminally shortened </a:t>
            </a:r>
            <a:r>
              <a:rPr lang="en-US" sz="1400" dirty="0"/>
              <a:t>construct (residues 114–399</a:t>
            </a:r>
            <a:r>
              <a:rPr lang="en-US" sz="1400" dirty="0" smtClean="0"/>
              <a:t>) displayed </a:t>
            </a:r>
            <a:r>
              <a:rPr lang="en-US" sz="1400" dirty="0"/>
              <a:t>a ∼50-fold-higher specific activity </a:t>
            </a:r>
            <a:r>
              <a:rPr lang="en-US" sz="1400" dirty="0" smtClean="0"/>
              <a:t>than residues </a:t>
            </a:r>
            <a:r>
              <a:rPr lang="en-US" sz="1400" dirty="0"/>
              <a:t>102–399 in the peptide-based </a:t>
            </a:r>
            <a:r>
              <a:rPr lang="en-US" sz="1400" dirty="0" smtClean="0"/>
              <a:t>deacetylation assay </a:t>
            </a:r>
            <a:r>
              <a:rPr lang="en-US" sz="1400" dirty="0"/>
              <a:t>(Fig. 4a). </a:t>
            </a: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/>
              <a:t>Removing this C-terminal part of Sirt3 resulted in a protein (residues 114–380) with further increased specific activity in the peptide assay, but only ∼2-fold compared to Sirt3(114–399) and thus ∼100-fold compared to Sirt3(102–399) (Fig. 4a).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In order to rationalize these results, we generated a three-dimensional model of Sirt3 based on the crystal structure of Sirt2 (Protein Data Bank ID 1J8F).36 When </a:t>
            </a:r>
            <a:r>
              <a:rPr lang="en-US" sz="1400" dirty="0"/>
              <a:t>considering the </a:t>
            </a:r>
            <a:r>
              <a:rPr lang="en-US" sz="1400" dirty="0" smtClean="0"/>
              <a:t>complete mitochondrial </a:t>
            </a:r>
            <a:r>
              <a:rPr lang="en-US" sz="1400" dirty="0"/>
              <a:t>form of Sirt3(102–399), Sirt2 is </a:t>
            </a:r>
            <a:r>
              <a:rPr lang="en-US" sz="1400" dirty="0" smtClean="0"/>
              <a:t>the most </a:t>
            </a:r>
            <a:r>
              <a:rPr lang="en-US" sz="1400" dirty="0"/>
              <a:t>closely related </a:t>
            </a:r>
            <a:r>
              <a:rPr lang="en-US" sz="1400" dirty="0" err="1"/>
              <a:t>Sirtuin</a:t>
            </a:r>
            <a:r>
              <a:rPr lang="en-US" sz="1400" dirty="0"/>
              <a:t> that is </a:t>
            </a:r>
            <a:r>
              <a:rPr lang="en-US" sz="1400" dirty="0" smtClean="0"/>
              <a:t>structurally characterized</a:t>
            </a:r>
            <a:r>
              <a:rPr lang="en-US" sz="1400" dirty="0"/>
              <a:t>. The Sirt3 model produced with </a:t>
            </a:r>
            <a:r>
              <a:rPr lang="en-US" sz="1400" dirty="0" smtClean="0"/>
              <a:t>the programMODELLER37 </a:t>
            </a:r>
            <a:r>
              <a:rPr lang="en-US" sz="1400" dirty="0"/>
              <a:t>(Fig. 4b) covers residues 98</a:t>
            </a:r>
            <a:r>
              <a:rPr lang="en-US" sz="1400" dirty="0" smtClean="0"/>
              <a:t>– 399 </a:t>
            </a:r>
            <a:r>
              <a:rPr lang="en-US" sz="1400" dirty="0"/>
              <a:t>and, thus, the complete less active form </a:t>
            </a:r>
            <a:r>
              <a:rPr lang="en-US" sz="1400" dirty="0" smtClean="0"/>
              <a:t>in mitochondria </a:t>
            </a:r>
            <a:r>
              <a:rPr lang="en-US" sz="1400" dirty="0"/>
              <a:t>after the first proteolytic </a:t>
            </a:r>
            <a:r>
              <a:rPr lang="en-US" sz="1400" dirty="0" smtClean="0"/>
              <a:t>processing step</a:t>
            </a:r>
            <a:r>
              <a:rPr lang="en-US" sz="1400" dirty="0"/>
              <a:t>. The part removed through the </a:t>
            </a:r>
            <a:r>
              <a:rPr lang="en-US" sz="1400" dirty="0" smtClean="0"/>
              <a:t>N-terminal shortening </a:t>
            </a:r>
            <a:r>
              <a:rPr lang="en-US" sz="1400" dirty="0"/>
              <a:t>to residue 114 corresponds to α0 and </a:t>
            </a:r>
            <a:r>
              <a:rPr lang="en-US" sz="1400" dirty="0" smtClean="0"/>
              <a:t>a loop </a:t>
            </a:r>
            <a:r>
              <a:rPr lang="en-US" sz="1400" dirty="0"/>
              <a:t>region in Sirt2 (Fig. 4b, cyan). The </a:t>
            </a:r>
            <a:r>
              <a:rPr lang="en-US" sz="1400" dirty="0" smtClean="0"/>
              <a:t>C-terminal helix </a:t>
            </a:r>
            <a:r>
              <a:rPr lang="en-US" sz="1400" dirty="0"/>
              <a:t>α14 (Fig. 4b, blue) appears to pack against </a:t>
            </a:r>
            <a:r>
              <a:rPr lang="en-US" sz="1400" dirty="0" smtClean="0"/>
              <a:t>the N-terminus </a:t>
            </a:r>
            <a:r>
              <a:rPr lang="en-US" sz="1400" dirty="0"/>
              <a:t>and to form a module with α0 and </a:t>
            </a:r>
            <a:r>
              <a:rPr lang="en-US" sz="1400" dirty="0" smtClean="0"/>
              <a:t>the loop </a:t>
            </a:r>
            <a:r>
              <a:rPr lang="en-US" sz="1400" dirty="0"/>
              <a:t>to α1. </a:t>
            </a:r>
            <a:endParaRPr lang="en-US" sz="14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" y="1400175"/>
            <a:ext cx="569595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890" y="49530"/>
            <a:ext cx="5071110" cy="145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24600" y="1981200"/>
            <a:ext cx="19230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[</a:t>
            </a:r>
            <a:r>
              <a:rPr lang="en-US" sz="1400" b="1" dirty="0" smtClean="0"/>
              <a:t>NAD</a:t>
            </a:r>
            <a:r>
              <a:rPr lang="en-US" sz="1400" b="1" baseline="30000" dirty="0" smtClean="0"/>
              <a:t>+</a:t>
            </a:r>
            <a:r>
              <a:rPr lang="en-US" sz="1400" b="1" dirty="0" smtClean="0"/>
              <a:t>]=500 </a:t>
            </a:r>
            <a:r>
              <a:rPr lang="en-US" sz="1400" b="1" dirty="0" err="1">
                <a:latin typeface="Symbol" pitchFamily="18" charset="2"/>
              </a:rPr>
              <a:t>m</a:t>
            </a:r>
            <a:r>
              <a:rPr lang="en-US" sz="1400" b="1" dirty="0" err="1" smtClean="0"/>
              <a:t>M</a:t>
            </a:r>
            <a:endParaRPr lang="en-US" sz="1400" b="1" dirty="0" smtClean="0"/>
          </a:p>
          <a:p>
            <a:r>
              <a:rPr lang="en-US" sz="1400" b="1" dirty="0" smtClean="0"/>
              <a:t>[FdL2 peptide</a:t>
            </a:r>
            <a:r>
              <a:rPr lang="en-US" sz="1400" b="1" dirty="0" smtClean="0"/>
              <a:t>]=100 </a:t>
            </a:r>
            <a:r>
              <a:rPr lang="en-US" sz="1400" b="1" dirty="0" err="1" smtClean="0">
                <a:latin typeface="Symbol" pitchFamily="18" charset="2"/>
              </a:rPr>
              <a:t>m</a:t>
            </a:r>
            <a:r>
              <a:rPr lang="en-US" sz="1400" b="1" dirty="0" err="1" smtClean="0"/>
              <a:t>M</a:t>
            </a:r>
            <a:endParaRPr lang="en-US" sz="1400" b="1" dirty="0" smtClean="0"/>
          </a:p>
          <a:p>
            <a:r>
              <a:rPr lang="en-US" sz="1400" b="1" dirty="0" err="1" smtClean="0"/>
              <a:t>FdL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Sirtuin</a:t>
            </a:r>
            <a:r>
              <a:rPr lang="en-US" sz="1400" b="1" dirty="0" smtClean="0"/>
              <a:t> assay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343503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626</Words>
  <Application>Microsoft Office PowerPoint</Application>
  <PresentationFormat>On-screen Show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7</cp:revision>
  <dcterms:created xsi:type="dcterms:W3CDTF">2016-05-09T13:29:52Z</dcterms:created>
  <dcterms:modified xsi:type="dcterms:W3CDTF">2016-05-09T14:38:03Z</dcterms:modified>
</cp:coreProperties>
</file>