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58" r:id="rId4"/>
    <p:sldId id="256" r:id="rId5"/>
    <p:sldId id="260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66" d="100"/>
          <a:sy n="66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smoorthy\My%20Documents\Data\Annealing%20Kinetics\Cary%20Eclipse\0403%2025deg%201X%200%205uM%20mthd%20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moorthy\My%20Documents\Data\Annealing%20Kinetics\Cary%20Eclipse\Summary%2074-75-76-78-80deg%201X%200%205uM%20mthd%20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moorthy\My%20Documents\Data\Annealing%20Kinetics\Cary%20Eclipse\Summary%2074-75-76-78-80deg%201X%200%205uM%20mthd%2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9912919622071468E-2"/>
          <c:y val="6.4192343604108304E-2"/>
          <c:w val="0.82539574421709394"/>
          <c:h val="0.84509197379739309"/>
        </c:manualLayout>
      </c:layout>
      <c:scatterChart>
        <c:scatterStyle val="smoothMarker"/>
        <c:ser>
          <c:idx val="0"/>
          <c:order val="0"/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'0403 25deg 1X 0.5uM mthd 1'!$A$3:$A$67</c:f>
              <c:numCache>
                <c:formatCode>General</c:formatCode>
                <c:ptCount val="65"/>
                <c:pt idx="0">
                  <c:v>90.040000919999997</c:v>
                </c:pt>
                <c:pt idx="1">
                  <c:v>89.040000919999997</c:v>
                </c:pt>
                <c:pt idx="2">
                  <c:v>88.040000919999997</c:v>
                </c:pt>
                <c:pt idx="3">
                  <c:v>87.010002139999997</c:v>
                </c:pt>
                <c:pt idx="4">
                  <c:v>86.040000919999997</c:v>
                </c:pt>
                <c:pt idx="5">
                  <c:v>85.010002139999997</c:v>
                </c:pt>
                <c:pt idx="6">
                  <c:v>84.059997559999999</c:v>
                </c:pt>
                <c:pt idx="7">
                  <c:v>83.02999878</c:v>
                </c:pt>
                <c:pt idx="8">
                  <c:v>82.02999878</c:v>
                </c:pt>
                <c:pt idx="9">
                  <c:v>81.02999878</c:v>
                </c:pt>
                <c:pt idx="10">
                  <c:v>80.02999878</c:v>
                </c:pt>
                <c:pt idx="11">
                  <c:v>79</c:v>
                </c:pt>
                <c:pt idx="12">
                  <c:v>78.02999878</c:v>
                </c:pt>
                <c:pt idx="13">
                  <c:v>77.02999878</c:v>
                </c:pt>
                <c:pt idx="14">
                  <c:v>76.02999878</c:v>
                </c:pt>
                <c:pt idx="15">
                  <c:v>75.019996640000002</c:v>
                </c:pt>
                <c:pt idx="16">
                  <c:v>74.019996640000002</c:v>
                </c:pt>
                <c:pt idx="17">
                  <c:v>73.019996640000002</c:v>
                </c:pt>
                <c:pt idx="18">
                  <c:v>72</c:v>
                </c:pt>
                <c:pt idx="19">
                  <c:v>71.040000919999997</c:v>
                </c:pt>
                <c:pt idx="20">
                  <c:v>70.069999690000003</c:v>
                </c:pt>
                <c:pt idx="21">
                  <c:v>69.040000919999997</c:v>
                </c:pt>
                <c:pt idx="22">
                  <c:v>68.040000919999997</c:v>
                </c:pt>
                <c:pt idx="23">
                  <c:v>67.040000919999997</c:v>
                </c:pt>
                <c:pt idx="24">
                  <c:v>66.040000919999997</c:v>
                </c:pt>
                <c:pt idx="25">
                  <c:v>65.040000919999997</c:v>
                </c:pt>
                <c:pt idx="26">
                  <c:v>64.010002139999997</c:v>
                </c:pt>
                <c:pt idx="27">
                  <c:v>63.040000919999997</c:v>
                </c:pt>
                <c:pt idx="28">
                  <c:v>62.009998320000001</c:v>
                </c:pt>
                <c:pt idx="29">
                  <c:v>61.040000919999997</c:v>
                </c:pt>
                <c:pt idx="30">
                  <c:v>60.02999878</c:v>
                </c:pt>
                <c:pt idx="31">
                  <c:v>59.02999878</c:v>
                </c:pt>
                <c:pt idx="32">
                  <c:v>58.009998320000001</c:v>
                </c:pt>
                <c:pt idx="33">
                  <c:v>57.02999878</c:v>
                </c:pt>
                <c:pt idx="34">
                  <c:v>56.049999239999998</c:v>
                </c:pt>
                <c:pt idx="35">
                  <c:v>55.08000183</c:v>
                </c:pt>
                <c:pt idx="36">
                  <c:v>54.049999239999998</c:v>
                </c:pt>
                <c:pt idx="37">
                  <c:v>53.02999878</c:v>
                </c:pt>
                <c:pt idx="38">
                  <c:v>52.02999878</c:v>
                </c:pt>
                <c:pt idx="39">
                  <c:v>51.049999239999998</c:v>
                </c:pt>
                <c:pt idx="40">
                  <c:v>50.049999239999998</c:v>
                </c:pt>
                <c:pt idx="41">
                  <c:v>49.040000919999997</c:v>
                </c:pt>
                <c:pt idx="42">
                  <c:v>48.02999878</c:v>
                </c:pt>
                <c:pt idx="43">
                  <c:v>47.02999878</c:v>
                </c:pt>
                <c:pt idx="44">
                  <c:v>46.02999878</c:v>
                </c:pt>
                <c:pt idx="45">
                  <c:v>45.040000919999997</c:v>
                </c:pt>
                <c:pt idx="46">
                  <c:v>44.040000919999997</c:v>
                </c:pt>
                <c:pt idx="47">
                  <c:v>43.040000919999997</c:v>
                </c:pt>
                <c:pt idx="48">
                  <c:v>42.040000919999997</c:v>
                </c:pt>
                <c:pt idx="49">
                  <c:v>41.040000919999997</c:v>
                </c:pt>
                <c:pt idx="50">
                  <c:v>40.049999239999998</c:v>
                </c:pt>
                <c:pt idx="51">
                  <c:v>39.049999239999998</c:v>
                </c:pt>
                <c:pt idx="52">
                  <c:v>38.020000459999999</c:v>
                </c:pt>
                <c:pt idx="53">
                  <c:v>37.049999239999998</c:v>
                </c:pt>
                <c:pt idx="54">
                  <c:v>36.049999239999998</c:v>
                </c:pt>
                <c:pt idx="55">
                  <c:v>35.02999878</c:v>
                </c:pt>
                <c:pt idx="56">
                  <c:v>34.060001370000002</c:v>
                </c:pt>
                <c:pt idx="57">
                  <c:v>33.020000459999999</c:v>
                </c:pt>
                <c:pt idx="58">
                  <c:v>32.009998320000001</c:v>
                </c:pt>
                <c:pt idx="59">
                  <c:v>31.030000690000001</c:v>
                </c:pt>
                <c:pt idx="60">
                  <c:v>30.030000690000001</c:v>
                </c:pt>
                <c:pt idx="61">
                  <c:v>29.030000690000001</c:v>
                </c:pt>
                <c:pt idx="62">
                  <c:v>28.030000690000001</c:v>
                </c:pt>
                <c:pt idx="63">
                  <c:v>27.030000690000001</c:v>
                </c:pt>
                <c:pt idx="64">
                  <c:v>26.030000690000001</c:v>
                </c:pt>
              </c:numCache>
            </c:numRef>
          </c:xVal>
          <c:yVal>
            <c:numRef>
              <c:f>'0403 25deg 1X 0.5uM mthd 1'!$D$3:$D$67</c:f>
              <c:numCache>
                <c:formatCode>General</c:formatCode>
                <c:ptCount val="65"/>
                <c:pt idx="0">
                  <c:v>7.392692500000031E-2</c:v>
                </c:pt>
                <c:pt idx="1">
                  <c:v>-4.9257383060707149E-2</c:v>
                </c:pt>
                <c:pt idx="2">
                  <c:v>0.13997202269609504</c:v>
                </c:pt>
                <c:pt idx="3">
                  <c:v>-1.3317942273999649E-2</c:v>
                </c:pt>
                <c:pt idx="4">
                  <c:v>0.14570130039437279</c:v>
                </c:pt>
                <c:pt idx="5">
                  <c:v>5.0090144453154045E-2</c:v>
                </c:pt>
                <c:pt idx="6">
                  <c:v>0.6640602636532158</c:v>
                </c:pt>
                <c:pt idx="7">
                  <c:v>2.7063960900000001</c:v>
                </c:pt>
                <c:pt idx="8">
                  <c:v>11.437007909999998</c:v>
                </c:pt>
                <c:pt idx="9">
                  <c:v>34.169110180070774</c:v>
                </c:pt>
                <c:pt idx="10">
                  <c:v>55.005624665727765</c:v>
                </c:pt>
                <c:pt idx="11">
                  <c:v>12.178806106132244</c:v>
                </c:pt>
                <c:pt idx="12">
                  <c:v>-21.430374199999989</c:v>
                </c:pt>
                <c:pt idx="13">
                  <c:v>-25.989821374286876</c:v>
                </c:pt>
                <c:pt idx="14">
                  <c:v>-13.726038269298231</c:v>
                </c:pt>
                <c:pt idx="15">
                  <c:v>-8.2832641000000535</c:v>
                </c:pt>
                <c:pt idx="16">
                  <c:v>-6.4344340693926725</c:v>
                </c:pt>
                <c:pt idx="17">
                  <c:v>-3.2735122490092432</c:v>
                </c:pt>
                <c:pt idx="18">
                  <c:v>0.63739856127157402</c:v>
                </c:pt>
                <c:pt idx="19">
                  <c:v>-5.2186766599296295</c:v>
                </c:pt>
                <c:pt idx="20">
                  <c:v>-0.6285506427634675</c:v>
                </c:pt>
                <c:pt idx="21">
                  <c:v>-1.6746827000000621</c:v>
                </c:pt>
                <c:pt idx="22">
                  <c:v>-0.67950429999984863</c:v>
                </c:pt>
                <c:pt idx="23">
                  <c:v>0.37957759999983409</c:v>
                </c:pt>
                <c:pt idx="24">
                  <c:v>-5.6998712941077301</c:v>
                </c:pt>
                <c:pt idx="25">
                  <c:v>7.3390864287914104</c:v>
                </c:pt>
                <c:pt idx="26">
                  <c:v>-4.5188949243006986</c:v>
                </c:pt>
                <c:pt idx="27">
                  <c:v>1.8226827303312669</c:v>
                </c:pt>
                <c:pt idx="28">
                  <c:v>-9.2334488639959957</c:v>
                </c:pt>
                <c:pt idx="29">
                  <c:v>-21.839137137219979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</c:numCache>
            </c:numRef>
          </c:yVal>
          <c:smooth val="1"/>
        </c:ser>
        <c:axId val="56365056"/>
        <c:axId val="56367360"/>
      </c:scatterChart>
      <c:valAx>
        <c:axId val="56365056"/>
        <c:scaling>
          <c:orientation val="maxMin"/>
          <c:max val="90"/>
          <c:min val="25"/>
        </c:scaling>
        <c:axPos val="b"/>
        <c:title>
          <c:tx>
            <c:rich>
              <a:bodyPr/>
              <a:lstStyle/>
              <a:p>
                <a:pPr>
                  <a:defRPr sz="700"/>
                </a:pPr>
                <a:r>
                  <a:rPr lang="en-US" sz="700"/>
                  <a:t>temperature (oC)</a:t>
                </a:r>
              </a:p>
            </c:rich>
          </c:tx>
          <c:layout>
            <c:manualLayout>
              <c:xMode val="edge"/>
              <c:yMode val="edge"/>
              <c:x val="0.31805869638267537"/>
              <c:y val="0.93262698780299524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700"/>
            </a:pPr>
            <a:endParaRPr lang="en-US"/>
          </a:p>
        </c:txPr>
        <c:crossAx val="56367360"/>
        <c:crosses val="autoZero"/>
        <c:crossBetween val="midCat"/>
      </c:valAx>
      <c:valAx>
        <c:axId val="56367360"/>
        <c:scaling>
          <c:orientation val="minMax"/>
        </c:scaling>
        <c:axPos val="r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700"/>
                </a:pPr>
                <a:r>
                  <a:rPr lang="en-US" sz="700"/>
                  <a:t>Deriv 2</a:t>
                </a:r>
              </a:p>
            </c:rich>
          </c:tx>
          <c:layout>
            <c:manualLayout>
              <c:xMode val="edge"/>
              <c:yMode val="edge"/>
              <c:x val="0.94722222222222219"/>
              <c:y val="0.36247666958296904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700"/>
            </a:pPr>
            <a:endParaRPr lang="en-US"/>
          </a:p>
        </c:txPr>
        <c:crossAx val="56365056"/>
        <c:crosses val="autoZero"/>
        <c:crossBetween val="midCat"/>
        <c:majorUnit val="20"/>
      </c:valAx>
    </c:plotArea>
    <c:plotVisOnly val="1"/>
  </c:chart>
  <c:spPr>
    <a:ln>
      <a:solidFill>
        <a:schemeClr val="tx1"/>
      </a:solidFill>
    </a:ln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4.1906640584331974E-2"/>
          <c:y val="0.12345982793817439"/>
          <c:w val="0.86108307442780563"/>
          <c:h val="0.75104585885097819"/>
        </c:manualLayout>
      </c:layout>
      <c:scatterChart>
        <c:scatterStyle val="smoothMarker"/>
        <c:ser>
          <c:idx val="1"/>
          <c:order val="0"/>
          <c:tx>
            <c:v>Int 90-74deg</c:v>
          </c:tx>
          <c:spPr>
            <a:ln w="19050"/>
          </c:spPr>
          <c:marker>
            <c:symbol val="square"/>
            <c:size val="5"/>
            <c:spPr>
              <a:ln>
                <a:solidFill>
                  <a:srgbClr val="C0504D">
                    <a:shade val="95000"/>
                    <a:satMod val="105000"/>
                  </a:srgbClr>
                </a:solidFill>
              </a:ln>
            </c:spPr>
          </c:marker>
          <c:xVal>
            <c:numRef>
              <c:f>'data points'!$A$3:$A$19</c:f>
              <c:numCache>
                <c:formatCode>0.00</c:formatCode>
                <c:ptCount val="17"/>
                <c:pt idx="0">
                  <c:v>89.75</c:v>
                </c:pt>
                <c:pt idx="1">
                  <c:v>89.040000919999983</c:v>
                </c:pt>
                <c:pt idx="2">
                  <c:v>88.040000919999983</c:v>
                </c:pt>
                <c:pt idx="3">
                  <c:v>87.040000919999983</c:v>
                </c:pt>
                <c:pt idx="4">
                  <c:v>86.040000919999983</c:v>
                </c:pt>
                <c:pt idx="5">
                  <c:v>85.010002139999969</c:v>
                </c:pt>
                <c:pt idx="6">
                  <c:v>84.02999878</c:v>
                </c:pt>
                <c:pt idx="7">
                  <c:v>83.02999878</c:v>
                </c:pt>
                <c:pt idx="8">
                  <c:v>82.02999878</c:v>
                </c:pt>
                <c:pt idx="9">
                  <c:v>81.010002139999969</c:v>
                </c:pt>
                <c:pt idx="10">
                  <c:v>80.02999878</c:v>
                </c:pt>
                <c:pt idx="11">
                  <c:v>79.02999878</c:v>
                </c:pt>
                <c:pt idx="12">
                  <c:v>78.02999878</c:v>
                </c:pt>
                <c:pt idx="13">
                  <c:v>77.02999878</c:v>
                </c:pt>
                <c:pt idx="14">
                  <c:v>76.02999878</c:v>
                </c:pt>
                <c:pt idx="15">
                  <c:v>75.019996640000016</c:v>
                </c:pt>
                <c:pt idx="16">
                  <c:v>74.050003050000001</c:v>
                </c:pt>
              </c:numCache>
            </c:numRef>
          </c:xVal>
          <c:yVal>
            <c:numRef>
              <c:f>'data points'!$B$3:$B$19</c:f>
              <c:numCache>
                <c:formatCode>0.0000</c:formatCode>
                <c:ptCount val="17"/>
                <c:pt idx="0">
                  <c:v>7.2563934330000013</c:v>
                </c:pt>
                <c:pt idx="1">
                  <c:v>7.4127182959999995</c:v>
                </c:pt>
                <c:pt idx="2">
                  <c:v>7.7885603899999998</c:v>
                </c:pt>
                <c:pt idx="3">
                  <c:v>8.098989486999999</c:v>
                </c:pt>
                <c:pt idx="4">
                  <c:v>8.4550561900000023</c:v>
                </c:pt>
                <c:pt idx="5">
                  <c:v>8.9245243070000004</c:v>
                </c:pt>
                <c:pt idx="6">
                  <c:v>9.3844099040000017</c:v>
                </c:pt>
                <c:pt idx="7">
                  <c:v>10.043803220000001</c:v>
                </c:pt>
                <c:pt idx="8">
                  <c:v>11.401012420000001</c:v>
                </c:pt>
                <c:pt idx="9">
                  <c:v>15.15536022</c:v>
                </c:pt>
                <c:pt idx="10">
                  <c:v>29.56316185</c:v>
                </c:pt>
                <c:pt idx="11">
                  <c:v>77.001655580000019</c:v>
                </c:pt>
                <c:pt idx="12">
                  <c:v>175.85430910000002</c:v>
                </c:pt>
                <c:pt idx="13">
                  <c:v>290.48242189999996</c:v>
                </c:pt>
                <c:pt idx="14">
                  <c:v>382.90246580000002</c:v>
                </c:pt>
                <c:pt idx="15">
                  <c:v>453.43963619999994</c:v>
                </c:pt>
                <c:pt idx="16">
                  <c:v>506.87707519999998</c:v>
                </c:pt>
              </c:numCache>
            </c:numRef>
          </c:yVal>
          <c:smooth val="1"/>
        </c:ser>
        <c:ser>
          <c:idx val="2"/>
          <c:order val="1"/>
          <c:tx>
            <c:v>Int 90-75deg</c:v>
          </c:tx>
          <c:spPr>
            <a:ln w="19050"/>
          </c:spPr>
          <c:xVal>
            <c:numRef>
              <c:f>'data points'!$F$3:$F$17</c:f>
              <c:numCache>
                <c:formatCode>0.00</c:formatCode>
                <c:ptCount val="15"/>
                <c:pt idx="0">
                  <c:v>88.650001529999969</c:v>
                </c:pt>
                <c:pt idx="1">
                  <c:v>88.010002139999969</c:v>
                </c:pt>
                <c:pt idx="2">
                  <c:v>87.040000919999983</c:v>
                </c:pt>
                <c:pt idx="3">
                  <c:v>86.040000919999983</c:v>
                </c:pt>
                <c:pt idx="4">
                  <c:v>85.02999878</c:v>
                </c:pt>
                <c:pt idx="5">
                  <c:v>84.02999878</c:v>
                </c:pt>
                <c:pt idx="6">
                  <c:v>83.02999878</c:v>
                </c:pt>
                <c:pt idx="7">
                  <c:v>82.059997559999985</c:v>
                </c:pt>
                <c:pt idx="8">
                  <c:v>81.02999878</c:v>
                </c:pt>
                <c:pt idx="9">
                  <c:v>80.02999878</c:v>
                </c:pt>
                <c:pt idx="10">
                  <c:v>79.02999878</c:v>
                </c:pt>
                <c:pt idx="11">
                  <c:v>77.980003359999998</c:v>
                </c:pt>
                <c:pt idx="12">
                  <c:v>77</c:v>
                </c:pt>
                <c:pt idx="13">
                  <c:v>76.02999878</c:v>
                </c:pt>
                <c:pt idx="14">
                  <c:v>75.019996640000016</c:v>
                </c:pt>
              </c:numCache>
            </c:numRef>
          </c:xVal>
          <c:yVal>
            <c:numRef>
              <c:f>'data points'!$G$3:$G$17</c:f>
              <c:numCache>
                <c:formatCode>0.0000</c:formatCode>
                <c:ptCount val="15"/>
                <c:pt idx="0">
                  <c:v>7.6088442799999978</c:v>
                </c:pt>
                <c:pt idx="1">
                  <c:v>7.7571187019999988</c:v>
                </c:pt>
                <c:pt idx="2">
                  <c:v>8.1637067790000017</c:v>
                </c:pt>
                <c:pt idx="3">
                  <c:v>8.503731728</c:v>
                </c:pt>
                <c:pt idx="4">
                  <c:v>8.9511709209999992</c:v>
                </c:pt>
                <c:pt idx="5">
                  <c:v>9.4604511260000006</c:v>
                </c:pt>
                <c:pt idx="6">
                  <c:v>10.200403210000001</c:v>
                </c:pt>
                <c:pt idx="7">
                  <c:v>11.438815119999999</c:v>
                </c:pt>
                <c:pt idx="8">
                  <c:v>15.629311559999998</c:v>
                </c:pt>
                <c:pt idx="9">
                  <c:v>31.225124359999995</c:v>
                </c:pt>
                <c:pt idx="10">
                  <c:v>82.120193479999998</c:v>
                </c:pt>
                <c:pt idx="11">
                  <c:v>171.72795099999999</c:v>
                </c:pt>
                <c:pt idx="12">
                  <c:v>305.48336789999991</c:v>
                </c:pt>
                <c:pt idx="13">
                  <c:v>401.81112669999999</c:v>
                </c:pt>
                <c:pt idx="14">
                  <c:v>470.71514889999992</c:v>
                </c:pt>
              </c:numCache>
            </c:numRef>
          </c:yVal>
          <c:smooth val="1"/>
        </c:ser>
        <c:ser>
          <c:idx val="0"/>
          <c:order val="2"/>
          <c:tx>
            <c:v>Int 90-76deg</c:v>
          </c:tx>
          <c:spPr>
            <a:ln w="19050"/>
          </c:spPr>
          <c:xVal>
            <c:numRef>
              <c:f>'data points'!$K$3:$K$17</c:f>
              <c:numCache>
                <c:formatCode>0.00</c:formatCode>
                <c:ptCount val="15"/>
                <c:pt idx="0">
                  <c:v>90.010002139999969</c:v>
                </c:pt>
                <c:pt idx="1">
                  <c:v>89.059997559999985</c:v>
                </c:pt>
                <c:pt idx="2">
                  <c:v>88.040000919999983</c:v>
                </c:pt>
                <c:pt idx="3">
                  <c:v>87.040000919999983</c:v>
                </c:pt>
                <c:pt idx="4">
                  <c:v>86.040000919999983</c:v>
                </c:pt>
                <c:pt idx="5">
                  <c:v>85.02999878</c:v>
                </c:pt>
                <c:pt idx="6">
                  <c:v>84.02999878</c:v>
                </c:pt>
                <c:pt idx="7">
                  <c:v>83.02999878</c:v>
                </c:pt>
                <c:pt idx="8">
                  <c:v>82.02999878</c:v>
                </c:pt>
                <c:pt idx="9">
                  <c:v>81.010002139999969</c:v>
                </c:pt>
                <c:pt idx="10">
                  <c:v>80.02999878</c:v>
                </c:pt>
                <c:pt idx="11">
                  <c:v>79.02999878</c:v>
                </c:pt>
                <c:pt idx="12">
                  <c:v>78.02999878</c:v>
                </c:pt>
                <c:pt idx="13">
                  <c:v>77.02999878</c:v>
                </c:pt>
                <c:pt idx="14">
                  <c:v>76.02999878</c:v>
                </c:pt>
              </c:numCache>
            </c:numRef>
          </c:xVal>
          <c:yVal>
            <c:numRef>
              <c:f>'data points'!$L$3:$L$17</c:f>
              <c:numCache>
                <c:formatCode>0.0000</c:formatCode>
                <c:ptCount val="15"/>
                <c:pt idx="0">
                  <c:v>7.334791183000001</c:v>
                </c:pt>
                <c:pt idx="1">
                  <c:v>7.5754323010000002</c:v>
                </c:pt>
                <c:pt idx="2">
                  <c:v>7.948048592000001</c:v>
                </c:pt>
                <c:pt idx="3">
                  <c:v>8.3469781879999978</c:v>
                </c:pt>
                <c:pt idx="4">
                  <c:v>8.736454010000001</c:v>
                </c:pt>
                <c:pt idx="5">
                  <c:v>9.1611194609999984</c:v>
                </c:pt>
                <c:pt idx="6">
                  <c:v>9.7315587999999984</c:v>
                </c:pt>
                <c:pt idx="7">
                  <c:v>10.33904362</c:v>
                </c:pt>
                <c:pt idx="8">
                  <c:v>11.836182590000002</c:v>
                </c:pt>
                <c:pt idx="9">
                  <c:v>16.423830029999998</c:v>
                </c:pt>
                <c:pt idx="10">
                  <c:v>33.760490420000004</c:v>
                </c:pt>
                <c:pt idx="11">
                  <c:v>88.657508849999985</c:v>
                </c:pt>
                <c:pt idx="12">
                  <c:v>194.94952389999997</c:v>
                </c:pt>
                <c:pt idx="13">
                  <c:v>312.67132569999995</c:v>
                </c:pt>
                <c:pt idx="14">
                  <c:v>407.10055539999996</c:v>
                </c:pt>
              </c:numCache>
            </c:numRef>
          </c:yVal>
          <c:smooth val="1"/>
        </c:ser>
        <c:ser>
          <c:idx val="3"/>
          <c:order val="3"/>
          <c:tx>
            <c:v>Int 90-78deg</c:v>
          </c:tx>
          <c:spPr>
            <a:ln w="19050">
              <a:solidFill>
                <a:srgbClr val="8064A2"/>
              </a:solidFill>
            </a:ln>
          </c:spPr>
          <c:marker>
            <c:symbol val="circle"/>
            <c:size val="4"/>
            <c:spPr>
              <a:solidFill>
                <a:srgbClr val="FFFF00"/>
              </a:solidFill>
              <a:ln>
                <a:solidFill>
                  <a:schemeClr val="accent4"/>
                </a:solidFill>
              </a:ln>
            </c:spPr>
          </c:marker>
          <c:xVal>
            <c:numRef>
              <c:f>'data points'!$P$3:$P$16</c:f>
              <c:numCache>
                <c:formatCode>0.00</c:formatCode>
                <c:ptCount val="14"/>
                <c:pt idx="0">
                  <c:v>90.010002139999969</c:v>
                </c:pt>
                <c:pt idx="1">
                  <c:v>89.040000919999983</c:v>
                </c:pt>
                <c:pt idx="2">
                  <c:v>88.040000919999983</c:v>
                </c:pt>
                <c:pt idx="3">
                  <c:v>87.040000919999983</c:v>
                </c:pt>
                <c:pt idx="4">
                  <c:v>86.040000919999983</c:v>
                </c:pt>
                <c:pt idx="5">
                  <c:v>85.02999878</c:v>
                </c:pt>
                <c:pt idx="6">
                  <c:v>84.02999878</c:v>
                </c:pt>
                <c:pt idx="7">
                  <c:v>83.010002139999969</c:v>
                </c:pt>
                <c:pt idx="8">
                  <c:v>82.02999878</c:v>
                </c:pt>
                <c:pt idx="9">
                  <c:v>81.02999878</c:v>
                </c:pt>
                <c:pt idx="10">
                  <c:v>80.02999878</c:v>
                </c:pt>
                <c:pt idx="11">
                  <c:v>79.02999878</c:v>
                </c:pt>
                <c:pt idx="12">
                  <c:v>78.02999878</c:v>
                </c:pt>
                <c:pt idx="13">
                  <c:v>78</c:v>
                </c:pt>
              </c:numCache>
            </c:numRef>
          </c:xVal>
          <c:yVal>
            <c:numRef>
              <c:f>'data points'!$Q$3:$Q$16</c:f>
              <c:numCache>
                <c:formatCode>0.0000</c:formatCode>
                <c:ptCount val="14"/>
                <c:pt idx="0">
                  <c:v>5.8624858859999982</c:v>
                </c:pt>
                <c:pt idx="1">
                  <c:v>6.105742931</c:v>
                </c:pt>
                <c:pt idx="2">
                  <c:v>6.3856906889999996</c:v>
                </c:pt>
                <c:pt idx="3">
                  <c:v>6.7483115199999988</c:v>
                </c:pt>
                <c:pt idx="4">
                  <c:v>7.0328617099999997</c:v>
                </c:pt>
                <c:pt idx="5">
                  <c:v>7.4292683600000009</c:v>
                </c:pt>
                <c:pt idx="6">
                  <c:v>7.8387966159999998</c:v>
                </c:pt>
                <c:pt idx="7">
                  <c:v>8.4511070250000007</c:v>
                </c:pt>
                <c:pt idx="8">
                  <c:v>9.4315862660000018</c:v>
                </c:pt>
                <c:pt idx="9">
                  <c:v>12.008686070000001</c:v>
                </c:pt>
                <c:pt idx="10">
                  <c:v>22.341461180000003</c:v>
                </c:pt>
                <c:pt idx="11">
                  <c:v>57.925605770000004</c:v>
                </c:pt>
                <c:pt idx="12">
                  <c:v>141.91035459999998</c:v>
                </c:pt>
                <c:pt idx="13">
                  <c:v>144.47975159999996</c:v>
                </c:pt>
              </c:numCache>
            </c:numRef>
          </c:yVal>
          <c:smooth val="1"/>
        </c:ser>
        <c:ser>
          <c:idx val="4"/>
          <c:order val="4"/>
          <c:tx>
            <c:v>Int 90-80deg</c:v>
          </c:tx>
          <c:spPr>
            <a:ln w="19050"/>
          </c:spPr>
          <c:marker>
            <c:symbol val="square"/>
            <c:size val="3"/>
            <c:spPr>
              <a:solidFill>
                <a:srgbClr val="FF9900"/>
              </a:solidFill>
              <a:ln>
                <a:solidFill>
                  <a:srgbClr val="4BACC6">
                    <a:shade val="95000"/>
                    <a:satMod val="105000"/>
                  </a:srgbClr>
                </a:solidFill>
              </a:ln>
            </c:spPr>
          </c:marker>
          <c:xVal>
            <c:numRef>
              <c:f>'data points'!$U$3:$U$14</c:f>
              <c:numCache>
                <c:formatCode>0.00</c:formatCode>
                <c:ptCount val="12"/>
                <c:pt idx="0">
                  <c:v>89.989997860000003</c:v>
                </c:pt>
                <c:pt idx="1">
                  <c:v>89.010002139999969</c:v>
                </c:pt>
                <c:pt idx="2">
                  <c:v>88.040000919999983</c:v>
                </c:pt>
                <c:pt idx="3">
                  <c:v>87.010002139999969</c:v>
                </c:pt>
                <c:pt idx="4">
                  <c:v>86.040000919999983</c:v>
                </c:pt>
                <c:pt idx="5">
                  <c:v>85.02999878</c:v>
                </c:pt>
                <c:pt idx="6">
                  <c:v>84.02999878</c:v>
                </c:pt>
                <c:pt idx="7">
                  <c:v>83.010002139999969</c:v>
                </c:pt>
                <c:pt idx="8">
                  <c:v>82.02999878</c:v>
                </c:pt>
                <c:pt idx="9">
                  <c:v>81.02999878</c:v>
                </c:pt>
                <c:pt idx="10">
                  <c:v>80.02999878</c:v>
                </c:pt>
                <c:pt idx="11">
                  <c:v>80</c:v>
                </c:pt>
              </c:numCache>
            </c:numRef>
          </c:xVal>
          <c:yVal>
            <c:numRef>
              <c:f>'data points'!$V$3:$V$14</c:f>
              <c:numCache>
                <c:formatCode>0.0000</c:formatCode>
                <c:ptCount val="12"/>
                <c:pt idx="0">
                  <c:v>7.3746733669999989</c:v>
                </c:pt>
                <c:pt idx="1">
                  <c:v>7.5927476880000002</c:v>
                </c:pt>
                <c:pt idx="2">
                  <c:v>7.9743528369999988</c:v>
                </c:pt>
                <c:pt idx="3">
                  <c:v>8.2892227169999995</c:v>
                </c:pt>
                <c:pt idx="4">
                  <c:v>8.7709503170000005</c:v>
                </c:pt>
                <c:pt idx="5">
                  <c:v>9.1396188740000017</c:v>
                </c:pt>
                <c:pt idx="6">
                  <c:v>9.6796722410000005</c:v>
                </c:pt>
                <c:pt idx="7">
                  <c:v>10.301276210000001</c:v>
                </c:pt>
                <c:pt idx="8">
                  <c:v>11.508523939999998</c:v>
                </c:pt>
                <c:pt idx="9">
                  <c:v>14.97916508</c:v>
                </c:pt>
                <c:pt idx="10">
                  <c:v>28.007139209999991</c:v>
                </c:pt>
                <c:pt idx="11">
                  <c:v>28.78465271</c:v>
                </c:pt>
              </c:numCache>
            </c:numRef>
          </c:yVal>
          <c:smooth val="1"/>
        </c:ser>
        <c:axId val="77566336"/>
        <c:axId val="77568640"/>
      </c:scatterChart>
      <c:valAx>
        <c:axId val="77566336"/>
        <c:scaling>
          <c:orientation val="maxMin"/>
          <c:max val="90"/>
          <c:min val="74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temp (oC)</a:t>
                </a:r>
              </a:p>
            </c:rich>
          </c:tx>
          <c:layout>
            <c:manualLayout>
              <c:xMode val="edge"/>
              <c:yMode val="edge"/>
              <c:x val="0.41657148806294886"/>
              <c:y val="0.92960629921259863"/>
            </c:manualLayout>
          </c:layout>
        </c:title>
        <c:numFmt formatCode="0" sourceLinked="0"/>
        <c:tickLblPos val="nextTo"/>
        <c:crossAx val="77568640"/>
        <c:crosses val="autoZero"/>
        <c:crossBetween val="midCat"/>
      </c:valAx>
      <c:valAx>
        <c:axId val="77568640"/>
        <c:scaling>
          <c:orientation val="minMax"/>
          <c:max val="650"/>
          <c:min val="0"/>
        </c:scaling>
        <c:axPos val="r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Intensity (a.u)</a:t>
                </a:r>
              </a:p>
            </c:rich>
          </c:tx>
          <c:layout>
            <c:manualLayout>
              <c:xMode val="edge"/>
              <c:yMode val="edge"/>
              <c:x val="0.96446753132893859"/>
              <c:y val="0.39848498104403735"/>
            </c:manualLayout>
          </c:layout>
        </c:title>
        <c:numFmt formatCode="0" sourceLinked="0"/>
        <c:tickLblPos val="nextTo"/>
        <c:crossAx val="77566336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1.533415217248262E-2"/>
          <c:y val="2.7777777777777821E-2"/>
          <c:w val="0.93311977715877503"/>
          <c:h val="0.13812335958005251"/>
        </c:manualLayout>
      </c:layout>
      <c:txPr>
        <a:bodyPr/>
        <a:lstStyle/>
        <a:p>
          <a:pPr>
            <a:defRPr sz="700"/>
          </a:pPr>
          <a:endParaRPr lang="en-US"/>
        </a:p>
      </c:txPr>
    </c:legend>
    <c:plotVisOnly val="1"/>
  </c:chart>
  <c:spPr>
    <a:ln>
      <a:solidFill>
        <a:prstClr val="black"/>
      </a:solidFill>
    </a:ln>
  </c:spPr>
  <c:txPr>
    <a:bodyPr/>
    <a:lstStyle/>
    <a:p>
      <a:pPr>
        <a:defRPr sz="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099609021901309"/>
          <c:y val="0.11930482648002338"/>
          <c:w val="0.83857984556909748"/>
          <c:h val="0.75654381743948773"/>
        </c:manualLayout>
      </c:layout>
      <c:scatterChart>
        <c:scatterStyle val="smoothMarker"/>
        <c:ser>
          <c:idx val="0"/>
          <c:order val="0"/>
          <c:tx>
            <c:strRef>
              <c:f>'data points'!$D$2</c:f>
              <c:strCache>
                <c:ptCount val="1"/>
                <c:pt idx="0">
                  <c:v>Abs 90-74deg</c:v>
                </c:pt>
              </c:strCache>
            </c:strRef>
          </c:tx>
          <c:spPr>
            <a:ln w="1905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'data points'!$C$3:$C$123</c:f>
              <c:numCache>
                <c:formatCode>General</c:formatCode>
                <c:ptCount val="121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</c:numCache>
            </c:numRef>
          </c:xVal>
          <c:yVal>
            <c:numRef>
              <c:f>'data points'!$D$3:$D$123</c:f>
              <c:numCache>
                <c:formatCode>0.0000</c:formatCode>
                <c:ptCount val="121"/>
                <c:pt idx="0">
                  <c:v>504.17138670000003</c:v>
                </c:pt>
                <c:pt idx="1">
                  <c:v>510.16760250000004</c:v>
                </c:pt>
                <c:pt idx="2">
                  <c:v>511.61520389999998</c:v>
                </c:pt>
                <c:pt idx="3">
                  <c:v>514.83459469999991</c:v>
                </c:pt>
                <c:pt idx="4">
                  <c:v>516.68231200000002</c:v>
                </c:pt>
                <c:pt idx="5">
                  <c:v>517.52142329999992</c:v>
                </c:pt>
                <c:pt idx="6">
                  <c:v>519.10559079999996</c:v>
                </c:pt>
                <c:pt idx="7">
                  <c:v>522.39410399999997</c:v>
                </c:pt>
                <c:pt idx="8">
                  <c:v>523.95501709999985</c:v>
                </c:pt>
                <c:pt idx="9">
                  <c:v>524.45440669999994</c:v>
                </c:pt>
                <c:pt idx="10">
                  <c:v>526.42449950000002</c:v>
                </c:pt>
                <c:pt idx="11">
                  <c:v>529.86157229999992</c:v>
                </c:pt>
                <c:pt idx="12">
                  <c:v>530.21166989999972</c:v>
                </c:pt>
                <c:pt idx="13">
                  <c:v>530.47381589999998</c:v>
                </c:pt>
                <c:pt idx="14">
                  <c:v>531.76867679999998</c:v>
                </c:pt>
                <c:pt idx="15">
                  <c:v>535.3391112999999</c:v>
                </c:pt>
                <c:pt idx="16">
                  <c:v>536.83801269999992</c:v>
                </c:pt>
                <c:pt idx="17">
                  <c:v>538.14147949999983</c:v>
                </c:pt>
                <c:pt idx="18">
                  <c:v>538.4564208999999</c:v>
                </c:pt>
                <c:pt idx="19">
                  <c:v>541.39038089999997</c:v>
                </c:pt>
                <c:pt idx="20">
                  <c:v>543.69470210000009</c:v>
                </c:pt>
                <c:pt idx="21">
                  <c:v>546.13128659999984</c:v>
                </c:pt>
                <c:pt idx="22">
                  <c:v>546.9141846</c:v>
                </c:pt>
                <c:pt idx="23">
                  <c:v>549.16601559999992</c:v>
                </c:pt>
                <c:pt idx="24">
                  <c:v>550.18988040000011</c:v>
                </c:pt>
                <c:pt idx="25">
                  <c:v>551.64508060000003</c:v>
                </c:pt>
                <c:pt idx="26">
                  <c:v>552.55712889999961</c:v>
                </c:pt>
                <c:pt idx="27">
                  <c:v>554.32922359999986</c:v>
                </c:pt>
                <c:pt idx="28">
                  <c:v>555.52478030000009</c:v>
                </c:pt>
                <c:pt idx="29">
                  <c:v>556.56201169999986</c:v>
                </c:pt>
                <c:pt idx="30">
                  <c:v>558.58892820000005</c:v>
                </c:pt>
                <c:pt idx="31">
                  <c:v>559.91088869999999</c:v>
                </c:pt>
                <c:pt idx="32">
                  <c:v>562.18597409999995</c:v>
                </c:pt>
                <c:pt idx="33">
                  <c:v>563.67028809999999</c:v>
                </c:pt>
                <c:pt idx="34">
                  <c:v>564.40618899999993</c:v>
                </c:pt>
                <c:pt idx="35">
                  <c:v>566.97430420000012</c:v>
                </c:pt>
                <c:pt idx="36">
                  <c:v>568.22558590000017</c:v>
                </c:pt>
                <c:pt idx="37">
                  <c:v>569.11468509999997</c:v>
                </c:pt>
                <c:pt idx="38">
                  <c:v>571.94592289999991</c:v>
                </c:pt>
                <c:pt idx="39">
                  <c:v>572.61608890000002</c:v>
                </c:pt>
                <c:pt idx="40">
                  <c:v>574.19647220000013</c:v>
                </c:pt>
                <c:pt idx="41">
                  <c:v>575.54168699999991</c:v>
                </c:pt>
                <c:pt idx="42">
                  <c:v>578.38299559999996</c:v>
                </c:pt>
                <c:pt idx="43">
                  <c:v>578.89782709999986</c:v>
                </c:pt>
                <c:pt idx="44">
                  <c:v>581.12957759999995</c:v>
                </c:pt>
                <c:pt idx="45">
                  <c:v>581.64093019999996</c:v>
                </c:pt>
                <c:pt idx="46">
                  <c:v>584.1287231</c:v>
                </c:pt>
                <c:pt idx="47">
                  <c:v>585.4688721</c:v>
                </c:pt>
                <c:pt idx="48">
                  <c:v>586.74102779999987</c:v>
                </c:pt>
                <c:pt idx="49">
                  <c:v>588.53729249999992</c:v>
                </c:pt>
                <c:pt idx="50">
                  <c:v>589.84069819999991</c:v>
                </c:pt>
                <c:pt idx="51">
                  <c:v>591.66339110000001</c:v>
                </c:pt>
                <c:pt idx="52">
                  <c:v>592.46331789999988</c:v>
                </c:pt>
                <c:pt idx="53">
                  <c:v>594.09130860000005</c:v>
                </c:pt>
                <c:pt idx="54">
                  <c:v>596.68127440000001</c:v>
                </c:pt>
                <c:pt idx="55">
                  <c:v>596.1306763</c:v>
                </c:pt>
                <c:pt idx="56">
                  <c:v>599.01861569999994</c:v>
                </c:pt>
                <c:pt idx="57">
                  <c:v>600.02929689999985</c:v>
                </c:pt>
                <c:pt idx="58">
                  <c:v>600.91772459999993</c:v>
                </c:pt>
                <c:pt idx="59">
                  <c:v>601.94268799999986</c:v>
                </c:pt>
                <c:pt idx="60">
                  <c:v>604.84307860000001</c:v>
                </c:pt>
                <c:pt idx="61">
                  <c:v>604.71636960000001</c:v>
                </c:pt>
                <c:pt idx="62">
                  <c:v>605.1563721</c:v>
                </c:pt>
                <c:pt idx="63">
                  <c:v>606.51123050000001</c:v>
                </c:pt>
                <c:pt idx="64">
                  <c:v>606.7432250999999</c:v>
                </c:pt>
                <c:pt idx="65">
                  <c:v>607.05377200000009</c:v>
                </c:pt>
                <c:pt idx="66">
                  <c:v>608.1052856</c:v>
                </c:pt>
                <c:pt idx="67">
                  <c:v>608.25091550000002</c:v>
                </c:pt>
                <c:pt idx="68">
                  <c:v>608.28448490000017</c:v>
                </c:pt>
                <c:pt idx="69">
                  <c:v>609.79547119999995</c:v>
                </c:pt>
                <c:pt idx="70">
                  <c:v>609.66809079999996</c:v>
                </c:pt>
                <c:pt idx="71">
                  <c:v>611.14880370000003</c:v>
                </c:pt>
                <c:pt idx="72">
                  <c:v>611.98211669999989</c:v>
                </c:pt>
                <c:pt idx="73">
                  <c:v>611.41827390000003</c:v>
                </c:pt>
                <c:pt idx="74">
                  <c:v>611.7423096</c:v>
                </c:pt>
                <c:pt idx="75">
                  <c:v>611.20037840000009</c:v>
                </c:pt>
                <c:pt idx="76">
                  <c:v>612.4213256999999</c:v>
                </c:pt>
                <c:pt idx="77">
                  <c:v>612.41442869999992</c:v>
                </c:pt>
                <c:pt idx="78">
                  <c:v>613.73242189999985</c:v>
                </c:pt>
                <c:pt idx="79">
                  <c:v>612.82843019999996</c:v>
                </c:pt>
                <c:pt idx="80">
                  <c:v>613.36480709999989</c:v>
                </c:pt>
                <c:pt idx="81">
                  <c:v>612.94842529999994</c:v>
                </c:pt>
                <c:pt idx="82">
                  <c:v>612.92938230000004</c:v>
                </c:pt>
                <c:pt idx="83">
                  <c:v>614.20788570000002</c:v>
                </c:pt>
                <c:pt idx="84">
                  <c:v>614.54217529999994</c:v>
                </c:pt>
                <c:pt idx="85">
                  <c:v>615.05847170000004</c:v>
                </c:pt>
                <c:pt idx="86">
                  <c:v>614.70678710000004</c:v>
                </c:pt>
                <c:pt idx="87">
                  <c:v>614.859375</c:v>
                </c:pt>
                <c:pt idx="88">
                  <c:v>615.71588130000009</c:v>
                </c:pt>
                <c:pt idx="89">
                  <c:v>615.17370610000012</c:v>
                </c:pt>
                <c:pt idx="90">
                  <c:v>615.96038820000001</c:v>
                </c:pt>
                <c:pt idx="91">
                  <c:v>615.40948490000005</c:v>
                </c:pt>
                <c:pt idx="92">
                  <c:v>615.24261469999988</c:v>
                </c:pt>
                <c:pt idx="93">
                  <c:v>615.20568849999984</c:v>
                </c:pt>
                <c:pt idx="94">
                  <c:v>615.50158690000001</c:v>
                </c:pt>
                <c:pt idx="95">
                  <c:v>614.18127440000001</c:v>
                </c:pt>
                <c:pt idx="96">
                  <c:v>615.85260009999979</c:v>
                </c:pt>
                <c:pt idx="97">
                  <c:v>615.33471679999991</c:v>
                </c:pt>
                <c:pt idx="98">
                  <c:v>615.35278319999986</c:v>
                </c:pt>
                <c:pt idx="99">
                  <c:v>615.60461429999998</c:v>
                </c:pt>
                <c:pt idx="100">
                  <c:v>615.87567139999999</c:v>
                </c:pt>
                <c:pt idx="101">
                  <c:v>615.99823000000004</c:v>
                </c:pt>
                <c:pt idx="102">
                  <c:v>615.47021479999989</c:v>
                </c:pt>
                <c:pt idx="103">
                  <c:v>615.77282709999997</c:v>
                </c:pt>
                <c:pt idx="104">
                  <c:v>615.58758539999997</c:v>
                </c:pt>
                <c:pt idx="105">
                  <c:v>615.54327390000003</c:v>
                </c:pt>
                <c:pt idx="106">
                  <c:v>615.30511469999988</c:v>
                </c:pt>
                <c:pt idx="107">
                  <c:v>614.95129389999988</c:v>
                </c:pt>
                <c:pt idx="108">
                  <c:v>614.79388430000006</c:v>
                </c:pt>
                <c:pt idx="109">
                  <c:v>615.35778809999988</c:v>
                </c:pt>
                <c:pt idx="110">
                  <c:v>615.64227289999985</c:v>
                </c:pt>
                <c:pt idx="111">
                  <c:v>615.34558109999989</c:v>
                </c:pt>
                <c:pt idx="112">
                  <c:v>614.84149169999989</c:v>
                </c:pt>
                <c:pt idx="113">
                  <c:v>615.84881589999986</c:v>
                </c:pt>
                <c:pt idx="114">
                  <c:v>615.50708009999994</c:v>
                </c:pt>
                <c:pt idx="115">
                  <c:v>615.65747069999998</c:v>
                </c:pt>
                <c:pt idx="116">
                  <c:v>616.21221919999994</c:v>
                </c:pt>
                <c:pt idx="117">
                  <c:v>615.47241209999993</c:v>
                </c:pt>
                <c:pt idx="118">
                  <c:v>615.93487549999998</c:v>
                </c:pt>
                <c:pt idx="119">
                  <c:v>615.44549559999996</c:v>
                </c:pt>
                <c:pt idx="120">
                  <c:v>615.18041989999983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'data points'!$I$2</c:f>
              <c:strCache>
                <c:ptCount val="1"/>
                <c:pt idx="0">
                  <c:v>Abs 90-75deg</c:v>
                </c:pt>
              </c:strCache>
            </c:strRef>
          </c:tx>
          <c:spPr>
            <a:ln w="19050">
              <a:solidFill>
                <a:schemeClr val="accent3"/>
              </a:solidFill>
            </a:ln>
          </c:spPr>
          <c:marker>
            <c:symbol val="none"/>
          </c:marker>
          <c:xVal>
            <c:numRef>
              <c:f>'data points'!$C$3:$C$123</c:f>
              <c:numCache>
                <c:formatCode>General</c:formatCode>
                <c:ptCount val="121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</c:numCache>
            </c:numRef>
          </c:xVal>
          <c:yVal>
            <c:numRef>
              <c:f>'data points'!$I$3:$I$123</c:f>
              <c:numCache>
                <c:formatCode>0.0000</c:formatCode>
                <c:ptCount val="121"/>
                <c:pt idx="0">
                  <c:v>470.17239380000001</c:v>
                </c:pt>
                <c:pt idx="1">
                  <c:v>475.0606995</c:v>
                </c:pt>
                <c:pt idx="2">
                  <c:v>478.62319949999994</c:v>
                </c:pt>
                <c:pt idx="3">
                  <c:v>480.12161250000003</c:v>
                </c:pt>
                <c:pt idx="4">
                  <c:v>483.32659909999995</c:v>
                </c:pt>
                <c:pt idx="5">
                  <c:v>484.40591429999995</c:v>
                </c:pt>
                <c:pt idx="6">
                  <c:v>486.46099849999996</c:v>
                </c:pt>
                <c:pt idx="7">
                  <c:v>491.27310179999995</c:v>
                </c:pt>
                <c:pt idx="8">
                  <c:v>491.85321039999997</c:v>
                </c:pt>
                <c:pt idx="9">
                  <c:v>493.93908689999995</c:v>
                </c:pt>
                <c:pt idx="10">
                  <c:v>496.6098022000001</c:v>
                </c:pt>
                <c:pt idx="11">
                  <c:v>497.60330199999999</c:v>
                </c:pt>
                <c:pt idx="12">
                  <c:v>499.8533936</c:v>
                </c:pt>
                <c:pt idx="13">
                  <c:v>501.03439329999992</c:v>
                </c:pt>
                <c:pt idx="14">
                  <c:v>503.27371219999992</c:v>
                </c:pt>
                <c:pt idx="15">
                  <c:v>506.87750240000003</c:v>
                </c:pt>
                <c:pt idx="16">
                  <c:v>507.9708862</c:v>
                </c:pt>
                <c:pt idx="17">
                  <c:v>510.40710449999995</c:v>
                </c:pt>
                <c:pt idx="18">
                  <c:v>511.97241209999999</c:v>
                </c:pt>
                <c:pt idx="19">
                  <c:v>514.44812009999987</c:v>
                </c:pt>
                <c:pt idx="20">
                  <c:v>517.51422119999972</c:v>
                </c:pt>
                <c:pt idx="21">
                  <c:v>520.49237060000007</c:v>
                </c:pt>
                <c:pt idx="22">
                  <c:v>520.76049799999998</c:v>
                </c:pt>
                <c:pt idx="23">
                  <c:v>522.67797849999999</c:v>
                </c:pt>
                <c:pt idx="24">
                  <c:v>524.35260009999979</c:v>
                </c:pt>
                <c:pt idx="25">
                  <c:v>527.81658939999988</c:v>
                </c:pt>
                <c:pt idx="26">
                  <c:v>528.4804077</c:v>
                </c:pt>
                <c:pt idx="27">
                  <c:v>530.17047119999995</c:v>
                </c:pt>
                <c:pt idx="28">
                  <c:v>530.9932250999999</c:v>
                </c:pt>
                <c:pt idx="29">
                  <c:v>533.87561039999991</c:v>
                </c:pt>
                <c:pt idx="30">
                  <c:v>534.95288089999985</c:v>
                </c:pt>
                <c:pt idx="31">
                  <c:v>537.86187739999991</c:v>
                </c:pt>
                <c:pt idx="32">
                  <c:v>538.19958500000007</c:v>
                </c:pt>
                <c:pt idx="33">
                  <c:v>540.12530519999996</c:v>
                </c:pt>
                <c:pt idx="34">
                  <c:v>542.8236083999999</c:v>
                </c:pt>
                <c:pt idx="35">
                  <c:v>544.35888669999997</c:v>
                </c:pt>
                <c:pt idx="36">
                  <c:v>546.31420899999989</c:v>
                </c:pt>
                <c:pt idx="37">
                  <c:v>548.01531979999993</c:v>
                </c:pt>
                <c:pt idx="38">
                  <c:v>549.96917719999988</c:v>
                </c:pt>
                <c:pt idx="39">
                  <c:v>552.06097409999984</c:v>
                </c:pt>
                <c:pt idx="40">
                  <c:v>555.12860109999997</c:v>
                </c:pt>
                <c:pt idx="41">
                  <c:v>555.69396970000003</c:v>
                </c:pt>
                <c:pt idx="42">
                  <c:v>558.09912109999993</c:v>
                </c:pt>
                <c:pt idx="43">
                  <c:v>560.56988530000001</c:v>
                </c:pt>
                <c:pt idx="44">
                  <c:v>561.76257320000002</c:v>
                </c:pt>
                <c:pt idx="45">
                  <c:v>564.06518549999987</c:v>
                </c:pt>
                <c:pt idx="46">
                  <c:v>564.83612059999984</c:v>
                </c:pt>
                <c:pt idx="47">
                  <c:v>566.46112059999984</c:v>
                </c:pt>
                <c:pt idx="48">
                  <c:v>568.32098389999987</c:v>
                </c:pt>
                <c:pt idx="49">
                  <c:v>570.02020259999983</c:v>
                </c:pt>
                <c:pt idx="50">
                  <c:v>571.32891849999987</c:v>
                </c:pt>
                <c:pt idx="51">
                  <c:v>574.06518549999987</c:v>
                </c:pt>
                <c:pt idx="52">
                  <c:v>575.50659179999991</c:v>
                </c:pt>
                <c:pt idx="53">
                  <c:v>577.66192629999989</c:v>
                </c:pt>
                <c:pt idx="54">
                  <c:v>578.32501219999972</c:v>
                </c:pt>
                <c:pt idx="55">
                  <c:v>579.91119379999986</c:v>
                </c:pt>
                <c:pt idx="56">
                  <c:v>582.75891109999998</c:v>
                </c:pt>
                <c:pt idx="57">
                  <c:v>583.1658936</c:v>
                </c:pt>
                <c:pt idx="58">
                  <c:v>583.92578130000004</c:v>
                </c:pt>
                <c:pt idx="59">
                  <c:v>586.00708009999994</c:v>
                </c:pt>
                <c:pt idx="60">
                  <c:v>586.84857179999983</c:v>
                </c:pt>
                <c:pt idx="61">
                  <c:v>587.39538570000002</c:v>
                </c:pt>
                <c:pt idx="62">
                  <c:v>588.34301759999994</c:v>
                </c:pt>
                <c:pt idx="63">
                  <c:v>588.92730709999989</c:v>
                </c:pt>
                <c:pt idx="64">
                  <c:v>590.40661619999992</c:v>
                </c:pt>
                <c:pt idx="65">
                  <c:v>590.93408199999999</c:v>
                </c:pt>
                <c:pt idx="66">
                  <c:v>590.99957280000001</c:v>
                </c:pt>
                <c:pt idx="67">
                  <c:v>591.20727539999996</c:v>
                </c:pt>
                <c:pt idx="68">
                  <c:v>592.25469969999983</c:v>
                </c:pt>
                <c:pt idx="69">
                  <c:v>593.16992189999985</c:v>
                </c:pt>
                <c:pt idx="70">
                  <c:v>593.80450439999993</c:v>
                </c:pt>
                <c:pt idx="71">
                  <c:v>593.85620119999976</c:v>
                </c:pt>
                <c:pt idx="72">
                  <c:v>595.0330811</c:v>
                </c:pt>
                <c:pt idx="73">
                  <c:v>595.24908449999998</c:v>
                </c:pt>
                <c:pt idx="74">
                  <c:v>595.45007320000002</c:v>
                </c:pt>
                <c:pt idx="75">
                  <c:v>595.55389400000001</c:v>
                </c:pt>
                <c:pt idx="76">
                  <c:v>595.4844971</c:v>
                </c:pt>
                <c:pt idx="77">
                  <c:v>595.99517820000005</c:v>
                </c:pt>
                <c:pt idx="78">
                  <c:v>596.46911619999992</c:v>
                </c:pt>
                <c:pt idx="79">
                  <c:v>597.19287110000005</c:v>
                </c:pt>
                <c:pt idx="80">
                  <c:v>597.32427979999989</c:v>
                </c:pt>
                <c:pt idx="81">
                  <c:v>598.09680179999998</c:v>
                </c:pt>
                <c:pt idx="82">
                  <c:v>597.84277340000006</c:v>
                </c:pt>
                <c:pt idx="83">
                  <c:v>598.20257570000001</c:v>
                </c:pt>
                <c:pt idx="84">
                  <c:v>598.3159179999999</c:v>
                </c:pt>
                <c:pt idx="85">
                  <c:v>599.55987549999998</c:v>
                </c:pt>
                <c:pt idx="86">
                  <c:v>598.4141846</c:v>
                </c:pt>
                <c:pt idx="87">
                  <c:v>598.5977173</c:v>
                </c:pt>
                <c:pt idx="88">
                  <c:v>599.01568599999996</c:v>
                </c:pt>
                <c:pt idx="89">
                  <c:v>599.16668699999991</c:v>
                </c:pt>
                <c:pt idx="90">
                  <c:v>598.90258789999984</c:v>
                </c:pt>
                <c:pt idx="91">
                  <c:v>599.71600339999998</c:v>
                </c:pt>
                <c:pt idx="92">
                  <c:v>599.12451169999997</c:v>
                </c:pt>
                <c:pt idx="93">
                  <c:v>598.68597409999995</c:v>
                </c:pt>
                <c:pt idx="94">
                  <c:v>599.18627930000002</c:v>
                </c:pt>
                <c:pt idx="95">
                  <c:v>598.78808590000028</c:v>
                </c:pt>
                <c:pt idx="96">
                  <c:v>599.34747309999989</c:v>
                </c:pt>
                <c:pt idx="97">
                  <c:v>599.12579349999999</c:v>
                </c:pt>
                <c:pt idx="98">
                  <c:v>599.56768799999986</c:v>
                </c:pt>
                <c:pt idx="99">
                  <c:v>599.20727539999996</c:v>
                </c:pt>
                <c:pt idx="100">
                  <c:v>599.77227779999998</c:v>
                </c:pt>
                <c:pt idx="101">
                  <c:v>599.40008539999997</c:v>
                </c:pt>
                <c:pt idx="102">
                  <c:v>599.58337400000016</c:v>
                </c:pt>
                <c:pt idx="103">
                  <c:v>599.19628909999983</c:v>
                </c:pt>
                <c:pt idx="104">
                  <c:v>598.95550539999988</c:v>
                </c:pt>
                <c:pt idx="105">
                  <c:v>599.60998540000003</c:v>
                </c:pt>
                <c:pt idx="106">
                  <c:v>599.30291749999992</c:v>
                </c:pt>
                <c:pt idx="107">
                  <c:v>600.12652589999993</c:v>
                </c:pt>
                <c:pt idx="108">
                  <c:v>600.51867679999998</c:v>
                </c:pt>
                <c:pt idx="109">
                  <c:v>599.76611329999992</c:v>
                </c:pt>
                <c:pt idx="110">
                  <c:v>599.73828130000004</c:v>
                </c:pt>
                <c:pt idx="111">
                  <c:v>599.44049069999994</c:v>
                </c:pt>
                <c:pt idx="112">
                  <c:v>600.42169189999993</c:v>
                </c:pt>
                <c:pt idx="113">
                  <c:v>599.39648439999996</c:v>
                </c:pt>
                <c:pt idx="114">
                  <c:v>600.25091550000002</c:v>
                </c:pt>
                <c:pt idx="115">
                  <c:v>600.28271480000001</c:v>
                </c:pt>
                <c:pt idx="116">
                  <c:v>600.51757809999992</c:v>
                </c:pt>
                <c:pt idx="117">
                  <c:v>600.23876949999999</c:v>
                </c:pt>
                <c:pt idx="118">
                  <c:v>599.96160889999976</c:v>
                </c:pt>
                <c:pt idx="119">
                  <c:v>601.48999019999997</c:v>
                </c:pt>
                <c:pt idx="120">
                  <c:v>600.74139400000001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'data points'!$N$2</c:f>
              <c:strCache>
                <c:ptCount val="1"/>
                <c:pt idx="0">
                  <c:v>Abs 90-76deg</c:v>
                </c:pt>
              </c:strCache>
            </c:strRef>
          </c:tx>
          <c:spPr>
            <a:ln w="19050"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'data points'!$C$3:$C$123</c:f>
              <c:numCache>
                <c:formatCode>General</c:formatCode>
                <c:ptCount val="121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</c:numCache>
            </c:numRef>
          </c:xVal>
          <c:yVal>
            <c:numRef>
              <c:f>'data points'!$N$3:$N$123</c:f>
              <c:numCache>
                <c:formatCode>0.0000</c:formatCode>
                <c:ptCount val="121"/>
                <c:pt idx="0">
                  <c:v>408.42700199999996</c:v>
                </c:pt>
                <c:pt idx="1">
                  <c:v>413.18399049999999</c:v>
                </c:pt>
                <c:pt idx="2">
                  <c:v>416.23849489999992</c:v>
                </c:pt>
                <c:pt idx="3">
                  <c:v>419.846405</c:v>
                </c:pt>
                <c:pt idx="4">
                  <c:v>422.34588620000005</c:v>
                </c:pt>
                <c:pt idx="5">
                  <c:v>425.8338013</c:v>
                </c:pt>
                <c:pt idx="6">
                  <c:v>428.4760131999999</c:v>
                </c:pt>
                <c:pt idx="7">
                  <c:v>431.1980896</c:v>
                </c:pt>
                <c:pt idx="8">
                  <c:v>434.02340699999996</c:v>
                </c:pt>
                <c:pt idx="9">
                  <c:v>437.27230829999996</c:v>
                </c:pt>
                <c:pt idx="10">
                  <c:v>439.14700320000003</c:v>
                </c:pt>
                <c:pt idx="11">
                  <c:v>442.05551149999997</c:v>
                </c:pt>
                <c:pt idx="12">
                  <c:v>445.37939449999999</c:v>
                </c:pt>
                <c:pt idx="13">
                  <c:v>448.11160280000001</c:v>
                </c:pt>
                <c:pt idx="14">
                  <c:v>450.40100099999995</c:v>
                </c:pt>
                <c:pt idx="15">
                  <c:v>453.76989750000001</c:v>
                </c:pt>
                <c:pt idx="16">
                  <c:v>455.51501459999992</c:v>
                </c:pt>
                <c:pt idx="17">
                  <c:v>458.12710569999996</c:v>
                </c:pt>
                <c:pt idx="18">
                  <c:v>460.74310299999996</c:v>
                </c:pt>
                <c:pt idx="19">
                  <c:v>462.83459470000003</c:v>
                </c:pt>
                <c:pt idx="20">
                  <c:v>464.89428710000004</c:v>
                </c:pt>
                <c:pt idx="21">
                  <c:v>467.93850709999987</c:v>
                </c:pt>
                <c:pt idx="22">
                  <c:v>470.87451170000003</c:v>
                </c:pt>
                <c:pt idx="23">
                  <c:v>473.35760499999998</c:v>
                </c:pt>
                <c:pt idx="24">
                  <c:v>475.24990839999998</c:v>
                </c:pt>
                <c:pt idx="25">
                  <c:v>478.05010989999994</c:v>
                </c:pt>
                <c:pt idx="26">
                  <c:v>480.58938599999999</c:v>
                </c:pt>
                <c:pt idx="27">
                  <c:v>482.8066101</c:v>
                </c:pt>
                <c:pt idx="28">
                  <c:v>485.09451289999993</c:v>
                </c:pt>
                <c:pt idx="29">
                  <c:v>487.33248900000001</c:v>
                </c:pt>
                <c:pt idx="30">
                  <c:v>489.77719119999995</c:v>
                </c:pt>
                <c:pt idx="31">
                  <c:v>491.68188479999998</c:v>
                </c:pt>
                <c:pt idx="32">
                  <c:v>493.83288570000002</c:v>
                </c:pt>
                <c:pt idx="33">
                  <c:v>495.89569089999998</c:v>
                </c:pt>
                <c:pt idx="34">
                  <c:v>498.10238650000002</c:v>
                </c:pt>
                <c:pt idx="35">
                  <c:v>500.66690060000002</c:v>
                </c:pt>
                <c:pt idx="36">
                  <c:v>503.41488650000002</c:v>
                </c:pt>
                <c:pt idx="37">
                  <c:v>505.0967101999999</c:v>
                </c:pt>
                <c:pt idx="38">
                  <c:v>507.52108759999999</c:v>
                </c:pt>
                <c:pt idx="39">
                  <c:v>509.2970886</c:v>
                </c:pt>
                <c:pt idx="40">
                  <c:v>511.91690059999996</c:v>
                </c:pt>
                <c:pt idx="41">
                  <c:v>514.43969729999992</c:v>
                </c:pt>
                <c:pt idx="42">
                  <c:v>515.75128169999994</c:v>
                </c:pt>
                <c:pt idx="43">
                  <c:v>518.80078130000004</c:v>
                </c:pt>
                <c:pt idx="44">
                  <c:v>520.05682369999988</c:v>
                </c:pt>
                <c:pt idx="45">
                  <c:v>522.7462769</c:v>
                </c:pt>
                <c:pt idx="46">
                  <c:v>524.82061769999984</c:v>
                </c:pt>
                <c:pt idx="47">
                  <c:v>526.31579590000001</c:v>
                </c:pt>
                <c:pt idx="48">
                  <c:v>528.22491460000003</c:v>
                </c:pt>
                <c:pt idx="49">
                  <c:v>530.71582030000002</c:v>
                </c:pt>
                <c:pt idx="50">
                  <c:v>532.08892820000005</c:v>
                </c:pt>
                <c:pt idx="51">
                  <c:v>534.61499019999997</c:v>
                </c:pt>
                <c:pt idx="52">
                  <c:v>536.41461179999988</c:v>
                </c:pt>
                <c:pt idx="53">
                  <c:v>538.6677856</c:v>
                </c:pt>
                <c:pt idx="54">
                  <c:v>540.20989989999998</c:v>
                </c:pt>
                <c:pt idx="55">
                  <c:v>542.01123050000001</c:v>
                </c:pt>
                <c:pt idx="56">
                  <c:v>544.13812259999997</c:v>
                </c:pt>
                <c:pt idx="57">
                  <c:v>545.47113039999999</c:v>
                </c:pt>
                <c:pt idx="58">
                  <c:v>546.83660889999976</c:v>
                </c:pt>
                <c:pt idx="59">
                  <c:v>548.72778319999998</c:v>
                </c:pt>
                <c:pt idx="60">
                  <c:v>549.99707030000002</c:v>
                </c:pt>
                <c:pt idx="61">
                  <c:v>551.16827390000003</c:v>
                </c:pt>
                <c:pt idx="62">
                  <c:v>551.75732419999986</c:v>
                </c:pt>
                <c:pt idx="63">
                  <c:v>552.4329833999999</c:v>
                </c:pt>
                <c:pt idx="64">
                  <c:v>553.09228519999988</c:v>
                </c:pt>
                <c:pt idx="65">
                  <c:v>554.48406979999993</c:v>
                </c:pt>
                <c:pt idx="66">
                  <c:v>555.59338380000008</c:v>
                </c:pt>
                <c:pt idx="67">
                  <c:v>555.34551999999985</c:v>
                </c:pt>
                <c:pt idx="68">
                  <c:v>556.52777100000003</c:v>
                </c:pt>
                <c:pt idx="69">
                  <c:v>557.01568599999996</c:v>
                </c:pt>
                <c:pt idx="70">
                  <c:v>556.93847659999994</c:v>
                </c:pt>
                <c:pt idx="71">
                  <c:v>557.74182129999997</c:v>
                </c:pt>
                <c:pt idx="72">
                  <c:v>557.91802979999989</c:v>
                </c:pt>
                <c:pt idx="73">
                  <c:v>558.67407230000015</c:v>
                </c:pt>
                <c:pt idx="74">
                  <c:v>558.90881349999984</c:v>
                </c:pt>
                <c:pt idx="75">
                  <c:v>559.00817870000003</c:v>
                </c:pt>
                <c:pt idx="76">
                  <c:v>559.56317139999999</c:v>
                </c:pt>
                <c:pt idx="77">
                  <c:v>559.58691409999983</c:v>
                </c:pt>
                <c:pt idx="78">
                  <c:v>560.1209106</c:v>
                </c:pt>
                <c:pt idx="79">
                  <c:v>560.38702389999992</c:v>
                </c:pt>
                <c:pt idx="80">
                  <c:v>560.61291499999993</c:v>
                </c:pt>
                <c:pt idx="81">
                  <c:v>560.87231450000002</c:v>
                </c:pt>
                <c:pt idx="82">
                  <c:v>561.15448000000004</c:v>
                </c:pt>
                <c:pt idx="83">
                  <c:v>561.31982419999986</c:v>
                </c:pt>
                <c:pt idx="84">
                  <c:v>561.71258539999997</c:v>
                </c:pt>
                <c:pt idx="85">
                  <c:v>561.15270999999996</c:v>
                </c:pt>
                <c:pt idx="86">
                  <c:v>561.46557619999987</c:v>
                </c:pt>
                <c:pt idx="87">
                  <c:v>561.86248779999983</c:v>
                </c:pt>
                <c:pt idx="88">
                  <c:v>562.22210689999986</c:v>
                </c:pt>
                <c:pt idx="89">
                  <c:v>561.36761469999976</c:v>
                </c:pt>
                <c:pt idx="90">
                  <c:v>561.76818849999984</c:v>
                </c:pt>
                <c:pt idx="91">
                  <c:v>561.69549560000007</c:v>
                </c:pt>
                <c:pt idx="92">
                  <c:v>562.32391359999997</c:v>
                </c:pt>
                <c:pt idx="93">
                  <c:v>562.50042719999988</c:v>
                </c:pt>
                <c:pt idx="94">
                  <c:v>562.41131589999986</c:v>
                </c:pt>
                <c:pt idx="95">
                  <c:v>562.00897220000013</c:v>
                </c:pt>
                <c:pt idx="96">
                  <c:v>562.11138919999996</c:v>
                </c:pt>
                <c:pt idx="97">
                  <c:v>563.12768549999987</c:v>
                </c:pt>
                <c:pt idx="98">
                  <c:v>562.3433227999999</c:v>
                </c:pt>
                <c:pt idx="99">
                  <c:v>562.69610599999999</c:v>
                </c:pt>
                <c:pt idx="100">
                  <c:v>562.83020019999992</c:v>
                </c:pt>
                <c:pt idx="101">
                  <c:v>563.05810550000001</c:v>
                </c:pt>
                <c:pt idx="102">
                  <c:v>562.84881589999986</c:v>
                </c:pt>
                <c:pt idx="103">
                  <c:v>562.46551509999972</c:v>
                </c:pt>
                <c:pt idx="104">
                  <c:v>563.44097899999997</c:v>
                </c:pt>
                <c:pt idx="105">
                  <c:v>563.74182129999997</c:v>
                </c:pt>
                <c:pt idx="106">
                  <c:v>563.19647220000013</c:v>
                </c:pt>
                <c:pt idx="107">
                  <c:v>563.03741459999992</c:v>
                </c:pt>
                <c:pt idx="108">
                  <c:v>563.45922849999977</c:v>
                </c:pt>
                <c:pt idx="109">
                  <c:v>563.58337400000016</c:v>
                </c:pt>
                <c:pt idx="110">
                  <c:v>563.35162349999973</c:v>
                </c:pt>
                <c:pt idx="111">
                  <c:v>563.76940920000004</c:v>
                </c:pt>
                <c:pt idx="112">
                  <c:v>562.61199950000002</c:v>
                </c:pt>
                <c:pt idx="113">
                  <c:v>562.72711179999988</c:v>
                </c:pt>
                <c:pt idx="114">
                  <c:v>561.79742429999999</c:v>
                </c:pt>
                <c:pt idx="115">
                  <c:v>562.30877690000011</c:v>
                </c:pt>
                <c:pt idx="116">
                  <c:v>562.28631589999998</c:v>
                </c:pt>
                <c:pt idx="117">
                  <c:v>562.06829829999992</c:v>
                </c:pt>
                <c:pt idx="118">
                  <c:v>562.1287231</c:v>
                </c:pt>
                <c:pt idx="119">
                  <c:v>561.59277340000017</c:v>
                </c:pt>
                <c:pt idx="120">
                  <c:v>562.08721919999994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'data points'!$S$2</c:f>
              <c:strCache>
                <c:ptCount val="1"/>
                <c:pt idx="0">
                  <c:v>Abs 90-78deg</c:v>
                </c:pt>
              </c:strCache>
            </c:strRef>
          </c:tx>
          <c:spPr>
            <a:ln w="19050"/>
          </c:spPr>
          <c:marker>
            <c:symbol val="none"/>
          </c:marker>
          <c:xVal>
            <c:numRef>
              <c:f>'data points'!$R$3:$R$123</c:f>
              <c:numCache>
                <c:formatCode>General</c:formatCode>
                <c:ptCount val="121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</c:numCache>
            </c:numRef>
          </c:xVal>
          <c:yVal>
            <c:numRef>
              <c:f>'data points'!$S$3:$S$123</c:f>
              <c:numCache>
                <c:formatCode>0.0000</c:formatCode>
                <c:ptCount val="121"/>
                <c:pt idx="0">
                  <c:v>146.53059389999999</c:v>
                </c:pt>
                <c:pt idx="1">
                  <c:v>152.30020140000002</c:v>
                </c:pt>
                <c:pt idx="2">
                  <c:v>156.7042999</c:v>
                </c:pt>
                <c:pt idx="3">
                  <c:v>160.98829650000005</c:v>
                </c:pt>
                <c:pt idx="4">
                  <c:v>165.18319700000001</c:v>
                </c:pt>
                <c:pt idx="5">
                  <c:v>169.55389399999999</c:v>
                </c:pt>
                <c:pt idx="6">
                  <c:v>174.11109919999998</c:v>
                </c:pt>
                <c:pt idx="7">
                  <c:v>178.1963959</c:v>
                </c:pt>
                <c:pt idx="8">
                  <c:v>182.6636963</c:v>
                </c:pt>
                <c:pt idx="9">
                  <c:v>186.80830380000003</c:v>
                </c:pt>
                <c:pt idx="10">
                  <c:v>191.46150209999999</c:v>
                </c:pt>
                <c:pt idx="11">
                  <c:v>195.41439819999999</c:v>
                </c:pt>
                <c:pt idx="12">
                  <c:v>199.64070129999996</c:v>
                </c:pt>
                <c:pt idx="13">
                  <c:v>203.73950199999996</c:v>
                </c:pt>
                <c:pt idx="14">
                  <c:v>208.121994</c:v>
                </c:pt>
                <c:pt idx="15">
                  <c:v>212.92649840000004</c:v>
                </c:pt>
                <c:pt idx="16">
                  <c:v>217.12969969999997</c:v>
                </c:pt>
                <c:pt idx="17">
                  <c:v>221.18469239999999</c:v>
                </c:pt>
                <c:pt idx="18">
                  <c:v>224.92280579999999</c:v>
                </c:pt>
                <c:pt idx="19">
                  <c:v>229.48449710000003</c:v>
                </c:pt>
                <c:pt idx="20">
                  <c:v>233.80450439999998</c:v>
                </c:pt>
                <c:pt idx="21">
                  <c:v>237.9434967</c:v>
                </c:pt>
                <c:pt idx="22">
                  <c:v>242.2653961</c:v>
                </c:pt>
                <c:pt idx="23">
                  <c:v>246.57829280000001</c:v>
                </c:pt>
                <c:pt idx="24">
                  <c:v>250.44380189999998</c:v>
                </c:pt>
                <c:pt idx="25">
                  <c:v>254.5101013</c:v>
                </c:pt>
                <c:pt idx="26">
                  <c:v>258.42520139999999</c:v>
                </c:pt>
                <c:pt idx="27">
                  <c:v>262.89819339999997</c:v>
                </c:pt>
                <c:pt idx="28">
                  <c:v>266.91061399999995</c:v>
                </c:pt>
                <c:pt idx="29">
                  <c:v>270.26580810000002</c:v>
                </c:pt>
                <c:pt idx="30">
                  <c:v>274.20059199999992</c:v>
                </c:pt>
                <c:pt idx="31">
                  <c:v>277.70700069999998</c:v>
                </c:pt>
                <c:pt idx="32">
                  <c:v>281.99920649999996</c:v>
                </c:pt>
                <c:pt idx="33">
                  <c:v>285.46429439999997</c:v>
                </c:pt>
                <c:pt idx="34">
                  <c:v>289.30499270000001</c:v>
                </c:pt>
                <c:pt idx="35">
                  <c:v>293.16680910000002</c:v>
                </c:pt>
                <c:pt idx="36">
                  <c:v>296.31869510000001</c:v>
                </c:pt>
                <c:pt idx="37">
                  <c:v>300.26599119999997</c:v>
                </c:pt>
                <c:pt idx="38">
                  <c:v>303.44680789999995</c:v>
                </c:pt>
                <c:pt idx="39">
                  <c:v>307.03439329999992</c:v>
                </c:pt>
                <c:pt idx="40">
                  <c:v>310.90429689999996</c:v>
                </c:pt>
                <c:pt idx="41">
                  <c:v>314.13128660000001</c:v>
                </c:pt>
                <c:pt idx="42">
                  <c:v>317.71099849999996</c:v>
                </c:pt>
                <c:pt idx="43">
                  <c:v>321.96661379999995</c:v>
                </c:pt>
                <c:pt idx="44">
                  <c:v>325.01361079999992</c:v>
                </c:pt>
                <c:pt idx="45">
                  <c:v>328.30999759999997</c:v>
                </c:pt>
                <c:pt idx="46">
                  <c:v>331.98831179999991</c:v>
                </c:pt>
                <c:pt idx="47">
                  <c:v>335.3641968</c:v>
                </c:pt>
                <c:pt idx="48">
                  <c:v>337.9845886</c:v>
                </c:pt>
                <c:pt idx="49">
                  <c:v>341.14370730000002</c:v>
                </c:pt>
                <c:pt idx="50">
                  <c:v>344.35940549999998</c:v>
                </c:pt>
                <c:pt idx="51">
                  <c:v>347.3005981</c:v>
                </c:pt>
                <c:pt idx="52">
                  <c:v>350.65051269999998</c:v>
                </c:pt>
                <c:pt idx="53">
                  <c:v>353.2211913999999</c:v>
                </c:pt>
                <c:pt idx="54">
                  <c:v>356.83950809999999</c:v>
                </c:pt>
                <c:pt idx="55">
                  <c:v>359.7908936</c:v>
                </c:pt>
                <c:pt idx="56">
                  <c:v>362.14871219999998</c:v>
                </c:pt>
                <c:pt idx="57">
                  <c:v>364.29791259999996</c:v>
                </c:pt>
                <c:pt idx="58">
                  <c:v>367.27359009999992</c:v>
                </c:pt>
                <c:pt idx="59">
                  <c:v>368.91470339999995</c:v>
                </c:pt>
                <c:pt idx="60">
                  <c:v>370.5643005</c:v>
                </c:pt>
                <c:pt idx="61">
                  <c:v>372.52038569999996</c:v>
                </c:pt>
                <c:pt idx="62">
                  <c:v>373.65921020000002</c:v>
                </c:pt>
                <c:pt idx="63">
                  <c:v>375.36581420000005</c:v>
                </c:pt>
                <c:pt idx="64">
                  <c:v>376.03408810000002</c:v>
                </c:pt>
                <c:pt idx="65">
                  <c:v>377.21670529999994</c:v>
                </c:pt>
                <c:pt idx="66">
                  <c:v>378.27810669999991</c:v>
                </c:pt>
                <c:pt idx="67">
                  <c:v>379.04550170000005</c:v>
                </c:pt>
                <c:pt idx="68">
                  <c:v>379.80429080000005</c:v>
                </c:pt>
                <c:pt idx="69">
                  <c:v>381.33358759999999</c:v>
                </c:pt>
                <c:pt idx="70">
                  <c:v>381.55609129999999</c:v>
                </c:pt>
                <c:pt idx="71">
                  <c:v>381.97460939999996</c:v>
                </c:pt>
                <c:pt idx="72">
                  <c:v>382.71450809999999</c:v>
                </c:pt>
                <c:pt idx="73">
                  <c:v>383.07049560000002</c:v>
                </c:pt>
                <c:pt idx="74">
                  <c:v>383.56408690000001</c:v>
                </c:pt>
                <c:pt idx="75">
                  <c:v>384.29748540000003</c:v>
                </c:pt>
                <c:pt idx="76">
                  <c:v>384.52059939999992</c:v>
                </c:pt>
                <c:pt idx="77">
                  <c:v>384.58059689999999</c:v>
                </c:pt>
                <c:pt idx="78">
                  <c:v>385.3554077</c:v>
                </c:pt>
                <c:pt idx="79">
                  <c:v>385.44439699999992</c:v>
                </c:pt>
                <c:pt idx="80">
                  <c:v>385.48901369999999</c:v>
                </c:pt>
                <c:pt idx="81">
                  <c:v>386.118988</c:v>
                </c:pt>
                <c:pt idx="82">
                  <c:v>385.82110599999993</c:v>
                </c:pt>
                <c:pt idx="83">
                  <c:v>386.29211429999987</c:v>
                </c:pt>
                <c:pt idx="84">
                  <c:v>386.61169430000001</c:v>
                </c:pt>
                <c:pt idx="85">
                  <c:v>386.93011469999993</c:v>
                </c:pt>
                <c:pt idx="86">
                  <c:v>386.84860229999998</c:v>
                </c:pt>
                <c:pt idx="87">
                  <c:v>386.94430539999996</c:v>
                </c:pt>
                <c:pt idx="88">
                  <c:v>387.44699100000003</c:v>
                </c:pt>
                <c:pt idx="89">
                  <c:v>387.6872864</c:v>
                </c:pt>
                <c:pt idx="90">
                  <c:v>387.42459109999999</c:v>
                </c:pt>
                <c:pt idx="91">
                  <c:v>387.9317931999999</c:v>
                </c:pt>
                <c:pt idx="92">
                  <c:v>388</c:v>
                </c:pt>
                <c:pt idx="93">
                  <c:v>387.70761110000001</c:v>
                </c:pt>
                <c:pt idx="94">
                  <c:v>387.98559569999992</c:v>
                </c:pt>
                <c:pt idx="95">
                  <c:v>388.43258669999994</c:v>
                </c:pt>
                <c:pt idx="96">
                  <c:v>387.85870360000001</c:v>
                </c:pt>
                <c:pt idx="97">
                  <c:v>388.18200680000001</c:v>
                </c:pt>
                <c:pt idx="98">
                  <c:v>388.60171509999992</c:v>
                </c:pt>
                <c:pt idx="99">
                  <c:v>388.5058899</c:v>
                </c:pt>
                <c:pt idx="100">
                  <c:v>388.50189210000002</c:v>
                </c:pt>
                <c:pt idx="101">
                  <c:v>388.73950199999996</c:v>
                </c:pt>
                <c:pt idx="102">
                  <c:v>388.23880000000003</c:v>
                </c:pt>
                <c:pt idx="103">
                  <c:v>388.74859619999995</c:v>
                </c:pt>
                <c:pt idx="104">
                  <c:v>388.65350339999998</c:v>
                </c:pt>
                <c:pt idx="105">
                  <c:v>388.63308719999998</c:v>
                </c:pt>
                <c:pt idx="106">
                  <c:v>388.8747864</c:v>
                </c:pt>
                <c:pt idx="107">
                  <c:v>388.58929439999997</c:v>
                </c:pt>
                <c:pt idx="108">
                  <c:v>388.48550419999992</c:v>
                </c:pt>
                <c:pt idx="109">
                  <c:v>388.70739749999996</c:v>
                </c:pt>
                <c:pt idx="110">
                  <c:v>388.8826904</c:v>
                </c:pt>
                <c:pt idx="111">
                  <c:v>388.87548829999997</c:v>
                </c:pt>
                <c:pt idx="112">
                  <c:v>388.83648679999999</c:v>
                </c:pt>
                <c:pt idx="113">
                  <c:v>389.3752136</c:v>
                </c:pt>
                <c:pt idx="114">
                  <c:v>389.24551389999999</c:v>
                </c:pt>
                <c:pt idx="115">
                  <c:v>389.00540160000008</c:v>
                </c:pt>
                <c:pt idx="116">
                  <c:v>388.98089599999992</c:v>
                </c:pt>
                <c:pt idx="117">
                  <c:v>389.12231449999996</c:v>
                </c:pt>
                <c:pt idx="118">
                  <c:v>388.97390749999994</c:v>
                </c:pt>
                <c:pt idx="119">
                  <c:v>389.42510989999988</c:v>
                </c:pt>
                <c:pt idx="120">
                  <c:v>389.24148559999998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'data points'!$X$2</c:f>
              <c:strCache>
                <c:ptCount val="1"/>
                <c:pt idx="0">
                  <c:v>Abs 90-80deg</c:v>
                </c:pt>
              </c:strCache>
            </c:strRef>
          </c:tx>
          <c:spPr>
            <a:ln w="19050"/>
          </c:spPr>
          <c:marker>
            <c:symbol val="none"/>
          </c:marker>
          <c:xVal>
            <c:numRef>
              <c:f>'data points'!$W$3:$W$123</c:f>
              <c:numCache>
                <c:formatCode>General</c:formatCode>
                <c:ptCount val="121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</c:numCache>
            </c:numRef>
          </c:xVal>
          <c:yVal>
            <c:numRef>
              <c:f>'data points'!$X$3:$X$123</c:f>
              <c:numCache>
                <c:formatCode>0.0000</c:formatCode>
                <c:ptCount val="121"/>
                <c:pt idx="0">
                  <c:v>29.29087067</c:v>
                </c:pt>
                <c:pt idx="1">
                  <c:v>30.66794968</c:v>
                </c:pt>
                <c:pt idx="2">
                  <c:v>31.799940110000001</c:v>
                </c:pt>
                <c:pt idx="3">
                  <c:v>33.043788910000011</c:v>
                </c:pt>
                <c:pt idx="4">
                  <c:v>34.225658420000009</c:v>
                </c:pt>
                <c:pt idx="5">
                  <c:v>35.537570950000003</c:v>
                </c:pt>
                <c:pt idx="6">
                  <c:v>36.944099429999994</c:v>
                </c:pt>
                <c:pt idx="7">
                  <c:v>38.264228820000007</c:v>
                </c:pt>
                <c:pt idx="8">
                  <c:v>39.638420100000005</c:v>
                </c:pt>
                <c:pt idx="9">
                  <c:v>41.249279020000003</c:v>
                </c:pt>
                <c:pt idx="10">
                  <c:v>42.859088899999996</c:v>
                </c:pt>
                <c:pt idx="11">
                  <c:v>44.469799040000005</c:v>
                </c:pt>
                <c:pt idx="12">
                  <c:v>46.123229980000005</c:v>
                </c:pt>
                <c:pt idx="13">
                  <c:v>48.033828740000004</c:v>
                </c:pt>
                <c:pt idx="14">
                  <c:v>49.872451779999999</c:v>
                </c:pt>
                <c:pt idx="15">
                  <c:v>51.834861759999988</c:v>
                </c:pt>
                <c:pt idx="16">
                  <c:v>53.913810730000002</c:v>
                </c:pt>
                <c:pt idx="17">
                  <c:v>56.115219120000006</c:v>
                </c:pt>
                <c:pt idx="18">
                  <c:v>58.343349459999992</c:v>
                </c:pt>
                <c:pt idx="19">
                  <c:v>60.628879550000001</c:v>
                </c:pt>
                <c:pt idx="20">
                  <c:v>63.055690769999998</c:v>
                </c:pt>
                <c:pt idx="21">
                  <c:v>65.46719360000003</c:v>
                </c:pt>
                <c:pt idx="22">
                  <c:v>68.189659120000002</c:v>
                </c:pt>
                <c:pt idx="23">
                  <c:v>70.914001459999994</c:v>
                </c:pt>
                <c:pt idx="24">
                  <c:v>73.443359380000018</c:v>
                </c:pt>
                <c:pt idx="25">
                  <c:v>76.287361149999981</c:v>
                </c:pt>
                <c:pt idx="26">
                  <c:v>79.310050959999998</c:v>
                </c:pt>
                <c:pt idx="27">
                  <c:v>82.361557009999999</c:v>
                </c:pt>
                <c:pt idx="28">
                  <c:v>85.450546259999982</c:v>
                </c:pt>
                <c:pt idx="29">
                  <c:v>88.648773189999986</c:v>
                </c:pt>
                <c:pt idx="30">
                  <c:v>91.742401119999968</c:v>
                </c:pt>
                <c:pt idx="31">
                  <c:v>95.32138823999999</c:v>
                </c:pt>
                <c:pt idx="32">
                  <c:v>98.719268799999995</c:v>
                </c:pt>
                <c:pt idx="33">
                  <c:v>102.35389709999998</c:v>
                </c:pt>
                <c:pt idx="34">
                  <c:v>106.0264969</c:v>
                </c:pt>
                <c:pt idx="35">
                  <c:v>109.634201</c:v>
                </c:pt>
                <c:pt idx="36">
                  <c:v>113.5291977</c:v>
                </c:pt>
                <c:pt idx="37">
                  <c:v>117.5877991</c:v>
                </c:pt>
                <c:pt idx="38">
                  <c:v>121.55410000000002</c:v>
                </c:pt>
                <c:pt idx="39">
                  <c:v>125.78430179999998</c:v>
                </c:pt>
                <c:pt idx="40">
                  <c:v>129.78700259999999</c:v>
                </c:pt>
                <c:pt idx="41">
                  <c:v>133.80569459999998</c:v>
                </c:pt>
                <c:pt idx="42">
                  <c:v>138.33970640000001</c:v>
                </c:pt>
                <c:pt idx="43">
                  <c:v>142.86990359999999</c:v>
                </c:pt>
                <c:pt idx="44">
                  <c:v>147.09800720000001</c:v>
                </c:pt>
                <c:pt idx="45">
                  <c:v>151.51199339999999</c:v>
                </c:pt>
                <c:pt idx="46">
                  <c:v>155.82650760000001</c:v>
                </c:pt>
                <c:pt idx="47">
                  <c:v>160.40859990000001</c:v>
                </c:pt>
                <c:pt idx="48">
                  <c:v>164.84719850000002</c:v>
                </c:pt>
                <c:pt idx="49">
                  <c:v>169.38960269999998</c:v>
                </c:pt>
                <c:pt idx="50">
                  <c:v>174.0565033</c:v>
                </c:pt>
                <c:pt idx="51">
                  <c:v>178.51910399999997</c:v>
                </c:pt>
                <c:pt idx="52">
                  <c:v>183.49180600000003</c:v>
                </c:pt>
                <c:pt idx="53">
                  <c:v>188.10429379999997</c:v>
                </c:pt>
                <c:pt idx="54">
                  <c:v>192.78190610000001</c:v>
                </c:pt>
                <c:pt idx="55">
                  <c:v>196.89869690000003</c:v>
                </c:pt>
                <c:pt idx="56">
                  <c:v>201.36450199999999</c:v>
                </c:pt>
                <c:pt idx="57">
                  <c:v>205.56849670000003</c:v>
                </c:pt>
                <c:pt idx="58">
                  <c:v>209.48919680000003</c:v>
                </c:pt>
                <c:pt idx="59">
                  <c:v>212.8291931</c:v>
                </c:pt>
                <c:pt idx="60">
                  <c:v>216.0321045</c:v>
                </c:pt>
                <c:pt idx="61">
                  <c:v>218.839798</c:v>
                </c:pt>
                <c:pt idx="62">
                  <c:v>221.50810240000001</c:v>
                </c:pt>
                <c:pt idx="63">
                  <c:v>223.68409729999999</c:v>
                </c:pt>
                <c:pt idx="64">
                  <c:v>226.11929319999996</c:v>
                </c:pt>
                <c:pt idx="65">
                  <c:v>227.83709720000002</c:v>
                </c:pt>
                <c:pt idx="66">
                  <c:v>229.4082947</c:v>
                </c:pt>
                <c:pt idx="67">
                  <c:v>230.69729610000002</c:v>
                </c:pt>
                <c:pt idx="68">
                  <c:v>232.79370119999996</c:v>
                </c:pt>
                <c:pt idx="69">
                  <c:v>233.87030030000003</c:v>
                </c:pt>
                <c:pt idx="70">
                  <c:v>235.04490659999999</c:v>
                </c:pt>
                <c:pt idx="71">
                  <c:v>235.96040340000002</c:v>
                </c:pt>
                <c:pt idx="72">
                  <c:v>237.13169859999999</c:v>
                </c:pt>
                <c:pt idx="73">
                  <c:v>238.15359499999997</c:v>
                </c:pt>
                <c:pt idx="74">
                  <c:v>238.4911041</c:v>
                </c:pt>
                <c:pt idx="75">
                  <c:v>239.43899540000001</c:v>
                </c:pt>
                <c:pt idx="76">
                  <c:v>240.23779299999998</c:v>
                </c:pt>
                <c:pt idx="77">
                  <c:v>240.61379999999997</c:v>
                </c:pt>
                <c:pt idx="78">
                  <c:v>241.50840760000003</c:v>
                </c:pt>
                <c:pt idx="79">
                  <c:v>241.65159610000001</c:v>
                </c:pt>
                <c:pt idx="80">
                  <c:v>242.3643036</c:v>
                </c:pt>
                <c:pt idx="81">
                  <c:v>242.65820310000001</c:v>
                </c:pt>
                <c:pt idx="82">
                  <c:v>242.85279850000003</c:v>
                </c:pt>
                <c:pt idx="83">
                  <c:v>243.18980409999998</c:v>
                </c:pt>
                <c:pt idx="84">
                  <c:v>243.77670289999998</c:v>
                </c:pt>
                <c:pt idx="85">
                  <c:v>243.4940948</c:v>
                </c:pt>
                <c:pt idx="86">
                  <c:v>241.84530640000003</c:v>
                </c:pt>
                <c:pt idx="87">
                  <c:v>243.65660099999999</c:v>
                </c:pt>
                <c:pt idx="88">
                  <c:v>244.5554047</c:v>
                </c:pt>
                <c:pt idx="89">
                  <c:v>244.79330439999998</c:v>
                </c:pt>
                <c:pt idx="90">
                  <c:v>244.26229860000001</c:v>
                </c:pt>
                <c:pt idx="91">
                  <c:v>244.82200620000003</c:v>
                </c:pt>
                <c:pt idx="92">
                  <c:v>244.89070129999999</c:v>
                </c:pt>
                <c:pt idx="93">
                  <c:v>244.52580259999999</c:v>
                </c:pt>
                <c:pt idx="94">
                  <c:v>244.52589419999998</c:v>
                </c:pt>
                <c:pt idx="95">
                  <c:v>244.83830260000002</c:v>
                </c:pt>
                <c:pt idx="96">
                  <c:v>245.37460329999996</c:v>
                </c:pt>
                <c:pt idx="97">
                  <c:v>245.32949830000004</c:v>
                </c:pt>
                <c:pt idx="98">
                  <c:v>245.46389769999999</c:v>
                </c:pt>
                <c:pt idx="99">
                  <c:v>245.64500429999998</c:v>
                </c:pt>
                <c:pt idx="100">
                  <c:v>245.22180180000001</c:v>
                </c:pt>
                <c:pt idx="101">
                  <c:v>245.39280700000003</c:v>
                </c:pt>
                <c:pt idx="102">
                  <c:v>245.40280150000001</c:v>
                </c:pt>
                <c:pt idx="103">
                  <c:v>245.2507019</c:v>
                </c:pt>
                <c:pt idx="104">
                  <c:v>245.61590579999998</c:v>
                </c:pt>
                <c:pt idx="105">
                  <c:v>245.57099909999999</c:v>
                </c:pt>
                <c:pt idx="106">
                  <c:v>245.39799500000001</c:v>
                </c:pt>
                <c:pt idx="107">
                  <c:v>245.72880549999999</c:v>
                </c:pt>
                <c:pt idx="108">
                  <c:v>246.08590700000002</c:v>
                </c:pt>
                <c:pt idx="109">
                  <c:v>245.68539430000001</c:v>
                </c:pt>
                <c:pt idx="110">
                  <c:v>245.93580630000002</c:v>
                </c:pt>
                <c:pt idx="111">
                  <c:v>245.87539670000001</c:v>
                </c:pt>
                <c:pt idx="112">
                  <c:v>245.80790710000002</c:v>
                </c:pt>
                <c:pt idx="113">
                  <c:v>245.60440059999999</c:v>
                </c:pt>
                <c:pt idx="114">
                  <c:v>245.66459659999998</c:v>
                </c:pt>
                <c:pt idx="115">
                  <c:v>246.39140320000001</c:v>
                </c:pt>
                <c:pt idx="116">
                  <c:v>246.23800660000001</c:v>
                </c:pt>
                <c:pt idx="117">
                  <c:v>246.28199770000001</c:v>
                </c:pt>
                <c:pt idx="118">
                  <c:v>246.10339359999998</c:v>
                </c:pt>
                <c:pt idx="119">
                  <c:v>246.21319579999994</c:v>
                </c:pt>
                <c:pt idx="120">
                  <c:v>246.30619810000002</c:v>
                </c:pt>
              </c:numCache>
            </c:numRef>
          </c:yVal>
          <c:smooth val="1"/>
        </c:ser>
        <c:axId val="77710848"/>
        <c:axId val="77712768"/>
      </c:scatterChart>
      <c:valAx>
        <c:axId val="77710848"/>
        <c:scaling>
          <c:orientation val="minMax"/>
          <c:max val="600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time (secs)</a:t>
                </a:r>
              </a:p>
            </c:rich>
          </c:tx>
          <c:layout>
            <c:manualLayout>
              <c:xMode val="edge"/>
              <c:yMode val="edge"/>
              <c:x val="0.44689254092201131"/>
              <c:y val="0.9296062992125986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77712768"/>
        <c:crosses val="autoZero"/>
        <c:crossBetween val="midCat"/>
      </c:valAx>
      <c:valAx>
        <c:axId val="77712768"/>
        <c:scaling>
          <c:orientation val="minMax"/>
          <c:max val="650"/>
          <c:min val="0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800"/>
                </a:pPr>
                <a:r>
                  <a:rPr lang="en-US" sz="800"/>
                  <a:t>Intensity (a.u)</a:t>
                </a:r>
              </a:p>
            </c:rich>
          </c:tx>
          <c:layout>
            <c:manualLayout>
              <c:xMode val="edge"/>
              <c:yMode val="edge"/>
              <c:x val="5.5325034578146753E-3"/>
              <c:y val="0.39872265966754233"/>
            </c:manualLayout>
          </c:layout>
        </c:title>
        <c:numFmt formatCode="0" sourceLinked="0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77710848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2.809792966750527E-2"/>
          <c:y val="1.3888888888888904E-2"/>
          <c:w val="0.94103767112098535"/>
          <c:h val="0.13812335958005251"/>
        </c:manualLayout>
      </c:layout>
      <c:txPr>
        <a:bodyPr/>
        <a:lstStyle/>
        <a:p>
          <a:pPr>
            <a:defRPr sz="700"/>
          </a:pPr>
          <a:endParaRPr lang="en-US"/>
        </a:p>
      </c:txPr>
    </c:legend>
    <c:plotVisOnly val="1"/>
  </c:chart>
  <c:spPr>
    <a:ln>
      <a:solidFill>
        <a:prstClr val="black"/>
      </a:solidFill>
    </a:ln>
  </c:sp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0.11534</cdr:x>
      <cdr:y>0</cdr:y>
    </cdr:from>
    <cdr:to>
      <cdr:x>0.27257</cdr:x>
      <cdr:y>0.099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304800" y="0"/>
          <a:ext cx="415498" cy="2154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800" dirty="0"/>
            <a:t>80.03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0.14418</cdr:x>
      <cdr:y>0.80532</cdr:y>
    </cdr:from>
    <cdr:to>
      <cdr:x>0.30141</cdr:x>
      <cdr:y>0.90432</cdr:y>
    </cdr:to>
    <cdr:sp macro="" textlink="">
      <cdr:nvSpPr>
        <cdr:cNvPr id="3" name="TextBox 5"/>
        <cdr:cNvSpPr txBox="1"/>
      </cdr:nvSpPr>
      <cdr:spPr>
        <a:xfrm xmlns:a="http://schemas.openxmlformats.org/drawingml/2006/main">
          <a:off x="381000" y="1752600"/>
          <a:ext cx="415498" cy="2154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800" dirty="0"/>
            <a:t>77.03</a:t>
          </a:r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smtClean="0"/>
              <a:t>Objective: To develop a </a:t>
            </a:r>
            <a:r>
              <a:rPr lang="en-US" sz="2000" dirty="0" err="1" smtClean="0"/>
              <a:t>standardised</a:t>
            </a:r>
            <a:r>
              <a:rPr lang="en-US" sz="2000" dirty="0" smtClean="0"/>
              <a:t> method for measuring annealing/ melting rates for complementary DNA </a:t>
            </a:r>
            <a:r>
              <a:rPr lang="en-US" sz="2000" dirty="0" err="1" smtClean="0"/>
              <a:t>oligomers</a:t>
            </a:r>
            <a:r>
              <a:rPr lang="en-US" sz="2000" dirty="0" smtClean="0"/>
              <a:t> by </a:t>
            </a:r>
            <a:br>
              <a:rPr lang="en-US" sz="2000" dirty="0" smtClean="0"/>
            </a:br>
            <a:r>
              <a:rPr lang="en-US" sz="2000" dirty="0" smtClean="0"/>
              <a:t>Fluorescence Spectroscopy.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Autofit/>
          </a:bodyPr>
          <a:lstStyle/>
          <a:p>
            <a:pPr algn="just"/>
            <a:r>
              <a:rPr lang="en-US" sz="1300" dirty="0" smtClean="0"/>
              <a:t>Briefly,</a:t>
            </a:r>
          </a:p>
          <a:p>
            <a:pPr lvl="1" algn="just"/>
            <a:r>
              <a:rPr lang="en-US" sz="1300" dirty="0" smtClean="0"/>
              <a:t>Complementary </a:t>
            </a:r>
            <a:r>
              <a:rPr lang="en-US" sz="1300" dirty="0" err="1" smtClean="0"/>
              <a:t>oligomers</a:t>
            </a:r>
            <a:r>
              <a:rPr lang="en-US" sz="1300" dirty="0" smtClean="0"/>
              <a:t> are mixed together in a standard buffer in equal </a:t>
            </a:r>
            <a:r>
              <a:rPr lang="en-US" sz="1300" dirty="0" err="1" smtClean="0"/>
              <a:t>molarity</a:t>
            </a:r>
            <a:r>
              <a:rPr lang="en-US" sz="1300" dirty="0" smtClean="0"/>
              <a:t>. A </a:t>
            </a:r>
            <a:r>
              <a:rPr lang="en-US" sz="1300" dirty="0" err="1" smtClean="0"/>
              <a:t>dsDNA</a:t>
            </a:r>
            <a:r>
              <a:rPr lang="en-US" sz="1300" dirty="0" smtClean="0"/>
              <a:t> specific dye, </a:t>
            </a:r>
            <a:r>
              <a:rPr lang="en-US" sz="1300" dirty="0" err="1" smtClean="0"/>
              <a:t>EvaGreen</a:t>
            </a:r>
            <a:r>
              <a:rPr lang="en-US" sz="1300" dirty="0" smtClean="0"/>
              <a:t> is added to the reaction mix to monitor the amount a </a:t>
            </a:r>
            <a:r>
              <a:rPr lang="en-US" sz="1300" dirty="0" err="1" smtClean="0"/>
              <a:t>dsDNA</a:t>
            </a:r>
            <a:r>
              <a:rPr lang="en-US" sz="1300" dirty="0" smtClean="0"/>
              <a:t> present at any given instant of time. </a:t>
            </a:r>
          </a:p>
          <a:p>
            <a:pPr lvl="1" algn="just"/>
            <a:r>
              <a:rPr lang="en-US" sz="1300" dirty="0" smtClean="0"/>
              <a:t>When </a:t>
            </a:r>
            <a:r>
              <a:rPr lang="en-US" sz="1300" dirty="0" err="1" smtClean="0"/>
              <a:t>EvaGreen</a:t>
            </a:r>
            <a:r>
              <a:rPr lang="en-US" sz="1300" dirty="0" smtClean="0"/>
              <a:t> binds to </a:t>
            </a:r>
            <a:r>
              <a:rPr lang="en-US" sz="1300" dirty="0" err="1" smtClean="0"/>
              <a:t>dsDNA</a:t>
            </a:r>
            <a:r>
              <a:rPr lang="en-US" sz="1300" dirty="0" smtClean="0"/>
              <a:t>  it is highly fluorescent. Thus, the fluorescent signal of a sample is directly proportional </a:t>
            </a:r>
            <a:r>
              <a:rPr lang="en-US" sz="1300" dirty="0" smtClean="0"/>
              <a:t>to and </a:t>
            </a:r>
            <a:r>
              <a:rPr lang="en-US" sz="1300" dirty="0" smtClean="0"/>
              <a:t>therefore a measure of the amount of </a:t>
            </a:r>
            <a:r>
              <a:rPr lang="en-US" sz="1300" dirty="0" err="1" smtClean="0"/>
              <a:t>dsDNA</a:t>
            </a:r>
            <a:r>
              <a:rPr lang="en-US" sz="1300" dirty="0" smtClean="0"/>
              <a:t> present in the sample.</a:t>
            </a:r>
          </a:p>
          <a:p>
            <a:pPr lvl="1" algn="just"/>
            <a:r>
              <a:rPr lang="en-US" sz="1300" dirty="0" smtClean="0"/>
              <a:t>As the temperature of the sample is decreased, the complementary </a:t>
            </a:r>
            <a:r>
              <a:rPr lang="en-US" sz="1300" dirty="0" err="1" smtClean="0"/>
              <a:t>oligomers</a:t>
            </a:r>
            <a:r>
              <a:rPr lang="en-US" sz="1300" dirty="0" smtClean="0"/>
              <a:t> anneal resulting in the formation of </a:t>
            </a:r>
            <a:r>
              <a:rPr lang="en-US" sz="1300" dirty="0" err="1" smtClean="0"/>
              <a:t>dsDNA</a:t>
            </a:r>
            <a:r>
              <a:rPr lang="en-US" sz="1300" dirty="0" smtClean="0"/>
              <a:t> seen as increasing fluorescence. Conversely, when temperature is increased, annealed </a:t>
            </a:r>
            <a:r>
              <a:rPr lang="en-US" sz="1300" dirty="0" err="1" smtClean="0"/>
              <a:t>oligomers</a:t>
            </a:r>
            <a:r>
              <a:rPr lang="en-US" sz="1300" dirty="0" smtClean="0"/>
              <a:t> will denature/ melt , seen as decreasing fluorescence.</a:t>
            </a:r>
          </a:p>
          <a:p>
            <a:pPr lvl="1" algn="just"/>
            <a:r>
              <a:rPr lang="en-US" sz="1300" dirty="0" smtClean="0"/>
              <a:t>To determine the rate of annealing/ melting at any given temperature, two approaches have been tried:</a:t>
            </a:r>
          </a:p>
          <a:p>
            <a:pPr marL="1314450" lvl="2" indent="-400050" algn="just">
              <a:buFont typeface="+mj-lt"/>
              <a:buAutoNum type="romanUcPeriod"/>
            </a:pPr>
            <a:r>
              <a:rPr lang="en-US" sz="1300" dirty="0" smtClean="0"/>
              <a:t>The complementary </a:t>
            </a:r>
            <a:r>
              <a:rPr lang="en-US" sz="1300" dirty="0" err="1" smtClean="0"/>
              <a:t>oligomers</a:t>
            </a:r>
            <a:r>
              <a:rPr lang="en-US" sz="1300" dirty="0" smtClean="0"/>
              <a:t>  are cooled from 90</a:t>
            </a:r>
            <a:r>
              <a:rPr lang="en-US" sz="1300" baseline="30000" dirty="0" smtClean="0"/>
              <a:t>o</a:t>
            </a:r>
            <a:r>
              <a:rPr lang="en-US" sz="1300" dirty="0" smtClean="0"/>
              <a:t>C to the hold temperature being tested, say, 70</a:t>
            </a:r>
            <a:r>
              <a:rPr lang="en-US" sz="1300" baseline="30000" dirty="0" smtClean="0"/>
              <a:t>o</a:t>
            </a:r>
            <a:r>
              <a:rPr lang="en-US" sz="1300" dirty="0" smtClean="0"/>
              <a:t>C. The ramp down rate and hold time are known (and user programmed). Once at the desired temperature, the sample is incubated for a prolonged period of time so that the change in fluorescence over time can be monitored in real time. </a:t>
            </a:r>
          </a:p>
          <a:p>
            <a:pPr marL="1314450" lvl="2" indent="-400050" algn="just">
              <a:buFont typeface="+mj-lt"/>
              <a:buAutoNum type="romanUcPeriod"/>
            </a:pPr>
            <a:r>
              <a:rPr lang="en-US" sz="1300" dirty="0" smtClean="0"/>
              <a:t>The complementary </a:t>
            </a:r>
            <a:r>
              <a:rPr lang="en-US" sz="1300" dirty="0" err="1" smtClean="0"/>
              <a:t>oligomers</a:t>
            </a:r>
            <a:r>
              <a:rPr lang="en-US" sz="1300" dirty="0" smtClean="0"/>
              <a:t> are heated from 60</a:t>
            </a:r>
            <a:r>
              <a:rPr lang="en-US" sz="1300" baseline="30000" dirty="0" smtClean="0"/>
              <a:t>o</a:t>
            </a:r>
            <a:r>
              <a:rPr lang="en-US" sz="1300" dirty="0" smtClean="0"/>
              <a:t>C to the temperature being tested, say 70</a:t>
            </a:r>
            <a:r>
              <a:rPr lang="en-US" sz="1300" baseline="30000" dirty="0" smtClean="0"/>
              <a:t>o</a:t>
            </a:r>
            <a:r>
              <a:rPr lang="en-US" sz="1300" dirty="0" smtClean="0"/>
              <a:t>C. The ramp-up rate and the hold time are known (and user programmed). Once at the desired temperature, the sample is incubated for a prolonged period of time so that the change in fluorescence over time can be monitored in real time. </a:t>
            </a:r>
            <a:r>
              <a:rPr lang="en-US" sz="1300" dirty="0" smtClean="0"/>
              <a:t> </a:t>
            </a:r>
          </a:p>
          <a:p>
            <a:pPr marL="739775" lvl="1" indent="-274638" algn="just">
              <a:buFont typeface="Calibri" pitchFamily="34" charset="0"/>
              <a:buChar char="–"/>
            </a:pPr>
            <a:r>
              <a:rPr lang="en-US" sz="1300" dirty="0" smtClean="0"/>
              <a:t>The data in the following slides used the first protocol </a:t>
            </a:r>
            <a:r>
              <a:rPr lang="en-US" sz="1300" dirty="0" err="1" smtClean="0"/>
              <a:t>ie</a:t>
            </a:r>
            <a:r>
              <a:rPr lang="en-US" sz="1300" dirty="0" smtClean="0"/>
              <a:t> </a:t>
            </a:r>
            <a:r>
              <a:rPr lang="en-US" sz="1300" dirty="0" err="1" smtClean="0"/>
              <a:t>Prcl</a:t>
            </a:r>
            <a:r>
              <a:rPr lang="en-US" sz="1300" dirty="0" smtClean="0"/>
              <a:t> 1.</a:t>
            </a:r>
          </a:p>
          <a:p>
            <a:pPr lvl="1" algn="just">
              <a:buNone/>
            </a:pPr>
            <a:r>
              <a:rPr lang="en-US" sz="1300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9D4C-155B-4739-B936-0BCE67E7C03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86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err="1"/>
              <a:t>Oligomer</a:t>
            </a:r>
            <a:r>
              <a:rPr lang="en-US" sz="2000" dirty="0"/>
              <a:t> details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61950" y="830952"/>
          <a:ext cx="8420100" cy="21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280"/>
                <a:gridCol w="821267"/>
                <a:gridCol w="4024207"/>
                <a:gridCol w="534246"/>
                <a:gridCol w="1562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Size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Sequence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%GC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Melting</a:t>
                      </a:r>
                      <a:r>
                        <a:rPr lang="en-US" sz="1400" baseline="0" dirty="0" smtClean="0"/>
                        <a:t> Temperature, Tm* (width/ range of melting)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A1a16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40bases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5’- GACTGCAAAGATGGAAACGACCTTCTATGACGATGCCCTC-3'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50</a:t>
                      </a:r>
                      <a:endParaRPr 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78</a:t>
                      </a:r>
                      <a:r>
                        <a:rPr lang="en-US" sz="1200" baseline="30000" dirty="0" smtClean="0"/>
                        <a:t>o</a:t>
                      </a:r>
                      <a:r>
                        <a:rPr lang="en-US" sz="1200" dirty="0" smtClean="0"/>
                        <a:t>C </a:t>
                      </a:r>
                      <a:r>
                        <a:rPr lang="en-US" sz="1200" dirty="0" smtClean="0"/>
                        <a:t>(3</a:t>
                      </a:r>
                      <a:r>
                        <a:rPr lang="en-US" sz="1200" baseline="30000" dirty="0" smtClean="0"/>
                        <a:t>o</a:t>
                      </a:r>
                      <a:r>
                        <a:rPr lang="en-US" sz="1200" dirty="0" smtClean="0"/>
                        <a:t>C)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A2 (complementary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oligo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40bases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5'-GAGGGCATCGTCATAGAAGGTCGTTTCCATCTTTGCAGTC-3'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50</a:t>
                      </a:r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en-US" sz="1200" dirty="0" smtClean="0"/>
                        <a:t>*: This is the melting temperature in the presence of </a:t>
                      </a:r>
                      <a:r>
                        <a:rPr lang="en-US" sz="1200" dirty="0" err="1" smtClean="0"/>
                        <a:t>EvaGreen</a:t>
                      </a:r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948720" y="6492875"/>
            <a:ext cx="2133600" cy="365125"/>
          </a:xfrm>
        </p:spPr>
        <p:txBody>
          <a:bodyPr/>
          <a:lstStyle/>
          <a:p>
            <a:fld id="{CD069D4C-155B-4739-B936-0BCE67E7C03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2214" y="532311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Melt Curve of </a:t>
            </a:r>
            <a:r>
              <a:rPr lang="en-US" sz="1200" dirty="0" err="1" smtClean="0"/>
              <a:t>oligo</a:t>
            </a:r>
            <a:r>
              <a:rPr lang="en-US" sz="1200" dirty="0" smtClean="0"/>
              <a:t> pair A1a16-A2 performed as part of this experiment (also in the absence of dye</a:t>
            </a:r>
            <a:r>
              <a:rPr lang="en-US" sz="1200" dirty="0" smtClean="0"/>
              <a:t>)</a:t>
            </a:r>
          </a:p>
          <a:p>
            <a:pPr algn="just"/>
            <a:r>
              <a:rPr lang="en-US" sz="1200" dirty="0" smtClean="0"/>
              <a:t>Pl Note: This melt run used the same instrument parameters as the other </a:t>
            </a:r>
            <a:r>
              <a:rPr lang="en-US" sz="1200" dirty="0" err="1" smtClean="0"/>
              <a:t>expts</a:t>
            </a:r>
            <a:r>
              <a:rPr lang="en-US" sz="1200" dirty="0" smtClean="0"/>
              <a:t>. however, signal is saturated at ~ 60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C. </a:t>
            </a:r>
            <a:endParaRPr lang="en-US" sz="12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256996" y="532311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First derivative of the melt curve of A1a16-A2, the positive peak represents the melting temperature (Tm = </a:t>
            </a:r>
            <a:r>
              <a:rPr lang="en-US" sz="1200" dirty="0" smtClean="0"/>
              <a:t>78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</a:t>
            </a:r>
            <a:r>
              <a:rPr lang="en-US" sz="1200" dirty="0" smtClean="0"/>
              <a:t>, see table above).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21381" y="532311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Second derivative of the melt curve of A1a16-A2, the positive and negative peaks represent the limits of the range of temperatures over which melting occurs (width = 3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C, see table above); the point at which the plot cuts the X-axis is the Tm (</a:t>
            </a:r>
            <a:r>
              <a:rPr lang="en-US" sz="1200" dirty="0" smtClean="0"/>
              <a:t>78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</a:t>
            </a:r>
            <a:r>
              <a:rPr lang="en-US" sz="1200" dirty="0" smtClean="0"/>
              <a:t>). </a:t>
            </a:r>
            <a:endParaRPr lang="en-US" sz="1200" dirty="0"/>
          </a:p>
        </p:txBody>
      </p:sp>
      <p:pic>
        <p:nvPicPr>
          <p:cNvPr id="19" name="Picture 18"/>
          <p:cNvPicPr preferRelativeResize="0">
            <a:picLocks noChangeArrowheads="1"/>
          </p:cNvPicPr>
          <p:nvPr/>
        </p:nvPicPr>
        <p:blipFill>
          <a:blip r:embed="rId2" cstate="print"/>
          <a:srcRect r="50256"/>
          <a:stretch>
            <a:fillRect/>
          </a:stretch>
        </p:blipFill>
        <p:spPr bwMode="auto">
          <a:xfrm>
            <a:off x="264888" y="3089730"/>
            <a:ext cx="2642616" cy="2176272"/>
          </a:xfrm>
          <a:prstGeom prst="rect">
            <a:avLst/>
          </a:prstGeom>
          <a:noFill/>
          <a:ln>
            <a:solidFill>
              <a:prstClr val="black"/>
            </a:solidFill>
          </a:ln>
        </p:spPr>
      </p:pic>
      <p:pic>
        <p:nvPicPr>
          <p:cNvPr id="20" name="Picture 19"/>
          <p:cNvPicPr preferRelativeResize="0">
            <a:picLocks noChangeArrowheads="1"/>
          </p:cNvPicPr>
          <p:nvPr/>
        </p:nvPicPr>
        <p:blipFill>
          <a:blip r:embed="rId3" cstate="print"/>
          <a:srcRect r="50000"/>
          <a:stretch>
            <a:fillRect/>
          </a:stretch>
        </p:blipFill>
        <p:spPr bwMode="auto">
          <a:xfrm>
            <a:off x="3200400" y="3089730"/>
            <a:ext cx="2642616" cy="2176272"/>
          </a:xfrm>
          <a:prstGeom prst="rect">
            <a:avLst/>
          </a:prstGeom>
          <a:noFill/>
          <a:ln>
            <a:solidFill>
              <a:prstClr val="black"/>
            </a:solidFill>
          </a:ln>
        </p:spPr>
      </p:pic>
      <p:graphicFrame>
        <p:nvGraphicFramePr>
          <p:cNvPr id="11" name="Chart 10"/>
          <p:cNvGraphicFramePr/>
          <p:nvPr/>
        </p:nvGraphicFramePr>
        <p:xfrm>
          <a:off x="6172200" y="3048000"/>
          <a:ext cx="2642616" cy="2176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smtClean="0"/>
              <a:t>Methods: Protocol 1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The experiment is carried out in the Cary Eclipse Fluorescence Spectrophotometer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388"/>
          </a:xfrm>
        </p:spPr>
        <p:txBody>
          <a:bodyPr>
            <a:noAutofit/>
          </a:bodyPr>
          <a:lstStyle/>
          <a:p>
            <a:endParaRPr lang="en-US" sz="1400" dirty="0" smtClean="0"/>
          </a:p>
          <a:p>
            <a:r>
              <a:rPr lang="en-US" sz="1400" dirty="0" smtClean="0"/>
              <a:t>Reaction Sample prepared as follows: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Reaction sample denatured as follows (program used is </a:t>
            </a:r>
            <a:r>
              <a:rPr lang="en-US" sz="1400" i="1" dirty="0" err="1" smtClean="0"/>
              <a:t>denat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mthd</a:t>
            </a:r>
            <a:r>
              <a:rPr lang="en-US" sz="1400" i="1" dirty="0" smtClean="0"/>
              <a:t> 2</a:t>
            </a:r>
            <a:r>
              <a:rPr lang="en-US" sz="1400" dirty="0" smtClean="0"/>
              <a:t>):</a:t>
            </a:r>
          </a:p>
          <a:p>
            <a:pPr lvl="1"/>
            <a:r>
              <a:rPr lang="en-US" sz="1200" dirty="0" smtClean="0"/>
              <a:t>Heated up to 95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 at 10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C/min</a:t>
            </a:r>
          </a:p>
          <a:p>
            <a:pPr lvl="1"/>
            <a:r>
              <a:rPr lang="en-US" sz="1200" dirty="0" smtClean="0"/>
              <a:t>Held at 95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 for 1.5min</a:t>
            </a:r>
          </a:p>
          <a:p>
            <a:pPr lvl="1">
              <a:spcAft>
                <a:spcPts val="600"/>
              </a:spcAft>
            </a:pPr>
            <a:r>
              <a:rPr lang="en-US" sz="1200" dirty="0" smtClean="0"/>
              <a:t>Returned to 92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</a:t>
            </a:r>
          </a:p>
          <a:p>
            <a:pPr>
              <a:spcAft>
                <a:spcPts val="600"/>
              </a:spcAft>
            </a:pPr>
            <a:r>
              <a:rPr lang="en-US" sz="1400" dirty="0" smtClean="0"/>
              <a:t>Reaction sample subjected to melt - kinetic run at desired temperature  (74/ 75/ 76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C) (program used is </a:t>
            </a:r>
            <a:r>
              <a:rPr lang="en-US" sz="1400" i="1" dirty="0" smtClean="0"/>
              <a:t>prcl1 </a:t>
            </a:r>
            <a:r>
              <a:rPr lang="en-US" sz="1400" i="1" dirty="0" err="1" smtClean="0"/>
              <a:t>mthd</a:t>
            </a:r>
            <a:r>
              <a:rPr lang="en-US" sz="1400" i="1" dirty="0" smtClean="0"/>
              <a:t> 1</a:t>
            </a:r>
            <a:r>
              <a:rPr lang="en-US" sz="1400" dirty="0" smtClean="0"/>
              <a:t>).</a:t>
            </a:r>
          </a:p>
          <a:p>
            <a:r>
              <a:rPr lang="en-US" sz="1400" dirty="0" smtClean="0"/>
              <a:t>Protocol 1 </a:t>
            </a:r>
            <a:r>
              <a:rPr lang="en-US" sz="1400" dirty="0" err="1" smtClean="0"/>
              <a:t>Mthd</a:t>
            </a:r>
            <a:r>
              <a:rPr lang="en-US" sz="1400" dirty="0" smtClean="0"/>
              <a:t> 1 details:</a:t>
            </a:r>
          </a:p>
          <a:p>
            <a:pPr lvl="1"/>
            <a:r>
              <a:rPr lang="en-US" sz="1200" dirty="0" smtClean="0"/>
              <a:t>Start thermal run at high end (90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C)</a:t>
            </a:r>
          </a:p>
          <a:p>
            <a:pPr lvl="1"/>
            <a:r>
              <a:rPr lang="en-US" sz="1200" dirty="0" smtClean="0"/>
              <a:t>Ramp down to desired temperature (74/ 75/ 76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C) for thermal (melt) profile</a:t>
            </a:r>
          </a:p>
          <a:p>
            <a:pPr lvl="1"/>
            <a:r>
              <a:rPr lang="en-US" sz="1200" dirty="0" smtClean="0"/>
              <a:t>Hold at desired temperature for kinetic run until equilibration</a:t>
            </a:r>
          </a:p>
          <a:p>
            <a:pPr lvl="1"/>
            <a:r>
              <a:rPr lang="en-US" sz="1200" dirty="0" smtClean="0"/>
              <a:t>See following slide for instrument parameters</a:t>
            </a:r>
          </a:p>
          <a:p>
            <a:endParaRPr lang="en-US" sz="1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1600188"/>
          <a:ext cx="4038600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44780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Component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Source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Concentration</a:t>
                      </a:r>
                      <a:endParaRPr lang="en-US" sz="11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Native </a:t>
                      </a:r>
                      <a:r>
                        <a:rPr lang="en-US" sz="1100" i="1" dirty="0" err="1" smtClean="0"/>
                        <a:t>Taq</a:t>
                      </a:r>
                      <a:r>
                        <a:rPr lang="en-US" sz="1100" dirty="0" smtClean="0"/>
                        <a:t> Polymerase buffer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 smtClean="0"/>
                        <a:t>Life Technologies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1X</a:t>
                      </a:r>
                      <a:endParaRPr lang="en-US" sz="11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MgCl</a:t>
                      </a:r>
                      <a:r>
                        <a:rPr lang="en-US" sz="1100" baseline="-25000" dirty="0" smtClean="0"/>
                        <a:t>2</a:t>
                      </a:r>
                      <a:endParaRPr lang="en-US" sz="11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Life Technologies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2mM</a:t>
                      </a:r>
                      <a:endParaRPr lang="en-US" sz="11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Oligo</a:t>
                      </a:r>
                      <a:r>
                        <a:rPr lang="en-US" sz="1100" dirty="0" smtClean="0"/>
                        <a:t> 1 (A1a16)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Sigma Custom </a:t>
                      </a:r>
                      <a:r>
                        <a:rPr lang="en-US" sz="1100" dirty="0" err="1" smtClean="0"/>
                        <a:t>Oligos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0.5uM</a:t>
                      </a:r>
                      <a:endParaRPr lang="en-US" sz="11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Oligo</a:t>
                      </a:r>
                      <a:r>
                        <a:rPr lang="en-US" sz="1100" dirty="0" smtClean="0"/>
                        <a:t> 2 (A2)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Sigma </a:t>
                      </a:r>
                      <a:r>
                        <a:rPr lang="en-US" sz="1100" dirty="0" err="1" smtClean="0"/>
                        <a:t>Custome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Oligos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0.5uM</a:t>
                      </a:r>
                      <a:endParaRPr lang="en-US" sz="11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EvaGreen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err="1" smtClean="0"/>
                        <a:t>Biotium</a:t>
                      </a:r>
                      <a:r>
                        <a:rPr lang="en-US" sz="1100" dirty="0" smtClean="0"/>
                        <a:t> Inc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1X</a:t>
                      </a:r>
                      <a:endParaRPr lang="en-US" sz="11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Total </a:t>
                      </a:r>
                      <a:r>
                        <a:rPr lang="en-US" sz="1100" dirty="0" err="1" smtClean="0"/>
                        <a:t>vol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1500ul</a:t>
                      </a:r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9174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Comparison of melting kinetics of A1a16-A2 </a:t>
            </a:r>
            <a:r>
              <a:rPr lang="en-US" sz="2000" dirty="0" err="1" smtClean="0"/>
              <a:t>oligo</a:t>
            </a:r>
            <a:r>
              <a:rPr lang="en-US" sz="2000" dirty="0" smtClean="0"/>
              <a:t> pair (40bp, %GC = 50) at </a:t>
            </a:r>
            <a:br>
              <a:rPr lang="en-US" sz="2000" dirty="0" smtClean="0"/>
            </a:br>
            <a:r>
              <a:rPr lang="en-US" sz="2000" dirty="0" smtClean="0"/>
              <a:t>74-75-76-78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 as measured by </a:t>
            </a:r>
            <a:r>
              <a:rPr lang="en-US" sz="2000" dirty="0" smtClean="0"/>
              <a:t>Fluorescence Spectroscopy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40" y="1524000"/>
            <a:ext cx="3963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Thermal (melt) run from 90 to 74/ 75/ 76/  78/ 80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030294" y="1524000"/>
            <a:ext cx="3704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Kinetic run at 74/ 75/ 76/  78/ 80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 for 600secs*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5171932" y="4766108"/>
            <a:ext cx="3194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*See following slide for scale up of kinetic plots</a:t>
            </a:r>
            <a:endParaRPr lang="en-US" sz="1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28650" y="5219700"/>
          <a:ext cx="21336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7718"/>
                <a:gridCol w="228600"/>
                <a:gridCol w="755217"/>
                <a:gridCol w="362065"/>
              </a:tblGrid>
              <a:tr h="3429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Thermal Run Instrument Parameters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Start </a:t>
                      </a:r>
                      <a:r>
                        <a:rPr lang="en-US" sz="900" u="none" strike="noStrike" dirty="0"/>
                        <a:t>Temp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90</a:t>
                      </a:r>
                      <a:r>
                        <a:rPr lang="en-US" sz="900" u="none" strike="noStrike" baseline="30000" dirty="0" smtClean="0"/>
                        <a:t>o</a:t>
                      </a:r>
                      <a:r>
                        <a:rPr lang="en-US" sz="900" u="none" strike="noStrike" dirty="0" smtClean="0"/>
                        <a:t>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End </a:t>
                      </a:r>
                      <a:r>
                        <a:rPr lang="en-US" sz="900" u="none" strike="noStrike" dirty="0"/>
                        <a:t>Temp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74</a:t>
                      </a:r>
                      <a:r>
                        <a:rPr lang="en-US" sz="900" u="none" strike="noStrike" dirty="0"/>
                        <a:t>/ 75/ </a:t>
                      </a:r>
                      <a:r>
                        <a:rPr lang="en-US" sz="900" u="none" strike="noStrike" dirty="0" smtClean="0"/>
                        <a:t>76/ 78/ 78</a:t>
                      </a:r>
                      <a:r>
                        <a:rPr lang="en-US" sz="900" u="none" strike="noStrike" baseline="30000" dirty="0" smtClean="0"/>
                        <a:t>o</a:t>
                      </a:r>
                      <a:r>
                        <a:rPr lang="en-US" sz="900" u="none" strike="noStrike" dirty="0" smtClean="0"/>
                        <a:t>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Ramp Rate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0.5</a:t>
                      </a:r>
                      <a:r>
                        <a:rPr lang="en-US" sz="900" u="none" strike="noStrike" baseline="30000" dirty="0" smtClean="0"/>
                        <a:t>o</a:t>
                      </a:r>
                      <a:r>
                        <a:rPr lang="en-US" sz="900" u="none" strike="noStrike" dirty="0" smtClean="0"/>
                        <a:t>C/min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</a:t>
                      </a:r>
                      <a:r>
                        <a:rPr lang="en-US" sz="900" u="none" strike="noStrike" dirty="0" err="1" smtClean="0"/>
                        <a:t>Avg</a:t>
                      </a:r>
                      <a:r>
                        <a:rPr lang="en-US" sz="900" u="none" strike="noStrike" dirty="0" smtClean="0"/>
                        <a:t> </a:t>
                      </a:r>
                      <a:r>
                        <a:rPr lang="en-US" sz="900" u="none" strike="noStrike" dirty="0"/>
                        <a:t>Time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2sec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Data </a:t>
                      </a:r>
                      <a:r>
                        <a:rPr lang="en-US" sz="900" u="none" strike="noStrike" dirty="0"/>
                        <a:t>Interval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1</a:t>
                      </a:r>
                      <a:r>
                        <a:rPr lang="en-US" sz="900" u="none" strike="noStrike" baseline="30000" dirty="0" smtClean="0"/>
                        <a:t>o</a:t>
                      </a:r>
                      <a:r>
                        <a:rPr lang="en-US" sz="900" u="none" strike="noStrike" dirty="0" smtClean="0"/>
                        <a:t>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6305550" y="5395913"/>
          <a:ext cx="2209800" cy="942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9629"/>
                <a:gridCol w="790171"/>
              </a:tblGrid>
              <a:tr h="37147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Kinetic Run Instrument Parameters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Stop </a:t>
                      </a:r>
                      <a:r>
                        <a:rPr lang="en-US" sz="900" u="none" strike="noStrike" dirty="0"/>
                        <a:t>Time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10min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/>
                        <a:t>   Signal </a:t>
                      </a:r>
                      <a:r>
                        <a:rPr lang="en-US" sz="900" u="none" strike="noStrike" dirty="0"/>
                        <a:t>Averaging Time (SAT)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5secs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Data </a:t>
                      </a:r>
                      <a:r>
                        <a:rPr lang="en-US" sz="900" u="none" strike="noStrike" dirty="0"/>
                        <a:t>Interval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2sec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8" name="Chart 17"/>
          <p:cNvGraphicFramePr>
            <a:graphicFrameLocks noChangeAspect="1"/>
          </p:cNvGraphicFramePr>
          <p:nvPr/>
        </p:nvGraphicFramePr>
        <p:xfrm>
          <a:off x="58886" y="2019300"/>
          <a:ext cx="4468114" cy="2688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Chart 18"/>
          <p:cNvGraphicFramePr>
            <a:graphicFrameLocks noChangeAspect="1"/>
          </p:cNvGraphicFramePr>
          <p:nvPr/>
        </p:nvGraphicFramePr>
        <p:xfrm>
          <a:off x="4585886" y="2019300"/>
          <a:ext cx="4499229" cy="2688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390900" y="5105400"/>
          <a:ext cx="2286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838200"/>
              </a:tblGrid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Instrument Parameters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Excitation </a:t>
                      </a:r>
                      <a:r>
                        <a:rPr lang="en-US" sz="900" u="none" strike="noStrike" dirty="0"/>
                        <a:t>wavelength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500nm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Emission </a:t>
                      </a:r>
                      <a:r>
                        <a:rPr lang="en-US" sz="900" u="none" strike="noStrike" dirty="0"/>
                        <a:t>wavelength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525nm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Excitation </a:t>
                      </a:r>
                      <a:r>
                        <a:rPr lang="en-US" sz="900" u="none" strike="noStrike" dirty="0"/>
                        <a:t>slit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5nm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Emission </a:t>
                      </a:r>
                      <a:r>
                        <a:rPr lang="en-US" sz="900" u="none" strike="noStrike" dirty="0"/>
                        <a:t>slit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5nm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Excitation </a:t>
                      </a:r>
                      <a:r>
                        <a:rPr lang="en-US" sz="900" u="none" strike="noStrike" dirty="0"/>
                        <a:t>filter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Auto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Emission </a:t>
                      </a:r>
                      <a:r>
                        <a:rPr lang="en-US" sz="900" u="none" strike="noStrike" dirty="0"/>
                        <a:t>filter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Open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PMT </a:t>
                      </a:r>
                      <a:r>
                        <a:rPr lang="en-US" sz="900" u="none" strike="noStrike" dirty="0"/>
                        <a:t>Detector Voltage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Medium   (</a:t>
                      </a:r>
                      <a:r>
                        <a:rPr lang="en-US" sz="900" u="none" strike="noStrike" dirty="0"/>
                        <a:t>600)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smtClean="0"/>
              <a:t>Summary of results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867228"/>
            <a:ext cx="8229600" cy="3657600"/>
          </a:xfrm>
        </p:spPr>
        <p:txBody>
          <a:bodyPr>
            <a:noAutofit/>
          </a:bodyPr>
          <a:lstStyle/>
          <a:p>
            <a:pPr algn="just">
              <a:lnSpc>
                <a:spcPts val="1800"/>
              </a:lnSpc>
              <a:spcAft>
                <a:spcPts val="600"/>
              </a:spcAft>
            </a:pPr>
            <a:r>
              <a:rPr lang="en-US" sz="1300" dirty="0" smtClean="0"/>
              <a:t>Comparison with UV Absorbance Spectroscopy</a:t>
            </a:r>
          </a:p>
          <a:p>
            <a:pPr lvl="1" algn="just">
              <a:lnSpc>
                <a:spcPts val="1800"/>
              </a:lnSpc>
            </a:pPr>
            <a:r>
              <a:rPr lang="en-US" sz="1300" dirty="0" smtClean="0"/>
              <a:t>Intensity measured is a direct measure of the amount of </a:t>
            </a:r>
            <a:r>
              <a:rPr lang="en-US" sz="1300" dirty="0" err="1" smtClean="0"/>
              <a:t>ds</a:t>
            </a:r>
            <a:r>
              <a:rPr lang="en-US" sz="1300" dirty="0" smtClean="0"/>
              <a:t> DNA, since dye is specific to </a:t>
            </a:r>
            <a:r>
              <a:rPr lang="en-US" sz="1300" dirty="0" err="1" smtClean="0"/>
              <a:t>ds</a:t>
            </a:r>
            <a:r>
              <a:rPr lang="en-US" sz="1300" dirty="0" smtClean="0"/>
              <a:t> DNA.</a:t>
            </a:r>
          </a:p>
          <a:p>
            <a:pPr lvl="1" algn="just">
              <a:lnSpc>
                <a:spcPts val="1800"/>
              </a:lnSpc>
            </a:pPr>
            <a:r>
              <a:rPr lang="en-US" sz="1300" dirty="0" smtClean="0"/>
              <a:t>Sensitivity is greater.</a:t>
            </a:r>
          </a:p>
          <a:p>
            <a:pPr lvl="1" algn="just">
              <a:lnSpc>
                <a:spcPts val="1800"/>
              </a:lnSpc>
            </a:pPr>
            <a:r>
              <a:rPr lang="en-US" sz="1300" dirty="0" smtClean="0"/>
              <a:t>Equilibration in the kinetic run takes at least 5 </a:t>
            </a:r>
            <a:r>
              <a:rPr lang="en-US" sz="1300" dirty="0" err="1" smtClean="0"/>
              <a:t>mins</a:t>
            </a:r>
            <a:r>
              <a:rPr lang="en-US" sz="1300" dirty="0" smtClean="0"/>
              <a:t> (much slower than UV spectroscopy where equilibration was seen in less than 2 </a:t>
            </a:r>
            <a:r>
              <a:rPr lang="en-US" sz="1300" dirty="0" err="1" smtClean="0"/>
              <a:t>mins</a:t>
            </a:r>
            <a:r>
              <a:rPr lang="en-US" sz="1300" dirty="0" smtClean="0"/>
              <a:t>)</a:t>
            </a:r>
          </a:p>
          <a:p>
            <a:pPr lvl="1" algn="just">
              <a:lnSpc>
                <a:spcPts val="1800"/>
              </a:lnSpc>
            </a:pPr>
            <a:r>
              <a:rPr lang="en-US" sz="1300" dirty="0" smtClean="0"/>
              <a:t>A complete thermal run (90</a:t>
            </a:r>
            <a:r>
              <a:rPr lang="en-US" sz="1300" baseline="30000" dirty="0" smtClean="0"/>
              <a:t>o</a:t>
            </a:r>
            <a:r>
              <a:rPr lang="en-US" sz="1300" dirty="0" smtClean="0"/>
              <a:t> to 25</a:t>
            </a:r>
            <a:r>
              <a:rPr lang="en-US" sz="1300" baseline="30000" dirty="0" smtClean="0"/>
              <a:t>o</a:t>
            </a:r>
            <a:r>
              <a:rPr lang="en-US" sz="1300" dirty="0" smtClean="0"/>
              <a:t>C) was performed using the same instrument </a:t>
            </a:r>
            <a:r>
              <a:rPr lang="en-US" sz="1300" dirty="0" smtClean="0"/>
              <a:t>parameters </a:t>
            </a:r>
            <a:r>
              <a:rPr lang="en-US" sz="1300" dirty="0" smtClean="0"/>
              <a:t>to determine melt temperature and also for purposes of calculation of the </a:t>
            </a:r>
            <a:r>
              <a:rPr lang="en-US" sz="1300" dirty="0" err="1" smtClean="0"/>
              <a:t>ds</a:t>
            </a:r>
            <a:r>
              <a:rPr lang="en-US" sz="1300" dirty="0" smtClean="0"/>
              <a:t> DNA concentration at a specific temperature. However these instrument parameters resulted in signal saturation after 60</a:t>
            </a:r>
            <a:r>
              <a:rPr lang="en-US" sz="1300" baseline="30000" dirty="0" smtClean="0"/>
              <a:t>o</a:t>
            </a:r>
            <a:r>
              <a:rPr lang="en-US" sz="1300" dirty="0" smtClean="0"/>
              <a:t>C. At this point therefore, this calculation is not possible.</a:t>
            </a:r>
          </a:p>
          <a:p>
            <a:pPr lvl="1" algn="just">
              <a:lnSpc>
                <a:spcPts val="1800"/>
              </a:lnSpc>
            </a:pPr>
            <a:r>
              <a:rPr lang="en-US" sz="1300" dirty="0" smtClean="0"/>
              <a:t>An alternative would be to re-do the kinetics with altered instrument parameters ensuring that the sensitivity of the kinetics curves are not compromised.</a:t>
            </a:r>
          </a:p>
          <a:p>
            <a:pPr algn="just">
              <a:lnSpc>
                <a:spcPts val="1800"/>
              </a:lnSpc>
              <a:spcAft>
                <a:spcPts val="600"/>
              </a:spcAft>
            </a:pPr>
            <a:r>
              <a:rPr lang="en-US" sz="1300" dirty="0" smtClean="0"/>
              <a:t>The temperatures chosen for this experiment were based on the Tm of the </a:t>
            </a:r>
            <a:r>
              <a:rPr lang="en-US" sz="1300" dirty="0" err="1" smtClean="0"/>
              <a:t>ds</a:t>
            </a:r>
            <a:r>
              <a:rPr lang="en-US" sz="1300" dirty="0" smtClean="0"/>
              <a:t> </a:t>
            </a:r>
            <a:r>
              <a:rPr lang="en-US" sz="1300" dirty="0" err="1" smtClean="0"/>
              <a:t>oligo</a:t>
            </a:r>
            <a:r>
              <a:rPr lang="en-US" sz="1300" dirty="0" smtClean="0"/>
              <a:t> complex in the presence of dye (~78</a:t>
            </a:r>
            <a:r>
              <a:rPr lang="en-US" sz="1300" baseline="30000" dirty="0" smtClean="0"/>
              <a:t>o</a:t>
            </a:r>
            <a:r>
              <a:rPr lang="en-US" sz="1300" dirty="0" smtClean="0"/>
              <a:t>C).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23900" y="4390285"/>
          <a:ext cx="7696201" cy="2322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655"/>
                <a:gridCol w="1399309"/>
                <a:gridCol w="1399309"/>
                <a:gridCol w="699655"/>
                <a:gridCol w="1399309"/>
                <a:gridCol w="1399309"/>
                <a:gridCol w="699655"/>
              </a:tblGrid>
              <a:tr h="3121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/>
                        <a:t>Expt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Thermal run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Kinetic run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95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smtClean="0"/>
                        <a:t>Intensity </a:t>
                      </a:r>
                      <a:r>
                        <a:rPr lang="en-US" sz="1100" u="none" strike="noStrike" baseline="-25000" dirty="0" smtClean="0"/>
                        <a:t>[</a:t>
                      </a:r>
                      <a:r>
                        <a:rPr lang="en-US" sz="1100" u="none" strike="noStrike" baseline="-25000" dirty="0"/>
                        <a:t>start]</a:t>
                      </a:r>
                      <a:r>
                        <a:rPr lang="en-US" sz="1100" u="none" strike="noStrike" dirty="0"/>
                        <a:t> (90</a:t>
                      </a:r>
                      <a:r>
                        <a:rPr lang="en-US" sz="1100" u="none" strike="noStrike" baseline="30000" dirty="0"/>
                        <a:t>o</a:t>
                      </a:r>
                      <a:r>
                        <a:rPr lang="en-US" sz="1100" u="none" strike="noStrike" dirty="0"/>
                        <a:t>C)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smtClean="0"/>
                        <a:t>Intensity </a:t>
                      </a:r>
                      <a:r>
                        <a:rPr lang="en-US" sz="1100" u="none" strike="noStrike" baseline="-25000" dirty="0" smtClean="0"/>
                        <a:t>[</a:t>
                      </a:r>
                      <a:r>
                        <a:rPr lang="en-US" sz="1100" u="none" strike="noStrike" baseline="-25000" dirty="0"/>
                        <a:t>end]</a:t>
                      </a:r>
                      <a:r>
                        <a:rPr lang="en-US" sz="1100" u="none" strike="noStrike" dirty="0"/>
                        <a:t> </a:t>
                      </a:r>
                      <a:endParaRPr lang="en-US" sz="1100" u="none" strike="noStrike" dirty="0" smtClean="0"/>
                    </a:p>
                    <a:p>
                      <a:pPr algn="ctr" fontAlgn="ctr"/>
                      <a:r>
                        <a:rPr lang="en-US" sz="1100" u="none" strike="noStrike" dirty="0" smtClean="0"/>
                        <a:t>(</a:t>
                      </a:r>
                      <a:r>
                        <a:rPr lang="en-US" sz="1100" u="none" strike="noStrike" dirty="0"/>
                        <a:t>74/ 75/ </a:t>
                      </a:r>
                      <a:r>
                        <a:rPr lang="en-US" sz="1100" u="none" strike="noStrike" dirty="0" smtClean="0"/>
                        <a:t>76/ 78/ 80</a:t>
                      </a:r>
                      <a:r>
                        <a:rPr lang="en-US" sz="1100" u="none" strike="noStrike" baseline="30000" dirty="0" smtClean="0"/>
                        <a:t>o</a:t>
                      </a:r>
                      <a:r>
                        <a:rPr lang="en-US" sz="1100" u="none" strike="noStrike" dirty="0" smtClean="0"/>
                        <a:t>C</a:t>
                      </a:r>
                      <a:r>
                        <a:rPr lang="en-US" sz="1100" u="none" strike="noStrike" dirty="0"/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/>
                        <a:t>Del</a:t>
                      </a:r>
                    </a:p>
                    <a:p>
                      <a:pPr algn="ctr" fontAlgn="ctr"/>
                      <a:r>
                        <a:rPr lang="en-US" sz="1100" u="none" strike="noStrike" dirty="0" smtClean="0"/>
                        <a:t> Intensity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smtClean="0"/>
                        <a:t>Intensity </a:t>
                      </a:r>
                      <a:r>
                        <a:rPr lang="en-US" sz="1100" u="none" strike="noStrike" baseline="-25000" dirty="0" smtClean="0"/>
                        <a:t>[</a:t>
                      </a:r>
                      <a:r>
                        <a:rPr lang="en-US" sz="1100" u="none" strike="noStrike" baseline="-25000" dirty="0"/>
                        <a:t>start]</a:t>
                      </a:r>
                      <a:r>
                        <a:rPr lang="en-US" sz="1100" u="none" strike="noStrike" dirty="0"/>
                        <a:t> t=0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smtClean="0"/>
                        <a:t>Intensity </a:t>
                      </a:r>
                      <a:r>
                        <a:rPr lang="en-US" sz="1100" u="none" strike="noStrike" baseline="-25000" dirty="0" smtClean="0"/>
                        <a:t>[</a:t>
                      </a:r>
                      <a:r>
                        <a:rPr lang="en-US" sz="1100" u="none" strike="noStrike" baseline="-25000" dirty="0"/>
                        <a:t>end]</a:t>
                      </a:r>
                      <a:r>
                        <a:rPr lang="en-US" sz="1100" u="none" strike="noStrike" dirty="0"/>
                        <a:t> t=120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del </a:t>
                      </a:r>
                      <a:endParaRPr lang="en-US" sz="1100" u="none" strike="noStrike" dirty="0" smtClean="0"/>
                    </a:p>
                    <a:p>
                      <a:pPr algn="ctr" fontAlgn="ctr"/>
                      <a:r>
                        <a:rPr lang="en-US" sz="1100" u="none" strike="noStrike" dirty="0" smtClean="0"/>
                        <a:t>Intensity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12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74</a:t>
                      </a:r>
                      <a:r>
                        <a:rPr lang="en-US" sz="1100" u="none" strike="noStrike" baseline="30000" dirty="0"/>
                        <a:t>o</a:t>
                      </a:r>
                      <a:r>
                        <a:rPr lang="en-US" sz="1100" u="none" strike="noStrike" dirty="0"/>
                        <a:t>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7.2564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506.8771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499.6207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504.1714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615.1804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111.0090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12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75</a:t>
                      </a:r>
                      <a:r>
                        <a:rPr lang="en-US" sz="1100" u="none" strike="noStrike" baseline="30000" dirty="0"/>
                        <a:t>o</a:t>
                      </a:r>
                      <a:r>
                        <a:rPr lang="en-US" sz="1100" u="none" strike="noStrike" dirty="0"/>
                        <a:t>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7.6088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470.7151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463.1063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470.1724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600.7414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130.5690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12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76</a:t>
                      </a:r>
                      <a:r>
                        <a:rPr lang="en-US" sz="1100" u="none" strike="noStrike" baseline="30000" dirty="0"/>
                        <a:t>o</a:t>
                      </a:r>
                      <a:r>
                        <a:rPr lang="en-US" sz="1100" u="none" strike="noStrike" dirty="0"/>
                        <a:t>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7.3348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407.1006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399.7658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408.4270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562.0872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153.6602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12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78</a:t>
                      </a:r>
                      <a:r>
                        <a:rPr lang="en-US" sz="1100" u="none" strike="noStrike" baseline="30000" dirty="0"/>
                        <a:t>o</a:t>
                      </a:r>
                      <a:r>
                        <a:rPr lang="en-US" sz="1100" u="none" strike="noStrike" dirty="0"/>
                        <a:t>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5.8625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144.4798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138.6173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146.5306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389.2415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242.7109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121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80</a:t>
                      </a:r>
                      <a:r>
                        <a:rPr lang="en-US" sz="1100" u="none" strike="noStrike" baseline="30000" dirty="0"/>
                        <a:t>o</a:t>
                      </a:r>
                      <a:r>
                        <a:rPr lang="en-US" sz="1100" u="none" strike="noStrike" dirty="0"/>
                        <a:t>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7.3747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28.7847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21.4100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29.2909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246.3062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217.0153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1049</Words>
  <Application>Microsoft Office PowerPoint</Application>
  <PresentationFormat>On-screen Show (4:3)</PresentationFormat>
  <Paragraphs>174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Objective: To develop a standardised method for measuring annealing/ melting rates for complementary DNA oligomers by  Fluorescence Spectroscopy.</vt:lpstr>
      <vt:lpstr>Oligomer details</vt:lpstr>
      <vt:lpstr>Methods: Protocol 1 The experiment is carried out in the Cary Eclipse Fluorescence Spectrophotometer</vt:lpstr>
      <vt:lpstr>Comparison of melting kinetics of A1a16-A2 oligo pair (40bp, %GC = 50) at  74-75-76-78oC as measured by Fluorescence Spectroscopy</vt:lpstr>
      <vt:lpstr>Summary of results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76</cp:revision>
  <dcterms:created xsi:type="dcterms:W3CDTF">2013-04-02T12:40:28Z</dcterms:created>
  <dcterms:modified xsi:type="dcterms:W3CDTF">2013-04-05T13:29:32Z</dcterms:modified>
</cp:coreProperties>
</file>