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  <p:sldId id="276" r:id="rId11"/>
    <p:sldId id="277" r:id="rId12"/>
    <p:sldId id="266" r:id="rId13"/>
    <p:sldId id="265" r:id="rId14"/>
    <p:sldId id="279" r:id="rId15"/>
    <p:sldId id="280" r:id="rId16"/>
    <p:sldId id="271" r:id="rId17"/>
    <p:sldId id="269" r:id="rId18"/>
    <p:sldId id="275" r:id="rId19"/>
    <p:sldId id="278" r:id="rId20"/>
    <p:sldId id="272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014C99-CD56-4974-98E7-E690B5554A97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CDACC3-DD2A-4DC4-AF3B-468A9A735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DACC3-DD2A-4DC4-AF3B-468A9A735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0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9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6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FD6E3-B711-4504-90C3-FBDDF5FE7DA9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D161-BDE7-44C2-80FB-9C758BAF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762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Figure 1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76200" y="1143000"/>
            <a:ext cx="44196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2" y="1828800"/>
            <a:ext cx="4048125" cy="299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91012" cy="29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10" name="Rectangle 9"/>
          <p:cNvSpPr/>
          <p:nvPr/>
        </p:nvSpPr>
        <p:spPr>
          <a:xfrm>
            <a:off x="4572000" y="1143000"/>
            <a:ext cx="44196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6616" y="1573450"/>
            <a:ext cx="6613526" cy="3538460"/>
            <a:chOff x="1315468" y="1315368"/>
            <a:chExt cx="6613526" cy="353846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371600"/>
              <a:ext cx="4305300" cy="3482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Left Brace 2"/>
            <p:cNvSpPr/>
            <p:nvPr/>
          </p:nvSpPr>
          <p:spPr>
            <a:xfrm rot="10800000">
              <a:off x="5527247" y="2529857"/>
              <a:ext cx="152401" cy="1737343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5400000">
              <a:off x="5514324" y="320549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Reverse</a:t>
              </a:r>
            </a:p>
            <a:p>
              <a:pPr algn="ctr"/>
              <a:r>
                <a:rPr lang="en-US" sz="1400" b="1" dirty="0" smtClean="0"/>
                <a:t>reaction</a:t>
              </a:r>
              <a:endParaRPr lang="en-US" sz="1400" b="1" dirty="0"/>
            </a:p>
          </p:txBody>
        </p:sp>
        <p:sp>
          <p:nvSpPr>
            <p:cNvPr id="5" name="Left Brace 4"/>
            <p:cNvSpPr/>
            <p:nvPr/>
          </p:nvSpPr>
          <p:spPr>
            <a:xfrm rot="13832762" flipH="1">
              <a:off x="2833313" y="1125304"/>
              <a:ext cx="143939" cy="1238083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9266158">
              <a:off x="1315468" y="1315368"/>
              <a:ext cx="2675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Competitive inhibition </a:t>
              </a:r>
            </a:p>
            <a:p>
              <a:pPr algn="ctr"/>
              <a:r>
                <a:rPr lang="en-US" sz="1400" b="1" dirty="0"/>
                <a:t>o</a:t>
              </a:r>
              <a:r>
                <a:rPr lang="en-US" sz="1400" b="1" dirty="0" smtClean="0"/>
                <a:t>f forward </a:t>
              </a:r>
              <a:r>
                <a:rPr lang="en-US" sz="1400" b="1" dirty="0" smtClean="0"/>
                <a:t>reaction</a:t>
              </a:r>
              <a:endParaRPr lang="en-US" sz="1400" b="1" dirty="0"/>
            </a:p>
          </p:txBody>
        </p:sp>
        <p:sp>
          <p:nvSpPr>
            <p:cNvPr id="7" name="Left Brace 6"/>
            <p:cNvSpPr/>
            <p:nvPr/>
          </p:nvSpPr>
          <p:spPr>
            <a:xfrm rot="3137612" flipH="1">
              <a:off x="6145789" y="1484086"/>
              <a:ext cx="121627" cy="1238083"/>
            </a:xfrm>
            <a:prstGeom prst="leftBrace">
              <a:avLst>
                <a:gd name="adj1" fmla="val 46333"/>
                <a:gd name="adj2" fmla="val 49224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9266158">
              <a:off x="5253607" y="2001167"/>
              <a:ext cx="2675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Competitive inhibition </a:t>
              </a:r>
            </a:p>
            <a:p>
              <a:pPr algn="ctr"/>
              <a:r>
                <a:rPr lang="en-US" sz="1400" b="1" dirty="0"/>
                <a:t>o</a:t>
              </a:r>
              <a:r>
                <a:rPr lang="en-US" sz="1400" b="1" dirty="0" smtClean="0"/>
                <a:t>f reverse </a:t>
              </a:r>
              <a:r>
                <a:rPr lang="en-US" sz="1400" b="1" dirty="0" smtClean="0"/>
                <a:t>reaction</a:t>
              </a:r>
              <a:endParaRPr lang="en-US" sz="1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56" y="152400"/>
            <a:ext cx="2581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Depression Figure-Version A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295639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26511"/>
            <a:ext cx="4487515" cy="340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/>
          <p:cNvSpPr/>
          <p:nvPr/>
        </p:nvSpPr>
        <p:spPr>
          <a:xfrm rot="10800000">
            <a:off x="5181601" y="2834656"/>
            <a:ext cx="152401" cy="1737343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5400000">
            <a:off x="5168678" y="351028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Reverse</a:t>
            </a:r>
          </a:p>
          <a:p>
            <a:pPr algn="ctr"/>
            <a:r>
              <a:rPr lang="en-US" sz="1400" b="1" dirty="0" smtClean="0"/>
              <a:t>reaction</a:t>
            </a:r>
            <a:endParaRPr lang="en-US" sz="1400" b="1" dirty="0"/>
          </a:p>
        </p:txBody>
      </p:sp>
      <p:sp>
        <p:nvSpPr>
          <p:cNvPr id="5" name="Left Brace 4"/>
          <p:cNvSpPr/>
          <p:nvPr/>
        </p:nvSpPr>
        <p:spPr>
          <a:xfrm rot="13832762" flipH="1">
            <a:off x="2524461" y="1383386"/>
            <a:ext cx="143939" cy="1238083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266158">
            <a:off x="1006616" y="1573450"/>
            <a:ext cx="26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Competitive inhibition 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f forward </a:t>
            </a:r>
            <a:r>
              <a:rPr lang="en-US" sz="1400" b="1" dirty="0" smtClean="0"/>
              <a:t>reaction</a:t>
            </a:r>
            <a:endParaRPr lang="en-US" sz="1400" b="1" dirty="0"/>
          </a:p>
        </p:txBody>
      </p:sp>
      <p:sp>
        <p:nvSpPr>
          <p:cNvPr id="7" name="Left Brace 6"/>
          <p:cNvSpPr/>
          <p:nvPr/>
        </p:nvSpPr>
        <p:spPr>
          <a:xfrm rot="3137612" flipH="1">
            <a:off x="5836937" y="1742168"/>
            <a:ext cx="121627" cy="1238083"/>
          </a:xfrm>
          <a:prstGeom prst="leftBrace">
            <a:avLst>
              <a:gd name="adj1" fmla="val 46333"/>
              <a:gd name="adj2" fmla="val 492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9266158">
            <a:off x="4944755" y="2259249"/>
            <a:ext cx="26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Competitive inhibition </a:t>
            </a:r>
          </a:p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f reverse </a:t>
            </a:r>
            <a:r>
              <a:rPr lang="en-US" sz="1400" b="1" dirty="0" smtClean="0"/>
              <a:t>reaction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956" y="152400"/>
            <a:ext cx="257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Depression Figure-Version </a:t>
            </a:r>
            <a:r>
              <a:rPr lang="en-US" sz="1600" b="1" u="sng" dirty="0"/>
              <a:t>B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86131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244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Linear reaction scheme 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5562600" cy="18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5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2852"/>
            <a:ext cx="8001000" cy="619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369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Double reciprocal /Dixon schematics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62702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76200"/>
            <a:ext cx="4267200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"/>
            <a:ext cx="3763921" cy="30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49142" y="3180445"/>
            <a:ext cx="4329154" cy="3462594"/>
            <a:chOff x="185696" y="76200"/>
            <a:chExt cx="4329154" cy="346259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76200"/>
              <a:ext cx="2762250" cy="346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96" y="1685662"/>
              <a:ext cx="1668504" cy="153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0172" y="3104245"/>
            <a:ext cx="505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                                                                                      B</a:t>
            </a:r>
            <a:endParaRPr lang="en-US" b="1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46" y="3629269"/>
            <a:ext cx="4170124" cy="29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88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" y="240088"/>
            <a:ext cx="4267200" cy="292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088"/>
            <a:ext cx="3763921" cy="30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21" y="3674858"/>
            <a:ext cx="4235980" cy="30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3429000"/>
            <a:ext cx="505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                                                                                       D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809" y="3815587"/>
            <a:ext cx="4468391" cy="2719565"/>
            <a:chOff x="179809" y="3874529"/>
            <a:chExt cx="4468391" cy="27195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25" y="3874529"/>
              <a:ext cx="2759075" cy="271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09" y="4879201"/>
              <a:ext cx="1792222" cy="171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489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821" y="3838926"/>
            <a:ext cx="4235980" cy="301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5696" y="76200"/>
            <a:ext cx="4329154" cy="3462594"/>
            <a:chOff x="185696" y="76200"/>
            <a:chExt cx="4329154" cy="346259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76200"/>
              <a:ext cx="2762250" cy="346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96" y="1685662"/>
              <a:ext cx="1668504" cy="153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6726" y="0"/>
            <a:ext cx="5056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                                                                                      B</a:t>
            </a:r>
            <a:endParaRPr lang="en-US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25024"/>
            <a:ext cx="4170124" cy="291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3593068"/>
            <a:ext cx="505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                                                                                       D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9809" y="3979655"/>
            <a:ext cx="4468391" cy="2719565"/>
            <a:chOff x="179809" y="3874529"/>
            <a:chExt cx="4468391" cy="27195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25" y="3874529"/>
              <a:ext cx="2759075" cy="271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09" y="4879201"/>
              <a:ext cx="1792222" cy="171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3804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43934"/>
            <a:ext cx="387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Double Reciprocal Plot – [NAM] = 0uM</a:t>
            </a:r>
            <a:endParaRPr lang="en-US" b="1" u="sng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838200"/>
            <a:ext cx="7812741" cy="5029200"/>
            <a:chOff x="516836" y="990600"/>
            <a:chExt cx="7600705" cy="4876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90600"/>
              <a:ext cx="7279341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6836" y="990600"/>
              <a:ext cx="46217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                                                                   (B)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98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" y="43934"/>
            <a:ext cx="422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Double Reciprocal Plot – [NAM] = 3000uM</a:t>
            </a:r>
            <a:endParaRPr lang="en-US" b="1" u="sng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07671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49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43934"/>
            <a:ext cx="422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Double Reciprocal Plot – [NAM] = 5000uM</a:t>
            </a:r>
            <a:endParaRPr lang="en-US" b="1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8267"/>
            <a:ext cx="462556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34" y="1472936"/>
            <a:ext cx="3352800" cy="32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5314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(A)                                                                               (B)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3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75848" cy="496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Figure 2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52400" y="609600"/>
            <a:ext cx="4343400" cy="5562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609600"/>
            <a:ext cx="4343400" cy="55626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157" y="609600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97464" y="609600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09" y="1046579"/>
            <a:ext cx="4155791" cy="49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86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566863"/>
            <a:ext cx="54387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676400"/>
            <a:ext cx="1905000" cy="62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4700" y="1386461"/>
            <a:ext cx="148589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1131359" cy="53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4921806"/>
            <a:ext cx="12666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[NAM], uM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44534" y="4189343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[NAD</a:t>
            </a:r>
            <a:r>
              <a:rPr lang="en-US" sz="1600" b="1" baseline="30000" dirty="0" smtClean="0"/>
              <a:t>+</a:t>
            </a:r>
            <a:r>
              <a:rPr lang="en-US" sz="1600" b="1" dirty="0" smtClean="0"/>
              <a:t>]=3000 uM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" y="43934"/>
            <a:ext cx="292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Dixon Plot-[NAD</a:t>
            </a:r>
            <a:r>
              <a:rPr lang="en-US" b="1" u="sng" baseline="30000" dirty="0" smtClean="0"/>
              <a:t>+</a:t>
            </a:r>
            <a:r>
              <a:rPr lang="en-US" b="1" u="sng" dirty="0" smtClean="0"/>
              <a:t>] = 3000uM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42936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50" y="43934"/>
            <a:ext cx="282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Dixon Plot-Saturating NAD+</a:t>
            </a:r>
            <a:endParaRPr lang="en-US" b="1" u="sng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23156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13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56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Single Triangle</a:t>
            </a:r>
            <a:endParaRPr lang="en-US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51331" cy="309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27" y="1700835"/>
            <a:ext cx="399627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97464" y="1143000"/>
            <a:ext cx="4141736" cy="375347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157" y="1185446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697464" y="1185446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  <p:sp>
        <p:nvSpPr>
          <p:cNvPr id="11" name="Rectangle 10"/>
          <p:cNvSpPr/>
          <p:nvPr/>
        </p:nvSpPr>
        <p:spPr>
          <a:xfrm>
            <a:off x="152400" y="1143000"/>
            <a:ext cx="4141736" cy="3753473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168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Double Triangle</a:t>
            </a:r>
            <a:endParaRPr lang="en-US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1117"/>
            <a:ext cx="3445101" cy="46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41117"/>
            <a:ext cx="3432949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609600"/>
            <a:ext cx="3886200" cy="53985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609600"/>
            <a:ext cx="3962400" cy="5398532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957" y="609600"/>
            <a:ext cx="1169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Black/white</a:t>
            </a:r>
            <a:endParaRPr lang="en-US" sz="16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697464" y="609600"/>
            <a:ext cx="108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Color code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31687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7754"/>
            <a:ext cx="4546600" cy="361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Figure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9154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1700"/>
            <a:ext cx="3429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Figure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5" name="Rectangle 4"/>
          <p:cNvSpPr/>
          <p:nvPr/>
        </p:nvSpPr>
        <p:spPr>
          <a:xfrm>
            <a:off x="152400" y="1143000"/>
            <a:ext cx="8839200" cy="4191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595" y="2210873"/>
            <a:ext cx="3606605" cy="251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2" y="1557754"/>
            <a:ext cx="4646928" cy="364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6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912"/>
            <a:ext cx="4536981" cy="5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+ Rectangle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A</a:t>
            </a:r>
            <a:endParaRPr lang="en-US" sz="1600" u="sng" dirty="0"/>
          </a:p>
        </p:txBody>
      </p:sp>
      <p:sp>
        <p:nvSpPr>
          <p:cNvPr id="12" name="Left Brace 11"/>
          <p:cNvSpPr/>
          <p:nvPr/>
        </p:nvSpPr>
        <p:spPr>
          <a:xfrm>
            <a:off x="1143000" y="1143000"/>
            <a:ext cx="190500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>
            <a:off x="1950720" y="3124200"/>
            <a:ext cx="190500" cy="8382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7315200" y="1066800"/>
            <a:ext cx="206922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flipH="1">
            <a:off x="6417222" y="3124200"/>
            <a:ext cx="206922" cy="9144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" y="2186226"/>
            <a:ext cx="1036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modulation of forward reaction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254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of forward reaction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11532" y="3265557"/>
            <a:ext cx="103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</a:t>
            </a:r>
          </a:p>
          <a:p>
            <a:r>
              <a:rPr lang="en-US" sz="1000" b="1" dirty="0" smtClean="0"/>
              <a:t>of reverse reaction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2122" y="2160657"/>
            <a:ext cx="11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inhibition of reverse reaction</a:t>
            </a:r>
            <a:endParaRPr lang="en-US" sz="1000" b="1" dirty="0"/>
          </a:p>
        </p:txBody>
      </p:sp>
      <p:sp>
        <p:nvSpPr>
          <p:cNvPr id="20" name="Rectangle 19"/>
          <p:cNvSpPr/>
          <p:nvPr/>
        </p:nvSpPr>
        <p:spPr>
          <a:xfrm>
            <a:off x="76200" y="609600"/>
            <a:ext cx="8991600" cy="57912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9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354" y="730392"/>
            <a:ext cx="4881562" cy="544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>
          <a:xfrm>
            <a:off x="1143000" y="1143000"/>
            <a:ext cx="190500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1950720" y="3124200"/>
            <a:ext cx="190500" cy="8382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flipH="1">
            <a:off x="7315200" y="1066800"/>
            <a:ext cx="206922" cy="28956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flipH="1">
            <a:off x="6417222" y="3124200"/>
            <a:ext cx="206922" cy="914400"/>
          </a:xfrm>
          <a:prstGeom prst="leftBrace">
            <a:avLst>
              <a:gd name="adj1" fmla="val 46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" y="2186226"/>
            <a:ext cx="1036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modulation of forward reaction</a:t>
            </a:r>
            <a:endParaRPr lang="en-US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54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of forward reaction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11532" y="3265557"/>
            <a:ext cx="103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Hyperbolic modulation </a:t>
            </a:r>
          </a:p>
          <a:p>
            <a:r>
              <a:rPr lang="en-US" sz="1000" b="1" dirty="0" smtClean="0"/>
              <a:t>of reverse reaction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22122" y="2160657"/>
            <a:ext cx="116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Mixed noncompetitive inhibition of reverse reaction</a:t>
            </a:r>
            <a:endParaRPr lang="en-US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76200" y="609600"/>
            <a:ext cx="8991600" cy="57912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47" y="598838"/>
            <a:ext cx="970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Version B</a:t>
            </a:r>
            <a:endParaRPr lang="en-US" sz="16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76200"/>
            <a:ext cx="186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Cubic + Rectangle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5812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52400"/>
            <a:ext cx="1258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3D Triangle</a:t>
            </a:r>
            <a:endParaRPr lang="en-US" b="1" u="sng" dirty="0"/>
          </a:p>
        </p:txBody>
      </p:sp>
      <p:grpSp>
        <p:nvGrpSpPr>
          <p:cNvPr id="2" name="Group 1"/>
          <p:cNvGrpSpPr/>
          <p:nvPr/>
        </p:nvGrpSpPr>
        <p:grpSpPr>
          <a:xfrm>
            <a:off x="381000" y="519113"/>
            <a:ext cx="6915591" cy="5819775"/>
            <a:chOff x="381000" y="519113"/>
            <a:chExt cx="6915591" cy="58197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0" y="519113"/>
              <a:ext cx="5143500" cy="581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Left Brace 3"/>
            <p:cNvSpPr/>
            <p:nvPr/>
          </p:nvSpPr>
          <p:spPr>
            <a:xfrm>
              <a:off x="1767840" y="1371600"/>
              <a:ext cx="190500" cy="2438399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2082967"/>
              <a:ext cx="13868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Mixed Noncompetitive modulation of forward reaction</a:t>
              </a:r>
              <a:endParaRPr lang="en-US" sz="1400" b="1" dirty="0"/>
            </a:p>
          </p:txBody>
        </p:sp>
        <p:sp>
          <p:nvSpPr>
            <p:cNvPr id="6" name="Left Brace 5"/>
            <p:cNvSpPr/>
            <p:nvPr/>
          </p:nvSpPr>
          <p:spPr>
            <a:xfrm rot="18569925" flipH="1">
              <a:off x="5309333" y="-285396"/>
              <a:ext cx="162608" cy="3811909"/>
            </a:xfrm>
            <a:prstGeom prst="leftBrace">
              <a:avLst>
                <a:gd name="adj1" fmla="val 46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2298297">
              <a:off x="4449957" y="1224007"/>
              <a:ext cx="2675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Mixed noncompetitive inhibition of reverse reaction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4414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5548</TotalTime>
  <Words>203</Words>
  <Application>Microsoft Office PowerPoint</Application>
  <PresentationFormat>On-screen Show (4:3)</PresentationFormat>
  <Paragraphs>63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PMC Lab</dc:creator>
  <cp:lastModifiedBy>PMC Lab</cp:lastModifiedBy>
  <cp:revision>51</cp:revision>
  <cp:lastPrinted>2017-03-28T20:43:16Z</cp:lastPrinted>
  <dcterms:created xsi:type="dcterms:W3CDTF">2017-03-17T13:07:22Z</dcterms:created>
  <dcterms:modified xsi:type="dcterms:W3CDTF">2017-03-30T19:09:37Z</dcterms:modified>
</cp:coreProperties>
</file>