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2" r:id="rId7"/>
    <p:sldId id="265" r:id="rId8"/>
    <p:sldId id="263" r:id="rId9"/>
    <p:sldId id="274" r:id="rId10"/>
    <p:sldId id="264" r:id="rId11"/>
    <p:sldId id="266" r:id="rId12"/>
    <p:sldId id="271" r:id="rId13"/>
    <p:sldId id="267" r:id="rId14"/>
    <p:sldId id="270" r:id="rId15"/>
    <p:sldId id="273" r:id="rId16"/>
    <p:sldId id="269" r:id="rId17"/>
    <p:sldId id="268" r:id="rId18"/>
    <p:sldId id="272" r:id="rId1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705" autoAdjust="0"/>
  </p:normalViewPr>
  <p:slideViewPr>
    <p:cSldViewPr>
      <p:cViewPr>
        <p:scale>
          <a:sx n="100" d="100"/>
          <a:sy n="100" d="100"/>
        </p:scale>
        <p:origin x="-912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A734-176E-46DC-BE0A-7F2195496DF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A36E-5B8B-4425-B4AB-1A9D226AF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A734-176E-46DC-BE0A-7F2195496DF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A36E-5B8B-4425-B4AB-1A9D226AF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6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A734-176E-46DC-BE0A-7F2195496DF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A36E-5B8B-4425-B4AB-1A9D226AF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0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A734-176E-46DC-BE0A-7F2195496DF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A36E-5B8B-4425-B4AB-1A9D226AF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4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A734-176E-46DC-BE0A-7F2195496DF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A36E-5B8B-4425-B4AB-1A9D226AF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3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A734-176E-46DC-BE0A-7F2195496DF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A36E-5B8B-4425-B4AB-1A9D226AF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7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A734-176E-46DC-BE0A-7F2195496DF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A36E-5B8B-4425-B4AB-1A9D226AF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0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A734-176E-46DC-BE0A-7F2195496DF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A36E-5B8B-4425-B4AB-1A9D226AF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A734-176E-46DC-BE0A-7F2195496DF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A36E-5B8B-4425-B4AB-1A9D226AF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8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A734-176E-46DC-BE0A-7F2195496DF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A36E-5B8B-4425-B4AB-1A9D226AF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0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A734-176E-46DC-BE0A-7F2195496DF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A36E-5B8B-4425-B4AB-1A9D226AF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0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8A734-176E-46DC-BE0A-7F2195496DF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6A36E-5B8B-4425-B4AB-1A9D226AF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6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" y="110609"/>
            <a:ext cx="203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Comments from RC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5743575" cy="4886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0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105" y="629304"/>
            <a:ext cx="8580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Also, please take the linear reaction scheme from PLOS paper and replace the notations with the new notations.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5" y="110609"/>
            <a:ext cx="203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Comments from RC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965" y="3048000"/>
            <a:ext cx="230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Modified Figure by XG</a:t>
            </a:r>
            <a:endParaRPr lang="en-US" b="1" u="sn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44" y="937081"/>
            <a:ext cx="7194785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39000" y="6107668"/>
            <a:ext cx="1692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PLOS Linear Fig.</a:t>
            </a:r>
            <a:endParaRPr lang="en-US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95" y="3578321"/>
            <a:ext cx="6110288" cy="22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0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43" y="9009"/>
            <a:ext cx="9056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rgbClr val="FF0000"/>
                </a:solidFill>
              </a:rPr>
              <a:t>Comments from RC </a:t>
            </a:r>
            <a:r>
              <a:rPr lang="en-US" sz="1200" dirty="0" smtClean="0">
                <a:solidFill>
                  <a:srgbClr val="FF0000"/>
                </a:solidFill>
              </a:rPr>
              <a:t>Finally</a:t>
            </a:r>
            <a:r>
              <a:rPr lang="en-US" sz="1200" dirty="0">
                <a:solidFill>
                  <a:srgbClr val="FF0000"/>
                </a:solidFill>
              </a:rPr>
              <a:t>, we will also be editing the notations correspondingly in the double reciprocal /Dixon schematics from PNAS paper (schematics, not </a:t>
            </a:r>
            <a:r>
              <a:rPr lang="en-US" sz="1200" dirty="0" err="1">
                <a:solidFill>
                  <a:srgbClr val="FF0000"/>
                </a:solidFill>
              </a:rPr>
              <a:t>exptl</a:t>
            </a:r>
            <a:r>
              <a:rPr lang="en-US" sz="1200" dirty="0">
                <a:solidFill>
                  <a:srgbClr val="FF0000"/>
                </a:solidFill>
              </a:rPr>
              <a:t> data)  for this purpose -- will involve changing </a:t>
            </a:r>
            <a:r>
              <a:rPr lang="en-US" sz="1200" dirty="0" err="1">
                <a:solidFill>
                  <a:srgbClr val="FF0000"/>
                </a:solidFill>
              </a:rPr>
              <a:t>Km,NAD,app</a:t>
            </a:r>
            <a:r>
              <a:rPr lang="en-US" sz="1200" dirty="0">
                <a:solidFill>
                  <a:srgbClr val="FF0000"/>
                </a:solidFill>
              </a:rPr>
              <a:t>, </a:t>
            </a:r>
            <a:r>
              <a:rPr lang="en-US" sz="1200" dirty="0" err="1">
                <a:solidFill>
                  <a:srgbClr val="FF0000"/>
                </a:solidFill>
              </a:rPr>
              <a:t>kex,app</a:t>
            </a:r>
            <a:r>
              <a:rPr lang="en-US" sz="1200" dirty="0">
                <a:solidFill>
                  <a:srgbClr val="FF0000"/>
                </a:solidFill>
              </a:rPr>
              <a:t>, </a:t>
            </a:r>
            <a:r>
              <a:rPr lang="en-US" sz="1200" dirty="0" err="1">
                <a:solidFill>
                  <a:srgbClr val="FF0000"/>
                </a:solidFill>
              </a:rPr>
              <a:t>kcat,app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etc</a:t>
            </a:r>
            <a:r>
              <a:rPr lang="en-US" sz="1200" dirty="0">
                <a:solidFill>
                  <a:srgbClr val="FF0000"/>
                </a:solidFill>
              </a:rPr>
              <a:t> to the notations corresponding to the new ones I listed in my previous email.</a:t>
            </a:r>
          </a:p>
          <a:p>
            <a:endParaRPr lang="en-US" sz="12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65" y="609600"/>
            <a:ext cx="230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Modified Figure by XG</a:t>
            </a:r>
            <a:endParaRPr lang="en-US" b="1" u="sng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93" y="942636"/>
            <a:ext cx="7541907" cy="580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3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srgbClr val="FF0000"/>
                </a:solidFill>
              </a:rPr>
              <a:t>Comments from RC </a:t>
            </a:r>
            <a:r>
              <a:rPr lang="en-US" sz="1400" dirty="0" smtClean="0">
                <a:solidFill>
                  <a:srgbClr val="FF0000"/>
                </a:solidFill>
              </a:rPr>
              <a:t>--</a:t>
            </a:r>
            <a:r>
              <a:rPr lang="en-US" sz="1400" dirty="0">
                <a:solidFill>
                  <a:srgbClr val="FF0000"/>
                </a:solidFill>
              </a:rPr>
              <a:t>Dixon schematics: can you redraw these by replacing the lines with the hyperbolic curves like those you plotted before for our recent analyses (see e.g. Dixon </a:t>
            </a:r>
            <a:r>
              <a:rPr lang="en-US" sz="1400" dirty="0" err="1">
                <a:solidFill>
                  <a:srgbClr val="FF0000"/>
                </a:solidFill>
              </a:rPr>
              <a:t>eq</a:t>
            </a:r>
            <a:r>
              <a:rPr lang="en-US" sz="1400" dirty="0">
                <a:solidFill>
                  <a:srgbClr val="FF0000"/>
                </a:solidFill>
              </a:rPr>
              <a:t> 1 predicted plots at 500.15000uM </a:t>
            </a:r>
            <a:r>
              <a:rPr lang="en-US" sz="1400" dirty="0" err="1">
                <a:solidFill>
                  <a:srgbClr val="FF0000"/>
                </a:solidFill>
              </a:rPr>
              <a:t>ppt</a:t>
            </a:r>
            <a:r>
              <a:rPr lang="en-US" sz="1400" dirty="0">
                <a:solidFill>
                  <a:srgbClr val="FF0000"/>
                </a:solidFill>
              </a:rPr>
              <a:t>)? You can use the equation 1 with everything except [NAD] specified and make the plot for a few diff NAD in subfigure b. If you have any questions let me know. Later we may add depiction of location of plateau. 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98672"/>
            <a:ext cx="7391400" cy="572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39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6348" y="989464"/>
            <a:ext cx="8502851" cy="3582535"/>
            <a:chOff x="381000" y="761999"/>
            <a:chExt cx="8114880" cy="282134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761999"/>
              <a:ext cx="3979238" cy="2821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555" y="762894"/>
              <a:ext cx="4124325" cy="259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46565" y="152400"/>
            <a:ext cx="8860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FF0000"/>
                </a:solidFill>
              </a:rPr>
              <a:t>Comments from </a:t>
            </a:r>
            <a:r>
              <a:rPr lang="en-US" sz="1600" b="1" u="sng" dirty="0" err="1">
                <a:solidFill>
                  <a:srgbClr val="FF0000"/>
                </a:solidFill>
              </a:rPr>
              <a:t>RC</a:t>
            </a:r>
            <a:r>
              <a:rPr lang="en-US" sz="1600" dirty="0" err="1" smtClean="0">
                <a:solidFill>
                  <a:srgbClr val="FF0000"/>
                </a:solidFill>
              </a:rPr>
              <a:t>There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is also a cube fig in </a:t>
            </a:r>
            <a:r>
              <a:rPr lang="en-US" sz="1600" dirty="0" err="1">
                <a:solidFill>
                  <a:srgbClr val="FF0000"/>
                </a:solidFill>
              </a:rPr>
              <a:t>biorxiv</a:t>
            </a:r>
            <a:r>
              <a:rPr lang="en-US" sz="1600" dirty="0" smtClean="0">
                <a:solidFill>
                  <a:srgbClr val="FF0000"/>
                </a:solidFill>
              </a:rPr>
              <a:t>. Can </a:t>
            </a:r>
            <a:r>
              <a:rPr lang="en-US" sz="1600" dirty="0">
                <a:solidFill>
                  <a:srgbClr val="FF0000"/>
                </a:solidFill>
              </a:rPr>
              <a:t>you edit this (separate version) so the notations are updated accordingly throughout?</a:t>
            </a:r>
          </a:p>
        </p:txBody>
      </p:sp>
    </p:spTree>
    <p:extLst>
      <p:ext uri="{BB962C8B-B14F-4D97-AF65-F5344CB8AC3E}">
        <p14:creationId xmlns:p14="http://schemas.microsoft.com/office/powerpoint/2010/main" val="254434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98972"/>
            <a:ext cx="4724400" cy="358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467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Modified Figure by XG-----E.S2.P1 in the middle</a:t>
            </a:r>
            <a:endParaRPr lang="en-US" b="1" u="sng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388" y="2209801"/>
            <a:ext cx="3158212" cy="209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944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9" y="1143000"/>
            <a:ext cx="4633911" cy="357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5480"/>
            <a:ext cx="3593782" cy="26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467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Modified Figure by XG-----E.S2.S1 in the middle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331318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" y="914400"/>
            <a:ext cx="7856221" cy="445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10383"/>
            <a:ext cx="2955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RC: We </a:t>
            </a:r>
            <a:r>
              <a:rPr lang="en-US" sz="1400" dirty="0">
                <a:solidFill>
                  <a:srgbClr val="FF0000"/>
                </a:solidFill>
              </a:rPr>
              <a:t>also need this fig to be edited:</a:t>
            </a:r>
          </a:p>
        </p:txBody>
      </p:sp>
    </p:spTree>
    <p:extLst>
      <p:ext uri="{BB962C8B-B14F-4D97-AF65-F5344CB8AC3E}">
        <p14:creationId xmlns:p14="http://schemas.microsoft.com/office/powerpoint/2010/main" val="2247599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080" y="990600"/>
            <a:ext cx="8427720" cy="5181600"/>
            <a:chOff x="30480" y="685800"/>
            <a:chExt cx="8427720" cy="51816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685800"/>
              <a:ext cx="4724400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Left Brace 2"/>
            <p:cNvSpPr/>
            <p:nvPr/>
          </p:nvSpPr>
          <p:spPr>
            <a:xfrm>
              <a:off x="914400" y="838200"/>
              <a:ext cx="190500" cy="2895600"/>
            </a:xfrm>
            <a:prstGeom prst="leftBrace">
              <a:avLst>
                <a:gd name="adj1" fmla="val 46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1722120" y="2819400"/>
              <a:ext cx="190500" cy="838200"/>
            </a:xfrm>
            <a:prstGeom prst="leftBrace">
              <a:avLst>
                <a:gd name="adj1" fmla="val 46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Brace 12"/>
            <p:cNvSpPr/>
            <p:nvPr/>
          </p:nvSpPr>
          <p:spPr>
            <a:xfrm flipH="1">
              <a:off x="7086600" y="762000"/>
              <a:ext cx="206922" cy="2895600"/>
            </a:xfrm>
            <a:prstGeom prst="leftBrace">
              <a:avLst>
                <a:gd name="adj1" fmla="val 46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e 13"/>
            <p:cNvSpPr/>
            <p:nvPr/>
          </p:nvSpPr>
          <p:spPr>
            <a:xfrm flipH="1">
              <a:off x="6188622" y="2819400"/>
              <a:ext cx="206922" cy="914400"/>
            </a:xfrm>
            <a:prstGeom prst="leftBrace">
              <a:avLst>
                <a:gd name="adj1" fmla="val 46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" y="1881426"/>
              <a:ext cx="103632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Mixed Noncompetitive modulation of forward reaction</a:t>
              </a:r>
              <a:endParaRPr lang="en-US" sz="1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0600" y="2949714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Hyperbolic modulation of forward reaction</a:t>
              </a:r>
              <a:endParaRPr lang="en-US" sz="1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82932" y="2960757"/>
              <a:ext cx="1036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Hyperbolic modulation </a:t>
              </a:r>
            </a:p>
            <a:p>
              <a:r>
                <a:rPr lang="en-US" sz="1000" b="1" dirty="0" smtClean="0"/>
                <a:t>of reverse reaction</a:t>
              </a:r>
              <a:endParaRPr lang="en-US" sz="1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93522" y="1855857"/>
              <a:ext cx="11646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Mixed noncompetitive inhibition of reverse reaction</a:t>
              </a:r>
              <a:endParaRPr lang="en-US" sz="10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2400" y="228600"/>
            <a:ext cx="467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Modified Figure by XG-----E.S2.P1 in the middle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053576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9080" y="903768"/>
            <a:ext cx="8427720" cy="5268432"/>
            <a:chOff x="259080" y="903768"/>
            <a:chExt cx="8427720" cy="5268432"/>
          </a:xfrm>
        </p:grpSpPr>
        <p:grpSp>
          <p:nvGrpSpPr>
            <p:cNvPr id="6" name="Group 5"/>
            <p:cNvGrpSpPr/>
            <p:nvPr/>
          </p:nvGrpSpPr>
          <p:grpSpPr>
            <a:xfrm>
              <a:off x="2133600" y="903768"/>
              <a:ext cx="5769291" cy="5268432"/>
              <a:chOff x="479109" y="1104900"/>
              <a:chExt cx="5769291" cy="5268432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109" y="1104900"/>
                <a:ext cx="4245291" cy="3272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3200400" y="4315932"/>
                <a:ext cx="3048000" cy="2057400"/>
                <a:chOff x="3200400" y="4315932"/>
                <a:chExt cx="3048000" cy="2057400"/>
              </a:xfrm>
            </p:grpSpPr>
            <p:pic>
              <p:nvPicPr>
                <p:cNvPr id="3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2800" y="4377216"/>
                  <a:ext cx="2743201" cy="1996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" name="Rounded Rectangular Callout 3"/>
                <p:cNvSpPr/>
                <p:nvPr/>
              </p:nvSpPr>
              <p:spPr>
                <a:xfrm flipV="1">
                  <a:off x="3200400" y="4315932"/>
                  <a:ext cx="3048000" cy="2057400"/>
                </a:xfrm>
                <a:prstGeom prst="wedgeRoundRectCallout">
                  <a:avLst>
                    <a:gd name="adj1" fmla="val -54785"/>
                    <a:gd name="adj2" fmla="val 67955"/>
                    <a:gd name="adj3" fmla="val 16667"/>
                  </a:avLst>
                </a:prstGeom>
                <a:solidFill>
                  <a:schemeClr val="accent4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" name="Left Brace 7"/>
            <p:cNvSpPr/>
            <p:nvPr/>
          </p:nvSpPr>
          <p:spPr>
            <a:xfrm>
              <a:off x="1143000" y="1056168"/>
              <a:ext cx="190500" cy="2895600"/>
            </a:xfrm>
            <a:prstGeom prst="leftBrace">
              <a:avLst>
                <a:gd name="adj1" fmla="val 46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Brace 8"/>
            <p:cNvSpPr/>
            <p:nvPr/>
          </p:nvSpPr>
          <p:spPr>
            <a:xfrm>
              <a:off x="1950720" y="3037368"/>
              <a:ext cx="190500" cy="838200"/>
            </a:xfrm>
            <a:prstGeom prst="leftBrace">
              <a:avLst>
                <a:gd name="adj1" fmla="val 46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 flipH="1">
              <a:off x="7315200" y="979968"/>
              <a:ext cx="206922" cy="2895600"/>
            </a:xfrm>
            <a:prstGeom prst="leftBrace">
              <a:avLst>
                <a:gd name="adj1" fmla="val 46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 flipH="1">
              <a:off x="6417222" y="3037368"/>
              <a:ext cx="206922" cy="914400"/>
            </a:xfrm>
            <a:prstGeom prst="leftBrace">
              <a:avLst>
                <a:gd name="adj1" fmla="val 46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080" y="2099394"/>
              <a:ext cx="103632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Mixed Noncompetitive modulation of forward reaction</a:t>
              </a:r>
              <a:endParaRPr lang="en-US" sz="1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3167682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Hyperbolic modulation of forward reaction</a:t>
              </a:r>
              <a:endParaRPr lang="en-US" sz="1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1532" y="3178725"/>
              <a:ext cx="1036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Hyperbolic modulation </a:t>
              </a:r>
            </a:p>
            <a:p>
              <a:r>
                <a:rPr lang="en-US" sz="1000" b="1" dirty="0" smtClean="0"/>
                <a:t>of reverse reaction</a:t>
              </a:r>
              <a:endParaRPr lang="en-US" sz="1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22122" y="2073825"/>
              <a:ext cx="11646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Mixed noncompetitive inhibition of reverse reaction</a:t>
              </a:r>
              <a:endParaRPr lang="en-US" sz="10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2400" y="228600"/>
            <a:ext cx="467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Modified Figure by XG-----E.S2.S1 in the middle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17649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39000" y="6324600"/>
            <a:ext cx="130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1_vA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638800" cy="407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228600"/>
            <a:ext cx="466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Modified Figure by XG-----E.S2.S1 in the middle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08131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39000" y="6324600"/>
            <a:ext cx="129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1_vB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69" y="1047752"/>
            <a:ext cx="5546331" cy="38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467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Modified Figure by XG-----E.S2.P1 in the middle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45691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2450"/>
            <a:ext cx="7362825" cy="1276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75" y="110609"/>
            <a:ext cx="203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Comments from RC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668"/>
            <a:ext cx="230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Modified Figure by XG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6457712"/>
            <a:ext cx="213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Single Triangle-black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6999"/>
            <a:ext cx="4800600" cy="367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4800" y="1821934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We'd rate constants 2,-2 3 in </a:t>
            </a:r>
            <a:r>
              <a:rPr lang="en-US" sz="1400" b="1" dirty="0" err="1" smtClean="0">
                <a:solidFill>
                  <a:srgbClr val="FF0000"/>
                </a:solidFill>
              </a:rPr>
              <a:t>triangle.There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needs to be two arrows on diagonal, with k3[P] and k-3</a:t>
            </a:r>
          </a:p>
        </p:txBody>
      </p:sp>
    </p:spTree>
    <p:extLst>
      <p:ext uri="{BB962C8B-B14F-4D97-AF65-F5344CB8AC3E}">
        <p14:creationId xmlns:p14="http://schemas.microsoft.com/office/powerpoint/2010/main" val="22570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" y="110609"/>
            <a:ext cx="203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Comments from RC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9941"/>
            <a:ext cx="8115300" cy="4867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965" y="152400"/>
            <a:ext cx="230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Modified Figure by XG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6324600"/>
            <a:ext cx="196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Base Exchange Fig.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105400" y="472307"/>
            <a:ext cx="3962400" cy="3337693"/>
            <a:chOff x="5105400" y="143933"/>
            <a:chExt cx="3962400" cy="3337693"/>
          </a:xfrm>
        </p:grpSpPr>
        <p:sp>
          <p:nvSpPr>
            <p:cNvPr id="7" name="Rectangle 6"/>
            <p:cNvSpPr/>
            <p:nvPr/>
          </p:nvSpPr>
          <p:spPr>
            <a:xfrm>
              <a:off x="5105400" y="143933"/>
              <a:ext cx="3810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In base exchange fig</a:t>
              </a:r>
            </a:p>
            <a:p>
              <a:r>
                <a:rPr lang="en-US" sz="1400" b="1" dirty="0" smtClean="0">
                  <a:solidFill>
                    <a:srgbClr val="FF0000"/>
                  </a:solidFill>
                </a:rPr>
                <a:t>*in the top square, do </a:t>
              </a:r>
              <a:r>
                <a:rPr lang="en-US" sz="1400" b="1" dirty="0">
                  <a:solidFill>
                    <a:srgbClr val="FF0000"/>
                  </a:solidFill>
                </a:rPr>
                <a:t>no include the arrow with  k1[NAD+'] in the top square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*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in </a:t>
              </a:r>
              <a:r>
                <a:rPr lang="en-US" sz="1400" b="1" dirty="0">
                  <a:solidFill>
                    <a:srgbClr val="FF0000"/>
                  </a:solidFill>
                </a:rPr>
                <a:t>the bottom 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square, </a:t>
              </a:r>
              <a:r>
                <a:rPr lang="en-US" sz="1400" b="1" dirty="0">
                  <a:solidFill>
                    <a:srgbClr val="FF0000"/>
                  </a:solidFill>
                </a:rPr>
                <a:t>omit the arrows with k3[NAM]. </a:t>
              </a:r>
            </a:p>
            <a:p>
              <a:endParaRPr lang="en-US" sz="1400" b="1" dirty="0" smtClean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105400" y="1234857"/>
              <a:ext cx="396240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a) all arrows need rate constants. You are missing k-1 on top square left hand side.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You are missing k3[P1'] and k-3 on diagonal double arrow in top square. You are missing k2,-2 on top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side of top square</a:t>
              </a:r>
            </a:p>
            <a:p>
              <a:r>
                <a:rPr lang="en-US" sz="14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1400" b="1" dirty="0">
                  <a:solidFill>
                    <a:srgbClr val="FF0000"/>
                  </a:solidFill>
                </a:rPr>
                <a:t>) bottom square right side should not have k3[P1] arrow</a:t>
              </a:r>
            </a:p>
            <a:p>
              <a:r>
                <a:rPr lang="en-US" sz="1400" b="1" dirty="0" smtClean="0">
                  <a:solidFill>
                    <a:srgbClr val="FF0000"/>
                  </a:solidFill>
                </a:rPr>
                <a:t>c</a:t>
              </a:r>
              <a:r>
                <a:rPr lang="en-US" sz="1400" b="1" dirty="0">
                  <a:solidFill>
                    <a:srgbClr val="FF0000"/>
                  </a:solidFill>
                </a:rPr>
                <a:t>) there is no k3' -- it is k3. Only P1' has prime.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/>
              </a:r>
              <a:br>
                <a:rPr lang="en-US" sz="1400" b="1" dirty="0">
                  <a:solidFill>
                    <a:srgbClr val="FF0000"/>
                  </a:solidFill>
                </a:rPr>
              </a:b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0750"/>
            <a:ext cx="43370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05400" y="94218"/>
            <a:ext cx="203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Comments from RC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9800" y="460349"/>
            <a:ext cx="2819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Regarding the two square fig, in your original version you may color code in red the arrows with [S1'],[P1] and with 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and in blue the arrows with [S1],[P1']. (There is another version to be made as I mentioned below as well.)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/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Also make sure that the E.S2.S1 (</a:t>
            </a:r>
            <a:r>
              <a:rPr lang="en-US" sz="1400" dirty="0" err="1">
                <a:solidFill>
                  <a:srgbClr val="FF0000"/>
                </a:solidFill>
              </a:rPr>
              <a:t>with,without</a:t>
            </a:r>
            <a:r>
              <a:rPr lang="en-US" sz="1400" dirty="0">
                <a:solidFill>
                  <a:srgbClr val="FF0000"/>
                </a:solidFill>
              </a:rPr>
              <a:t> primes) are in the same place in the top and bottom squares as I mentioned below. 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0" y="94218"/>
            <a:ext cx="203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Comments from RC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44069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965" y="152400"/>
            <a:ext cx="230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Modified Figure by XG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0597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965" y="1307068"/>
            <a:ext cx="230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Modified Figure by XG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6324600"/>
            <a:ext cx="196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Base Exchange Fig.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5" y="110609"/>
            <a:ext cx="203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Comments from RC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33400"/>
            <a:ext cx="838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For base exchange fig there will also be a 2 triangle version (two triangles on top of each other)by omitting the species that were not color coded in Fig1 above. You’ll have S’ and P’ in the top triangle – </a:t>
            </a:r>
            <a:r>
              <a:rPr lang="en-US" sz="1400" b="1" dirty="0" smtClean="0">
                <a:solidFill>
                  <a:srgbClr val="FF0000"/>
                </a:solidFill>
              </a:rPr>
              <a:t>omit the K1[S’] arrow from top triangle and the k3[P] arrow from bottom triangle.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365798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6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" y="110609"/>
            <a:ext cx="88868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Comments from RC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The double triangle schematic should also be prepared in color coded version with all arrows but with red/blue coloring analogous to that in the double square.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35941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012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5582</TotalTime>
  <Words>556</Words>
  <Application>Microsoft Office PowerPoint</Application>
  <PresentationFormat>On-screen Show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PMC Lab</dc:creator>
  <cp:lastModifiedBy>PMC Lab</cp:lastModifiedBy>
  <cp:revision>54</cp:revision>
  <cp:lastPrinted>2017-03-16T19:06:55Z</cp:lastPrinted>
  <dcterms:created xsi:type="dcterms:W3CDTF">2017-03-01T19:35:44Z</dcterms:created>
  <dcterms:modified xsi:type="dcterms:W3CDTF">2017-03-17T15:18:30Z</dcterms:modified>
</cp:coreProperties>
</file>