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61" r:id="rId4"/>
    <p:sldId id="262" r:id="rId5"/>
    <p:sldId id="259"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09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0CCB86-1965-4730-B9AC-3F88DFE8E0C3}" type="datetimeFigureOut">
              <a:rPr lang="en-US" smtClean="0"/>
              <a:t>6/27/2014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DAF454-2193-4A4E-BFE3-E7870D4D3D01}" type="slidenum">
              <a:rPr lang="en-US" smtClean="0"/>
              <a:t>‹#›</a:t>
            </a:fld>
            <a:endParaRPr lang="en-US"/>
          </a:p>
        </p:txBody>
      </p:sp>
    </p:spTree>
    <p:extLst>
      <p:ext uri="{BB962C8B-B14F-4D97-AF65-F5344CB8AC3E}">
        <p14:creationId xmlns:p14="http://schemas.microsoft.com/office/powerpoint/2010/main" val="3291714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F317CDD-DB2F-4F23-AA47-1BF55453978B}" type="slidenum">
              <a:rPr lang="en-US" smtClean="0"/>
              <a:t>1</a:t>
            </a:fld>
            <a:endParaRPr lang="en-US"/>
          </a:p>
        </p:txBody>
      </p:sp>
    </p:spTree>
    <p:extLst>
      <p:ext uri="{BB962C8B-B14F-4D97-AF65-F5344CB8AC3E}">
        <p14:creationId xmlns:p14="http://schemas.microsoft.com/office/powerpoint/2010/main" val="1279930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8F6A22-08BC-492C-81EA-B56ACF40A9B0}" type="datetimeFigureOut">
              <a:rPr lang="en-US" smtClean="0"/>
              <a:t>6/27/2014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11F56-B08D-457D-B75E-72C8D3A635C2}" type="slidenum">
              <a:rPr lang="en-US" smtClean="0"/>
              <a:t>‹#›</a:t>
            </a:fld>
            <a:endParaRPr lang="en-US"/>
          </a:p>
        </p:txBody>
      </p:sp>
    </p:spTree>
    <p:extLst>
      <p:ext uri="{BB962C8B-B14F-4D97-AF65-F5344CB8AC3E}">
        <p14:creationId xmlns:p14="http://schemas.microsoft.com/office/powerpoint/2010/main" val="2442493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8F6A22-08BC-492C-81EA-B56ACF40A9B0}" type="datetimeFigureOut">
              <a:rPr lang="en-US" smtClean="0"/>
              <a:t>6/27/2014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11F56-B08D-457D-B75E-72C8D3A635C2}" type="slidenum">
              <a:rPr lang="en-US" smtClean="0"/>
              <a:t>‹#›</a:t>
            </a:fld>
            <a:endParaRPr lang="en-US"/>
          </a:p>
        </p:txBody>
      </p:sp>
    </p:spTree>
    <p:extLst>
      <p:ext uri="{BB962C8B-B14F-4D97-AF65-F5344CB8AC3E}">
        <p14:creationId xmlns:p14="http://schemas.microsoft.com/office/powerpoint/2010/main" val="1720697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8F6A22-08BC-492C-81EA-B56ACF40A9B0}" type="datetimeFigureOut">
              <a:rPr lang="en-US" smtClean="0"/>
              <a:t>6/27/2014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11F56-B08D-457D-B75E-72C8D3A635C2}" type="slidenum">
              <a:rPr lang="en-US" smtClean="0"/>
              <a:t>‹#›</a:t>
            </a:fld>
            <a:endParaRPr lang="en-US"/>
          </a:p>
        </p:txBody>
      </p:sp>
    </p:spTree>
    <p:extLst>
      <p:ext uri="{BB962C8B-B14F-4D97-AF65-F5344CB8AC3E}">
        <p14:creationId xmlns:p14="http://schemas.microsoft.com/office/powerpoint/2010/main" val="139646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8F6A22-08BC-492C-81EA-B56ACF40A9B0}" type="datetimeFigureOut">
              <a:rPr lang="en-US" smtClean="0"/>
              <a:t>6/27/2014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11F56-B08D-457D-B75E-72C8D3A635C2}" type="slidenum">
              <a:rPr lang="en-US" smtClean="0"/>
              <a:t>‹#›</a:t>
            </a:fld>
            <a:endParaRPr lang="en-US"/>
          </a:p>
        </p:txBody>
      </p:sp>
    </p:spTree>
    <p:extLst>
      <p:ext uri="{BB962C8B-B14F-4D97-AF65-F5344CB8AC3E}">
        <p14:creationId xmlns:p14="http://schemas.microsoft.com/office/powerpoint/2010/main" val="898930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8F6A22-08BC-492C-81EA-B56ACF40A9B0}" type="datetimeFigureOut">
              <a:rPr lang="en-US" smtClean="0"/>
              <a:t>6/27/2014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11F56-B08D-457D-B75E-72C8D3A635C2}" type="slidenum">
              <a:rPr lang="en-US" smtClean="0"/>
              <a:t>‹#›</a:t>
            </a:fld>
            <a:endParaRPr lang="en-US"/>
          </a:p>
        </p:txBody>
      </p:sp>
    </p:spTree>
    <p:extLst>
      <p:ext uri="{BB962C8B-B14F-4D97-AF65-F5344CB8AC3E}">
        <p14:creationId xmlns:p14="http://schemas.microsoft.com/office/powerpoint/2010/main" val="3859395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8F6A22-08BC-492C-81EA-B56ACF40A9B0}" type="datetimeFigureOut">
              <a:rPr lang="en-US" smtClean="0"/>
              <a:t>6/27/2014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011F56-B08D-457D-B75E-72C8D3A635C2}" type="slidenum">
              <a:rPr lang="en-US" smtClean="0"/>
              <a:t>‹#›</a:t>
            </a:fld>
            <a:endParaRPr lang="en-US"/>
          </a:p>
        </p:txBody>
      </p:sp>
    </p:spTree>
    <p:extLst>
      <p:ext uri="{BB962C8B-B14F-4D97-AF65-F5344CB8AC3E}">
        <p14:creationId xmlns:p14="http://schemas.microsoft.com/office/powerpoint/2010/main" val="2905787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8F6A22-08BC-492C-81EA-B56ACF40A9B0}" type="datetimeFigureOut">
              <a:rPr lang="en-US" smtClean="0"/>
              <a:t>6/27/2014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011F56-B08D-457D-B75E-72C8D3A635C2}" type="slidenum">
              <a:rPr lang="en-US" smtClean="0"/>
              <a:t>‹#›</a:t>
            </a:fld>
            <a:endParaRPr lang="en-US"/>
          </a:p>
        </p:txBody>
      </p:sp>
    </p:spTree>
    <p:extLst>
      <p:ext uri="{BB962C8B-B14F-4D97-AF65-F5344CB8AC3E}">
        <p14:creationId xmlns:p14="http://schemas.microsoft.com/office/powerpoint/2010/main" val="2925141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8F6A22-08BC-492C-81EA-B56ACF40A9B0}" type="datetimeFigureOut">
              <a:rPr lang="en-US" smtClean="0"/>
              <a:t>6/27/2014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011F56-B08D-457D-B75E-72C8D3A635C2}" type="slidenum">
              <a:rPr lang="en-US" smtClean="0"/>
              <a:t>‹#›</a:t>
            </a:fld>
            <a:endParaRPr lang="en-US"/>
          </a:p>
        </p:txBody>
      </p:sp>
    </p:spTree>
    <p:extLst>
      <p:ext uri="{BB962C8B-B14F-4D97-AF65-F5344CB8AC3E}">
        <p14:creationId xmlns:p14="http://schemas.microsoft.com/office/powerpoint/2010/main" val="1733111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8F6A22-08BC-492C-81EA-B56ACF40A9B0}" type="datetimeFigureOut">
              <a:rPr lang="en-US" smtClean="0"/>
              <a:t>6/27/2014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011F56-B08D-457D-B75E-72C8D3A635C2}" type="slidenum">
              <a:rPr lang="en-US" smtClean="0"/>
              <a:t>‹#›</a:t>
            </a:fld>
            <a:endParaRPr lang="en-US"/>
          </a:p>
        </p:txBody>
      </p:sp>
    </p:spTree>
    <p:extLst>
      <p:ext uri="{BB962C8B-B14F-4D97-AF65-F5344CB8AC3E}">
        <p14:creationId xmlns:p14="http://schemas.microsoft.com/office/powerpoint/2010/main" val="1558153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8F6A22-08BC-492C-81EA-B56ACF40A9B0}" type="datetimeFigureOut">
              <a:rPr lang="en-US" smtClean="0"/>
              <a:t>6/27/2014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011F56-B08D-457D-B75E-72C8D3A635C2}" type="slidenum">
              <a:rPr lang="en-US" smtClean="0"/>
              <a:t>‹#›</a:t>
            </a:fld>
            <a:endParaRPr lang="en-US"/>
          </a:p>
        </p:txBody>
      </p:sp>
    </p:spTree>
    <p:extLst>
      <p:ext uri="{BB962C8B-B14F-4D97-AF65-F5344CB8AC3E}">
        <p14:creationId xmlns:p14="http://schemas.microsoft.com/office/powerpoint/2010/main" val="2814996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8F6A22-08BC-492C-81EA-B56ACF40A9B0}" type="datetimeFigureOut">
              <a:rPr lang="en-US" smtClean="0"/>
              <a:t>6/27/2014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011F56-B08D-457D-B75E-72C8D3A635C2}" type="slidenum">
              <a:rPr lang="en-US" smtClean="0"/>
              <a:t>‹#›</a:t>
            </a:fld>
            <a:endParaRPr lang="en-US"/>
          </a:p>
        </p:txBody>
      </p:sp>
    </p:spTree>
    <p:extLst>
      <p:ext uri="{BB962C8B-B14F-4D97-AF65-F5344CB8AC3E}">
        <p14:creationId xmlns:p14="http://schemas.microsoft.com/office/powerpoint/2010/main" val="3472382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8F6A22-08BC-492C-81EA-B56ACF40A9B0}" type="datetimeFigureOut">
              <a:rPr lang="en-US" smtClean="0"/>
              <a:t>6/27/2014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011F56-B08D-457D-B75E-72C8D3A635C2}" type="slidenum">
              <a:rPr lang="en-US" smtClean="0"/>
              <a:t>‹#›</a:t>
            </a:fld>
            <a:endParaRPr lang="en-US"/>
          </a:p>
        </p:txBody>
      </p:sp>
    </p:spTree>
    <p:extLst>
      <p:ext uri="{BB962C8B-B14F-4D97-AF65-F5344CB8AC3E}">
        <p14:creationId xmlns:p14="http://schemas.microsoft.com/office/powerpoint/2010/main" val="35548858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6581001"/>
            <a:ext cx="9144000" cy="276999"/>
          </a:xfrm>
          <a:prstGeom prst="rect">
            <a:avLst/>
          </a:prstGeom>
          <a:noFill/>
        </p:spPr>
        <p:txBody>
          <a:bodyPr wrap="square" rtlCol="0">
            <a:spAutoFit/>
          </a:bodyPr>
          <a:lstStyle/>
          <a:p>
            <a:r>
              <a:rPr lang="en-US" sz="1200" dirty="0" err="1" smtClean="0"/>
              <a:t>Schutkowski</a:t>
            </a:r>
            <a:r>
              <a:rPr lang="en-US" sz="1200" dirty="0" smtClean="0"/>
              <a:t> M, et al. New assays and approaches for discovery and design of </a:t>
            </a:r>
            <a:r>
              <a:rPr lang="en-US" sz="1200" dirty="0" err="1" smtClean="0"/>
              <a:t>sirtuin</a:t>
            </a:r>
            <a:r>
              <a:rPr lang="en-US" sz="1200" dirty="0" smtClean="0"/>
              <a:t> modulators. Expert </a:t>
            </a:r>
            <a:r>
              <a:rPr lang="en-US" sz="1200" dirty="0" err="1" smtClean="0"/>
              <a:t>Opinon</a:t>
            </a:r>
            <a:r>
              <a:rPr lang="en-US" sz="1200" dirty="0" smtClean="0"/>
              <a:t> (2014) 9:1-17.</a:t>
            </a:r>
            <a:endParaRPr lang="en-US" sz="1200" dirty="0"/>
          </a:p>
        </p:txBody>
      </p:sp>
      <p:sp>
        <p:nvSpPr>
          <p:cNvPr id="4" name="Rectangle 3"/>
          <p:cNvSpPr/>
          <p:nvPr/>
        </p:nvSpPr>
        <p:spPr>
          <a:xfrm>
            <a:off x="0" y="152400"/>
            <a:ext cx="8991600" cy="369332"/>
          </a:xfrm>
          <a:prstGeom prst="rect">
            <a:avLst/>
          </a:prstGeom>
        </p:spPr>
        <p:txBody>
          <a:bodyPr wrap="square">
            <a:spAutoFit/>
          </a:bodyPr>
          <a:lstStyle/>
          <a:p>
            <a:r>
              <a:rPr lang="en-US" b="1" dirty="0" smtClean="0"/>
              <a:t>New assays and approaches for discovery</a:t>
            </a:r>
            <a:endParaRPr lang="en-US" b="1" dirty="0"/>
          </a:p>
        </p:txBody>
      </p:sp>
      <p:sp>
        <p:nvSpPr>
          <p:cNvPr id="5" name="Rectangle 4"/>
          <p:cNvSpPr/>
          <p:nvPr/>
        </p:nvSpPr>
        <p:spPr>
          <a:xfrm>
            <a:off x="266700" y="533400"/>
            <a:ext cx="8458200" cy="1384995"/>
          </a:xfrm>
          <a:prstGeom prst="rect">
            <a:avLst/>
          </a:prstGeom>
        </p:spPr>
        <p:txBody>
          <a:bodyPr wrap="square">
            <a:spAutoFit/>
          </a:bodyPr>
          <a:lstStyle/>
          <a:p>
            <a:pPr marL="285750" indent="-285750">
              <a:buFont typeface="Wingdings" pitchFamily="2" charset="2"/>
              <a:buChar char="q"/>
            </a:pPr>
            <a:r>
              <a:rPr lang="en-US" sz="1400" dirty="0" smtClean="0"/>
              <a:t>Detecting and studying protein (de)acylation – Quantitative proteomic studies</a:t>
            </a:r>
          </a:p>
          <a:p>
            <a:pPr marL="285750" indent="-285750">
              <a:buFont typeface="Wingdings" pitchFamily="2" charset="2"/>
              <a:buChar char="q"/>
            </a:pPr>
            <a:r>
              <a:rPr lang="en-US" sz="1400" dirty="0" smtClean="0"/>
              <a:t>Separation of substrates and products of </a:t>
            </a:r>
            <a:r>
              <a:rPr lang="en-US" sz="1400" dirty="0" err="1" smtClean="0"/>
              <a:t>sirtuin</a:t>
            </a:r>
            <a:r>
              <a:rPr lang="en-US" sz="1400" dirty="0" smtClean="0"/>
              <a:t> reactions ---  capillary electrophoresis, microchip electrophoresis, microfluidic mobility assay, polyacrylamide gel electrophoresis, HPLC, thin layer chromatography (TLC), charcoal-binding, and radioisotopes applied assay.</a:t>
            </a:r>
          </a:p>
          <a:p>
            <a:pPr marL="285750" indent="-285750">
              <a:buFont typeface="Wingdings" pitchFamily="2" charset="2"/>
              <a:buChar char="q"/>
            </a:pPr>
            <a:r>
              <a:rPr lang="en-US" sz="1400" dirty="0" smtClean="0"/>
              <a:t>MS spectrometry and antibody-based </a:t>
            </a:r>
            <a:r>
              <a:rPr lang="en-US" sz="1400" dirty="0" err="1" smtClean="0"/>
              <a:t>sirtuin</a:t>
            </a:r>
            <a:r>
              <a:rPr lang="en-US" sz="1400" dirty="0" smtClean="0"/>
              <a:t> assays --- sequence-specific anti-acetyl-Lys antibodies can be used in western blots for </a:t>
            </a:r>
            <a:r>
              <a:rPr lang="en-US" sz="1400" dirty="0" err="1" smtClean="0"/>
              <a:t>ananlyzing</a:t>
            </a:r>
            <a:r>
              <a:rPr lang="en-US" sz="1400" dirty="0" smtClean="0"/>
              <a:t> specific protein acetylation sites.</a:t>
            </a:r>
            <a:endParaRPr lang="en-US" sz="14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5" y="2377150"/>
            <a:ext cx="9115425" cy="4023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1981200" y="2133600"/>
            <a:ext cx="4572000" cy="276999"/>
          </a:xfrm>
          <a:prstGeom prst="rect">
            <a:avLst/>
          </a:prstGeom>
        </p:spPr>
        <p:txBody>
          <a:bodyPr>
            <a:spAutoFit/>
          </a:bodyPr>
          <a:lstStyle/>
          <a:p>
            <a:pPr algn="ctr"/>
            <a:r>
              <a:rPr lang="en-US" sz="1200" b="1" dirty="0"/>
              <a:t>Strengths and weaknesses of popular </a:t>
            </a:r>
            <a:r>
              <a:rPr lang="en-US" sz="1200" b="1" dirty="0" err="1"/>
              <a:t>Sirtuin</a:t>
            </a:r>
            <a:r>
              <a:rPr lang="en-US" sz="1200" b="1" dirty="0"/>
              <a:t> activity assays.</a:t>
            </a:r>
          </a:p>
        </p:txBody>
      </p:sp>
    </p:spTree>
    <p:extLst>
      <p:ext uri="{BB962C8B-B14F-4D97-AF65-F5344CB8AC3E}">
        <p14:creationId xmlns:p14="http://schemas.microsoft.com/office/powerpoint/2010/main" val="10993286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457200"/>
            <a:ext cx="8763000" cy="6186309"/>
          </a:xfrm>
          <a:prstGeom prst="rect">
            <a:avLst/>
          </a:prstGeom>
        </p:spPr>
        <p:txBody>
          <a:bodyPr wrap="square">
            <a:spAutoFit/>
          </a:bodyPr>
          <a:lstStyle/>
          <a:p>
            <a:pPr algn="just"/>
            <a:r>
              <a:rPr lang="en-US" sz="1200" b="1" dirty="0" smtClean="0"/>
              <a:t>Claim 1: Resveratrol is not a direct activator of SIRT1 activity</a:t>
            </a:r>
            <a:r>
              <a:rPr lang="en-US" sz="1200" dirty="0" smtClean="0"/>
              <a:t> (Amgen Inc.). Building on two 2005 papers </a:t>
            </a:r>
            <a:r>
              <a:rPr lang="en-US" sz="1200" i="1" u="sng" dirty="0" smtClean="0"/>
              <a:t>(</a:t>
            </a:r>
            <a:r>
              <a:rPr lang="en-US" sz="1200" i="1" u="sng" dirty="0" err="1"/>
              <a:t>Borra</a:t>
            </a:r>
            <a:r>
              <a:rPr lang="en-US" sz="1200" i="1" u="sng" dirty="0"/>
              <a:t> MT, Smith BC, </a:t>
            </a:r>
            <a:r>
              <a:rPr lang="en-US" sz="1200" i="1" u="sng" dirty="0" err="1"/>
              <a:t>Denu</a:t>
            </a:r>
            <a:r>
              <a:rPr lang="en-US" sz="1200" i="1" u="sng" dirty="0"/>
              <a:t> JM. (2005) Mechanism of human SIRT1 activation by resveratrol. J. Biol. Chem. 280: </a:t>
            </a:r>
            <a:r>
              <a:rPr lang="en-US" sz="1200" i="1" u="sng" dirty="0" smtClean="0"/>
              <a:t>17187-17195.Kaeberlein </a:t>
            </a:r>
            <a:r>
              <a:rPr lang="en-US" sz="1200" i="1" u="sng" dirty="0"/>
              <a:t>M, et al. (2005) Substrate-specific activation of </a:t>
            </a:r>
            <a:r>
              <a:rPr lang="en-US" sz="1200" i="1" u="sng" dirty="0" err="1"/>
              <a:t>sirtuins</a:t>
            </a:r>
            <a:r>
              <a:rPr lang="en-US" sz="1200" i="1" u="sng" dirty="0"/>
              <a:t> by resveratrol. J </a:t>
            </a:r>
            <a:r>
              <a:rPr lang="en-US" sz="1200" i="1" u="sng" dirty="0" err="1"/>
              <a:t>Biol</a:t>
            </a:r>
            <a:r>
              <a:rPr lang="en-US" sz="1200" i="1" u="sng" dirty="0"/>
              <a:t> </a:t>
            </a:r>
            <a:r>
              <a:rPr lang="en-US" sz="1200" i="1" u="sng" dirty="0" err="1"/>
              <a:t>Chem</a:t>
            </a:r>
            <a:r>
              <a:rPr lang="en-US" sz="1200" i="1" u="sng" dirty="0"/>
              <a:t> 280(17):</a:t>
            </a:r>
            <a:r>
              <a:rPr lang="en-US" sz="1200" i="1" u="sng" dirty="0" smtClean="0"/>
              <a:t>17038–17045</a:t>
            </a:r>
            <a:r>
              <a:rPr lang="en-US" sz="1200" dirty="0" smtClean="0"/>
              <a:t>),  the Amgen team said that resveratrol, the prototype SIRT1 ligand, only works in that manner when the fluorescent peptide (Fluor de Lys) was used in the assay. This is due, they found, exclusively to the </a:t>
            </a:r>
            <a:r>
              <a:rPr lang="en-US" sz="1200" dirty="0" err="1" smtClean="0"/>
              <a:t>fluorophore</a:t>
            </a:r>
            <a:r>
              <a:rPr lang="en-US" sz="1200" dirty="0" smtClean="0"/>
              <a:t> on the peptide - it's an artifact of the assay conditions. Without it, no activation was seen with protein assays </a:t>
            </a:r>
            <a:r>
              <a:rPr lang="en-US" sz="1200" i="1" dirty="0" smtClean="0"/>
              <a:t>in vitro</a:t>
            </a:r>
            <a:r>
              <a:rPr lang="en-US" sz="1200" dirty="0" smtClean="0"/>
              <a:t>, nor in cell assays. Native substrates (p53-derived peptide and PGC-1alpha) show nothing.</a:t>
            </a:r>
          </a:p>
          <a:p>
            <a:pPr algn="just"/>
            <a:r>
              <a:rPr lang="en-US" sz="1200" b="1" dirty="0" smtClean="0">
                <a:solidFill>
                  <a:srgbClr val="0000FF"/>
                </a:solidFill>
              </a:rPr>
              <a:t>GSK's response</a:t>
            </a:r>
            <a:r>
              <a:rPr lang="en-US" sz="1200" dirty="0" smtClean="0">
                <a:solidFill>
                  <a:srgbClr val="0000FF"/>
                </a:solidFill>
              </a:rPr>
              <a:t>: This is true. They too, found that activation of SIRT1 depends on the structure of the substrate. Without the fluorescent label, no activation is seen.</a:t>
            </a:r>
          </a:p>
          <a:p>
            <a:pPr algn="just"/>
            <a:endParaRPr lang="en-US" sz="1200" dirty="0"/>
          </a:p>
          <a:p>
            <a:pPr algn="just"/>
            <a:r>
              <a:rPr lang="en-US" sz="1200" b="1" dirty="0"/>
              <a:t>Claim 2: Not only is this true for resveratrol, it's true for SRT1720, SRT2183, and SRT 1460</a:t>
            </a:r>
            <a:r>
              <a:rPr lang="en-US" sz="1200" dirty="0"/>
              <a:t> (Pfizer). </a:t>
            </a:r>
            <a:r>
              <a:rPr lang="en-US" sz="1200" dirty="0" smtClean="0"/>
              <a:t>The Pfizer team did a similar breakdown of </a:t>
            </a:r>
            <a:r>
              <a:rPr lang="en-US" sz="1200" dirty="0"/>
              <a:t>the assay conditions, and found (through several biophysical methods) that the </a:t>
            </a:r>
            <a:r>
              <a:rPr lang="en-US" sz="1200" dirty="0" err="1"/>
              <a:t>fluorophore</a:t>
            </a:r>
            <a:r>
              <a:rPr lang="en-US" sz="1200" dirty="0"/>
              <a:t> is indeed the crucial element in the activity seen in these assays. And again, since that's an artificial tag, the Fluor de Lys-based assays can have nothing to do with real </a:t>
            </a:r>
            <a:r>
              <a:rPr lang="en-US" sz="1200" i="1" dirty="0"/>
              <a:t>in vivo</a:t>
            </a:r>
            <a:r>
              <a:rPr lang="en-US" sz="1200" dirty="0"/>
              <a:t> activity. Native substrates (p53-derived peptide, full-length p53, and acetyl CoA synthase 1) show nothing.</a:t>
            </a:r>
          </a:p>
          <a:p>
            <a:pPr algn="just"/>
            <a:r>
              <a:rPr lang="en-US" sz="1200" b="1" dirty="0">
                <a:solidFill>
                  <a:srgbClr val="0000FF"/>
                </a:solidFill>
              </a:rPr>
              <a:t>GSK's response</a:t>
            </a:r>
            <a:r>
              <a:rPr lang="en-US" sz="1200" dirty="0">
                <a:solidFill>
                  <a:srgbClr val="0000FF"/>
                </a:solidFill>
              </a:rPr>
              <a:t>: As above, activation of SIRT1 depends on the structure of the substrate. Without the fluorescent label, no activation is seen. SRT1460 and SRT1720 do indeed bind to the fluorescent peptide, but not to the unlabeled versions. Looking over a broader range of structures, some of them interact with the </a:t>
            </a:r>
            <a:r>
              <a:rPr lang="en-US" sz="1200" dirty="0" err="1">
                <a:solidFill>
                  <a:srgbClr val="0000FF"/>
                </a:solidFill>
              </a:rPr>
              <a:t>fluorophore</a:t>
            </a:r>
            <a:r>
              <a:rPr lang="en-US" sz="1200" dirty="0">
                <a:solidFill>
                  <a:srgbClr val="0000FF"/>
                </a:solidFill>
              </a:rPr>
              <a:t>, and some don't. There's no correlation between this affinity and a compound's ability to activate SIRT1</a:t>
            </a:r>
            <a:r>
              <a:rPr lang="en-US" sz="1200" dirty="0" smtClean="0">
                <a:solidFill>
                  <a:srgbClr val="0000FF"/>
                </a:solidFill>
              </a:rPr>
              <a:t>.</a:t>
            </a:r>
          </a:p>
          <a:p>
            <a:pPr algn="just"/>
            <a:endParaRPr lang="en-US" sz="1200" dirty="0">
              <a:solidFill>
                <a:srgbClr val="0000FF"/>
              </a:solidFill>
            </a:endParaRPr>
          </a:p>
          <a:p>
            <a:pPr algn="just"/>
            <a:r>
              <a:rPr lang="en-US" sz="1200" dirty="0">
                <a:solidFill>
                  <a:srgbClr val="0000FF"/>
                </a:solidFill>
              </a:rPr>
              <a:t>A screen of 5,000 compounds in this class turned up three that actually do work with </a:t>
            </a:r>
            <a:r>
              <a:rPr lang="en-US" sz="1200" dirty="0" err="1">
                <a:solidFill>
                  <a:srgbClr val="0000FF"/>
                </a:solidFill>
              </a:rPr>
              <a:t>nonfluorescent</a:t>
            </a:r>
            <a:r>
              <a:rPr lang="en-US" sz="1200" dirty="0">
                <a:solidFill>
                  <a:srgbClr val="0000FF"/>
                </a:solidFill>
              </a:rPr>
              <a:t> peptide substrates (compounds </a:t>
            </a:r>
            <a:r>
              <a:rPr lang="en-US" sz="1200" b="1" dirty="0">
                <a:solidFill>
                  <a:srgbClr val="0000FF"/>
                </a:solidFill>
              </a:rPr>
              <a:t>22</a:t>
            </a:r>
            <a:r>
              <a:rPr lang="en-US" sz="1200" dirty="0">
                <a:solidFill>
                  <a:srgbClr val="0000FF"/>
                </a:solidFill>
              </a:rPr>
              <a:t>, </a:t>
            </a:r>
            <a:r>
              <a:rPr lang="en-US" sz="1200" b="1" dirty="0">
                <a:solidFill>
                  <a:srgbClr val="0000FF"/>
                </a:solidFill>
              </a:rPr>
              <a:t>23</a:t>
            </a:r>
            <a:r>
              <a:rPr lang="en-US" sz="1200" dirty="0">
                <a:solidFill>
                  <a:srgbClr val="0000FF"/>
                </a:solidFill>
              </a:rPr>
              <a:t>, and </a:t>
            </a:r>
            <a:r>
              <a:rPr lang="en-US" sz="1200" b="1" dirty="0">
                <a:solidFill>
                  <a:srgbClr val="0000FF"/>
                </a:solidFill>
              </a:rPr>
              <a:t>24</a:t>
            </a:r>
            <a:r>
              <a:rPr lang="en-US" sz="1200" dirty="0">
                <a:solidFill>
                  <a:srgbClr val="0000FF"/>
                </a:solidFill>
              </a:rPr>
              <a:t> in the paper). None of these have been previously disclosed. They, however, that even these still don't work when the peptide substrate lacks both the fluorescent tag and a biotin tag</a:t>
            </a:r>
            <a:r>
              <a:rPr lang="en-US" sz="1200" dirty="0" smtClean="0">
                <a:solidFill>
                  <a:srgbClr val="0000FF"/>
                </a:solidFill>
              </a:rPr>
              <a:t>.</a:t>
            </a:r>
          </a:p>
          <a:p>
            <a:pPr algn="just"/>
            <a:endParaRPr lang="en-US" sz="1200" dirty="0">
              <a:solidFill>
                <a:srgbClr val="0000FF"/>
              </a:solidFill>
            </a:endParaRPr>
          </a:p>
          <a:p>
            <a:pPr algn="just"/>
            <a:r>
              <a:rPr lang="en-US" sz="1200" dirty="0">
                <a:solidFill>
                  <a:srgbClr val="0000FF"/>
                </a:solidFill>
              </a:rPr>
              <a:t>What's more, when these three compounds are tested on a p53-derived 20-mer peptide substrate, they actually </a:t>
            </a:r>
            <a:r>
              <a:rPr lang="en-US" sz="1200" i="1" dirty="0">
                <a:solidFill>
                  <a:srgbClr val="0000FF"/>
                </a:solidFill>
              </a:rPr>
              <a:t>inhibit</a:t>
            </a:r>
            <a:r>
              <a:rPr lang="en-US" sz="1200" dirty="0">
                <a:solidFill>
                  <a:srgbClr val="0000FF"/>
                </a:solidFill>
              </a:rPr>
              <a:t> acetylation, instead of enhancing it. Looking closer at a range of peptide substrates, SRT1460 and other compounds can also inhibit or enhance acetylation, depending on what peptide is being used. An allosteric mechanism could explain these results. It seems more likely that there are at least two specific sites on SIRT1 that can bind these compounds - the active site and an allosteric one. Thus there are several species in equilibrium, depending on whether these sites have substrate or small molecule bound to them, and on how this binding stabilizes or destabilizes particular pathways. In the real cell, this may all be part of various protein-protein interactions</a:t>
            </a:r>
            <a:r>
              <a:rPr lang="en-US" sz="1200" dirty="0" smtClean="0">
                <a:solidFill>
                  <a:srgbClr val="0000FF"/>
                </a:solidFill>
              </a:rPr>
              <a:t>.</a:t>
            </a:r>
          </a:p>
          <a:p>
            <a:pPr algn="just"/>
            <a:endParaRPr lang="en-US" sz="1200" dirty="0">
              <a:solidFill>
                <a:srgbClr val="0000FF"/>
              </a:solidFill>
            </a:endParaRPr>
          </a:p>
          <a:p>
            <a:pPr algn="just"/>
            <a:r>
              <a:rPr lang="en-US" sz="1200" b="1" dirty="0"/>
              <a:t>Claim 3: SRT1720 does not lower glucose in a high-fat-fed mouse model</a:t>
            </a:r>
            <a:r>
              <a:rPr lang="en-US" sz="1200" dirty="0"/>
              <a:t> (Pfizer). Even though exposure of the drug was as reported previously, they saw no evidence (at 30 mg/kilo) of glucose lowering or of any increased mitochondrial function. These animals showed increased food intake and weight gain. The 100 </a:t>
            </a:r>
            <a:r>
              <a:rPr lang="en-US" sz="1200" dirty="0" err="1"/>
              <a:t>mpk</a:t>
            </a:r>
            <a:r>
              <a:rPr lang="en-US" sz="1200" dirty="0"/>
              <a:t> dose was not well tolerated, and killed some animals.</a:t>
            </a:r>
          </a:p>
          <a:p>
            <a:pPr algn="just"/>
            <a:r>
              <a:rPr lang="en-US" sz="1200" b="1" dirty="0">
                <a:solidFill>
                  <a:srgbClr val="0000FF"/>
                </a:solidFill>
              </a:rPr>
              <a:t>GSK's response:</a:t>
            </a:r>
            <a:r>
              <a:rPr lang="en-US" sz="1200" dirty="0">
                <a:solidFill>
                  <a:srgbClr val="0000FF"/>
                </a:solidFill>
              </a:rPr>
              <a:t> not </a:t>
            </a:r>
            <a:r>
              <a:rPr lang="en-US" sz="1200" dirty="0" smtClean="0">
                <a:solidFill>
                  <a:srgbClr val="0000FF"/>
                </a:solidFill>
              </a:rPr>
              <a:t>addressed.</a:t>
            </a:r>
            <a:endParaRPr lang="en-US" sz="1200" dirty="0">
              <a:solidFill>
                <a:srgbClr val="0000FF"/>
              </a:solidFill>
            </a:endParaRPr>
          </a:p>
        </p:txBody>
      </p:sp>
      <p:sp>
        <p:nvSpPr>
          <p:cNvPr id="3" name="Rectangle 2"/>
          <p:cNvSpPr/>
          <p:nvPr/>
        </p:nvSpPr>
        <p:spPr>
          <a:xfrm>
            <a:off x="0" y="0"/>
            <a:ext cx="8991600" cy="369332"/>
          </a:xfrm>
          <a:prstGeom prst="rect">
            <a:avLst/>
          </a:prstGeom>
        </p:spPr>
        <p:txBody>
          <a:bodyPr wrap="square">
            <a:spAutoFit/>
          </a:bodyPr>
          <a:lstStyle/>
          <a:p>
            <a:r>
              <a:rPr lang="en-US" b="1" dirty="0" err="1" smtClean="0"/>
              <a:t>GSk</a:t>
            </a:r>
            <a:r>
              <a:rPr lang="en-US" b="1" dirty="0" smtClean="0"/>
              <a:t> </a:t>
            </a:r>
            <a:r>
              <a:rPr lang="en-US" b="1" dirty="0" err="1" smtClean="0"/>
              <a:t>vs</a:t>
            </a:r>
            <a:r>
              <a:rPr lang="en-US" b="1" dirty="0" smtClean="0"/>
              <a:t> Pfizer</a:t>
            </a:r>
            <a:endParaRPr lang="en-US" b="1" dirty="0"/>
          </a:p>
        </p:txBody>
      </p:sp>
      <p:sp>
        <p:nvSpPr>
          <p:cNvPr id="4" name="Rectangle 3"/>
          <p:cNvSpPr/>
          <p:nvPr/>
        </p:nvSpPr>
        <p:spPr>
          <a:xfrm>
            <a:off x="1371600" y="76200"/>
            <a:ext cx="7543800" cy="400110"/>
          </a:xfrm>
          <a:prstGeom prst="rect">
            <a:avLst/>
          </a:prstGeom>
        </p:spPr>
        <p:txBody>
          <a:bodyPr wrap="square">
            <a:spAutoFit/>
          </a:bodyPr>
          <a:lstStyle/>
          <a:p>
            <a:pPr>
              <a:defRPr/>
            </a:pPr>
            <a:r>
              <a:rPr lang="en-US" sz="1000" b="1" dirty="0">
                <a:latin typeface="Calibri" pitchFamily="34" charset="0"/>
                <a:cs typeface="Arial" charset="0"/>
              </a:rPr>
              <a:t>Milne JC, Lambert PD, Schenk S, et al. (2007) Nature 450:712-716</a:t>
            </a:r>
            <a:r>
              <a:rPr lang="en-US" sz="1000" b="1" dirty="0" smtClean="0">
                <a:latin typeface="Calibri" pitchFamily="34" charset="0"/>
                <a:cs typeface="Arial" charset="0"/>
              </a:rPr>
              <a:t>. Dai </a:t>
            </a:r>
            <a:r>
              <a:rPr lang="en-US" sz="1000" b="1" dirty="0">
                <a:latin typeface="Calibri" pitchFamily="34" charset="0"/>
                <a:cs typeface="Arial" charset="0"/>
              </a:rPr>
              <a:t>H, </a:t>
            </a:r>
            <a:r>
              <a:rPr lang="en-US" sz="1000" b="1" dirty="0" err="1">
                <a:latin typeface="Calibri" pitchFamily="34" charset="0"/>
                <a:cs typeface="Arial" charset="0"/>
              </a:rPr>
              <a:t>Kustigian</a:t>
            </a:r>
            <a:r>
              <a:rPr lang="en-US" sz="1000" b="1" dirty="0">
                <a:latin typeface="Calibri" pitchFamily="34" charset="0"/>
                <a:cs typeface="Arial" charset="0"/>
              </a:rPr>
              <a:t> L, et al (2010) J Bio Chem. 285: 32695 - 32703</a:t>
            </a:r>
          </a:p>
          <a:p>
            <a:pPr>
              <a:defRPr/>
            </a:pPr>
            <a:endParaRPr lang="en-US" sz="1000" b="1" dirty="0">
              <a:latin typeface="Calibri" pitchFamily="34" charset="0"/>
              <a:cs typeface="Arial" charset="0"/>
            </a:endParaRPr>
          </a:p>
        </p:txBody>
      </p:sp>
    </p:spTree>
    <p:extLst>
      <p:ext uri="{BB962C8B-B14F-4D97-AF65-F5344CB8AC3E}">
        <p14:creationId xmlns:p14="http://schemas.microsoft.com/office/powerpoint/2010/main" val="181935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49489"/>
            <a:ext cx="8839200" cy="4154984"/>
          </a:xfrm>
          <a:prstGeom prst="rect">
            <a:avLst/>
          </a:prstGeom>
        </p:spPr>
        <p:txBody>
          <a:bodyPr wrap="square">
            <a:spAutoFit/>
          </a:bodyPr>
          <a:lstStyle/>
          <a:p>
            <a:pPr algn="just"/>
            <a:r>
              <a:rPr lang="en-US" sz="1200" b="1" u="sng" dirty="0" smtClean="0"/>
              <a:t>Evidences</a:t>
            </a:r>
            <a:endParaRPr lang="en-US" sz="1200" b="1" u="sng" dirty="0"/>
          </a:p>
          <a:p>
            <a:pPr marL="171450" indent="-171450" algn="just">
              <a:buFont typeface="Arial" pitchFamily="34" charset="0"/>
              <a:buChar char="•"/>
            </a:pPr>
            <a:r>
              <a:rPr lang="en-US" sz="1200" dirty="0" smtClean="0"/>
              <a:t>Non-</a:t>
            </a:r>
            <a:r>
              <a:rPr lang="en-US" sz="1200" dirty="0" err="1" smtClean="0"/>
              <a:t>fluorophore</a:t>
            </a:r>
            <a:r>
              <a:rPr lang="en-US" sz="1200" dirty="0" smtClean="0"/>
              <a:t>-tagged </a:t>
            </a:r>
            <a:r>
              <a:rPr lang="en-US" sz="1200" dirty="0"/>
              <a:t>natural SIRT1 substrates with a large hydrophobic amino acid residue [</a:t>
            </a:r>
            <a:r>
              <a:rPr lang="en-US" sz="1200" dirty="0" err="1"/>
              <a:t>i</a:t>
            </a:r>
            <a:r>
              <a:rPr lang="en-US" sz="1200" dirty="0"/>
              <a:t>..e, </a:t>
            </a:r>
            <a:r>
              <a:rPr lang="en-US" sz="1200" dirty="0" err="1"/>
              <a:t>tryotophan</a:t>
            </a:r>
            <a:r>
              <a:rPr lang="en-US" sz="1200" dirty="0"/>
              <a:t> (</a:t>
            </a:r>
            <a:r>
              <a:rPr lang="en-US" sz="1200" dirty="0" err="1"/>
              <a:t>Trp</a:t>
            </a:r>
            <a:r>
              <a:rPr lang="en-US" sz="1200" dirty="0"/>
              <a:t>), tyrosine (Tyr), or phenylalanine (</a:t>
            </a:r>
            <a:r>
              <a:rPr lang="en-US" sz="1200" dirty="0" err="1"/>
              <a:t>Phe</a:t>
            </a:r>
            <a:r>
              <a:rPr lang="en-US" sz="1200" dirty="0"/>
              <a:t>)] at positions +1 and +6 or +1 were selectively activated by STACs. Examples of such substrates are peroxisome proliferator-activated receptor γ </a:t>
            </a:r>
            <a:r>
              <a:rPr lang="en-US" sz="1200" dirty="0" err="1"/>
              <a:t>coactivator</a:t>
            </a:r>
            <a:r>
              <a:rPr lang="en-US" sz="1200" dirty="0"/>
              <a:t> 1α acetylated on lysine at position 778 (PGC-1α–K778), and </a:t>
            </a:r>
            <a:r>
              <a:rPr lang="en-US" sz="1200" dirty="0" err="1"/>
              <a:t>forkhead</a:t>
            </a:r>
            <a:r>
              <a:rPr lang="en-US" sz="1200" dirty="0"/>
              <a:t> box protein O3a acetylated on lysine at position 290 (FOXO3a-K290). The PGC-1α–K778 peptide contains Tyr at the +1 position and </a:t>
            </a:r>
            <a:r>
              <a:rPr lang="en-US" sz="1200" dirty="0" err="1"/>
              <a:t>Phe</a:t>
            </a:r>
            <a:r>
              <a:rPr lang="en-US" sz="1200" dirty="0"/>
              <a:t> at the +6 position, and FOXO3a contains </a:t>
            </a:r>
            <a:r>
              <a:rPr lang="en-US" sz="1200" dirty="0" err="1"/>
              <a:t>Trp</a:t>
            </a:r>
            <a:r>
              <a:rPr lang="en-US" sz="1200" dirty="0"/>
              <a:t> at the +1 position. Substitution of these aromatic amino acids on either acetylated peptide with alanine (</a:t>
            </a:r>
            <a:r>
              <a:rPr lang="en-US" sz="1200" dirty="0" err="1"/>
              <a:t>Ala</a:t>
            </a:r>
            <a:r>
              <a:rPr lang="en-US" sz="1200" dirty="0"/>
              <a:t>) resulted in complete abolition of SIRT1 </a:t>
            </a:r>
            <a:r>
              <a:rPr lang="en-US" sz="1200" dirty="0" smtClean="0"/>
              <a:t>activity.</a:t>
            </a:r>
          </a:p>
          <a:p>
            <a:pPr marL="171450" indent="-171450" algn="just">
              <a:buFont typeface="Arial" pitchFamily="34" charset="0"/>
              <a:buChar char="•"/>
            </a:pPr>
            <a:r>
              <a:rPr lang="en-US" sz="1200" dirty="0" smtClean="0"/>
              <a:t>Kinetic </a:t>
            </a:r>
            <a:r>
              <a:rPr lang="en-US" sz="1200" dirty="0"/>
              <a:t>analysis of SIRT1 activation by STACs in the presence of the above peptide substrates showed that the enhancement in the rate of SIRT1 </a:t>
            </a:r>
            <a:r>
              <a:rPr lang="en-US" sz="1200" dirty="0" err="1"/>
              <a:t>deacetylation</a:t>
            </a:r>
            <a:r>
              <a:rPr lang="en-US" sz="1200" dirty="0"/>
              <a:t> was mediated primarily through an improvement in peptide binding. This is consistent with an allosteric mechanism of activation. </a:t>
            </a:r>
            <a:endParaRPr lang="en-US" sz="1200" dirty="0" smtClean="0"/>
          </a:p>
          <a:p>
            <a:pPr marL="171450" indent="-171450" algn="just">
              <a:buFont typeface="Arial" pitchFamily="34" charset="0"/>
              <a:buChar char="•"/>
            </a:pPr>
            <a:r>
              <a:rPr lang="en-US" sz="1200" dirty="0" smtClean="0"/>
              <a:t>The nature of </a:t>
            </a:r>
            <a:r>
              <a:rPr lang="en-US" sz="1200" dirty="0"/>
              <a:t>the hypothesized SIRT1 allosteric </a:t>
            </a:r>
            <a:r>
              <a:rPr lang="en-US" sz="1200" dirty="0" smtClean="0"/>
              <a:t>site: Structural </a:t>
            </a:r>
            <a:r>
              <a:rPr lang="en-US" sz="1200" dirty="0"/>
              <a:t>studies identified a rigid N-terminal domain that contains Glu230, and is critical for activation by </a:t>
            </a:r>
            <a:r>
              <a:rPr lang="en-US" sz="1200" dirty="0" smtClean="0"/>
              <a:t>STACs.</a:t>
            </a:r>
          </a:p>
          <a:p>
            <a:pPr marL="171450" indent="-171450" algn="just">
              <a:buFont typeface="Arial" pitchFamily="34" charset="0"/>
              <a:buChar char="•"/>
            </a:pPr>
            <a:r>
              <a:rPr lang="en-US" sz="1200" dirty="0" smtClean="0"/>
              <a:t>Cultured </a:t>
            </a:r>
            <a:r>
              <a:rPr lang="en-US" sz="1200" dirty="0"/>
              <a:t>cells (murine myoblasts</a:t>
            </a:r>
            <a:r>
              <a:rPr lang="en-US" sz="1200" dirty="0" smtClean="0"/>
              <a:t>)</a:t>
            </a:r>
          </a:p>
          <a:p>
            <a:pPr marL="628650" lvl="1" indent="-171450" algn="just">
              <a:buFont typeface="Arial" pitchFamily="34" charset="0"/>
              <a:buChar char="•"/>
            </a:pPr>
            <a:r>
              <a:rPr lang="en-US" sz="1200" dirty="0" smtClean="0"/>
              <a:t>Expressing wild-type SIRT1- respond to STACs(</a:t>
            </a:r>
            <a:r>
              <a:rPr lang="en-US" sz="1200" dirty="0"/>
              <a:t>increases in ATP levels, mitochondrial </a:t>
            </a:r>
            <a:r>
              <a:rPr lang="en-US" sz="1200" dirty="0" smtClean="0"/>
              <a:t>mass and DNA </a:t>
            </a:r>
            <a:r>
              <a:rPr lang="en-US" sz="1200" dirty="0"/>
              <a:t>copy </a:t>
            </a:r>
            <a:r>
              <a:rPr lang="en-US" sz="1200" dirty="0" smtClean="0"/>
              <a:t>number)</a:t>
            </a:r>
          </a:p>
          <a:p>
            <a:pPr marL="628650" lvl="1" indent="-171450" algn="just">
              <a:buFont typeface="Arial" pitchFamily="34" charset="0"/>
              <a:buChar char="•"/>
            </a:pPr>
            <a:r>
              <a:rPr lang="en-US" sz="1200" dirty="0" smtClean="0"/>
              <a:t>Expressing mutant </a:t>
            </a:r>
            <a:r>
              <a:rPr lang="en-US" sz="1200" dirty="0"/>
              <a:t>SIRT1 in which Glu230 is replaced with lysine (SIRT1-E222K, which is the murine equivalent of human SIRT1-E230K</a:t>
            </a:r>
            <a:r>
              <a:rPr lang="en-US" sz="1200" dirty="0" smtClean="0"/>
              <a:t>) – not respond to STACs  </a:t>
            </a:r>
          </a:p>
          <a:p>
            <a:pPr marL="628650" lvl="1" indent="-171450" algn="just">
              <a:buFont typeface="Arial" pitchFamily="34" charset="0"/>
              <a:buChar char="•"/>
            </a:pPr>
            <a:endParaRPr lang="en-US" sz="1200" dirty="0" smtClean="0"/>
          </a:p>
          <a:p>
            <a:pPr algn="just"/>
            <a:r>
              <a:rPr lang="en-US" sz="1200" b="1" u="sng" dirty="0" smtClean="0"/>
              <a:t>Conclusions</a:t>
            </a:r>
            <a:endParaRPr lang="en-US" sz="1200" b="1" u="sng" dirty="0"/>
          </a:p>
          <a:p>
            <a:pPr marL="171450" indent="-171450" algn="just">
              <a:buFont typeface="Arial" pitchFamily="34" charset="0"/>
              <a:buChar char="•"/>
            </a:pPr>
            <a:r>
              <a:rPr lang="en-US" sz="1200" dirty="0" smtClean="0"/>
              <a:t>STACs </a:t>
            </a:r>
            <a:r>
              <a:rPr lang="en-US" sz="1200" dirty="0"/>
              <a:t>act via a mechanism of direct “assisted allosteric activation” mediated by the Glu230-containing N-terminal activation domain of SIRT1. </a:t>
            </a:r>
            <a:endParaRPr lang="en-US" sz="1200" dirty="0" smtClean="0"/>
          </a:p>
          <a:p>
            <a:pPr marL="171450" indent="-171450" algn="just">
              <a:buFont typeface="Arial" pitchFamily="34" charset="0"/>
              <a:buChar char="•"/>
            </a:pPr>
            <a:r>
              <a:rPr lang="en-US" sz="1200" dirty="0" smtClean="0"/>
              <a:t>Allosteric </a:t>
            </a:r>
            <a:r>
              <a:rPr lang="en-US" sz="1200" dirty="0"/>
              <a:t>activation of SIRT1 by STACs constitutes a viable therapeutic intervention strategy for many aging-related diseases. </a:t>
            </a:r>
          </a:p>
          <a:p>
            <a:pPr algn="just"/>
            <a:endParaRPr lang="en-US" sz="1200" dirty="0" smtClean="0"/>
          </a:p>
        </p:txBody>
      </p:sp>
      <p:sp>
        <p:nvSpPr>
          <p:cNvPr id="3" name="Rectangle 2"/>
          <p:cNvSpPr/>
          <p:nvPr/>
        </p:nvSpPr>
        <p:spPr>
          <a:xfrm>
            <a:off x="0" y="0"/>
            <a:ext cx="8991600" cy="369332"/>
          </a:xfrm>
          <a:prstGeom prst="rect">
            <a:avLst/>
          </a:prstGeom>
        </p:spPr>
        <p:txBody>
          <a:bodyPr wrap="square">
            <a:spAutoFit/>
          </a:bodyPr>
          <a:lstStyle/>
          <a:p>
            <a:r>
              <a:rPr lang="en-US" b="1" dirty="0" err="1" smtClean="0"/>
              <a:t>GSk</a:t>
            </a:r>
            <a:r>
              <a:rPr lang="en-US" b="1" dirty="0" smtClean="0"/>
              <a:t> </a:t>
            </a:r>
            <a:r>
              <a:rPr lang="en-US" b="1" dirty="0" err="1" smtClean="0"/>
              <a:t>vs</a:t>
            </a:r>
            <a:r>
              <a:rPr lang="en-US" b="1" dirty="0" smtClean="0"/>
              <a:t> Pfizer cont’d</a:t>
            </a:r>
            <a:endParaRPr lang="en-US" b="1" dirty="0"/>
          </a:p>
        </p:txBody>
      </p:sp>
      <p:sp>
        <p:nvSpPr>
          <p:cNvPr id="4" name="Rectangle 3"/>
          <p:cNvSpPr/>
          <p:nvPr/>
        </p:nvSpPr>
        <p:spPr>
          <a:xfrm>
            <a:off x="1905000" y="76200"/>
            <a:ext cx="7010400" cy="246221"/>
          </a:xfrm>
          <a:prstGeom prst="rect">
            <a:avLst/>
          </a:prstGeom>
        </p:spPr>
        <p:txBody>
          <a:bodyPr wrap="square">
            <a:spAutoFit/>
          </a:bodyPr>
          <a:lstStyle/>
          <a:p>
            <a:r>
              <a:rPr lang="en-US" sz="1000" b="1" dirty="0" smtClean="0"/>
              <a:t>Hubbard, BP et. al. (2013) Evidence </a:t>
            </a:r>
            <a:r>
              <a:rPr lang="en-US" sz="1000" b="1" dirty="0"/>
              <a:t>for a </a:t>
            </a:r>
            <a:r>
              <a:rPr lang="en-US" sz="1000" b="1" dirty="0" smtClean="0"/>
              <a:t>Common Mechanism </a:t>
            </a:r>
            <a:r>
              <a:rPr lang="en-US" sz="1000" b="1" dirty="0"/>
              <a:t>of SIRT1 </a:t>
            </a:r>
            <a:r>
              <a:rPr lang="en-US" sz="1000" b="1" dirty="0" smtClean="0"/>
              <a:t>Regulation by </a:t>
            </a:r>
            <a:r>
              <a:rPr lang="en-US" sz="1000" b="1" dirty="0"/>
              <a:t>Allosteric </a:t>
            </a:r>
            <a:r>
              <a:rPr lang="en-US" sz="1000" b="1" dirty="0" smtClean="0"/>
              <a:t>Activators. Science 339: 1216-19.</a:t>
            </a:r>
            <a:endParaRPr lang="en-US" sz="1000" b="1" dirty="0"/>
          </a:p>
        </p:txBody>
      </p:sp>
      <p:sp>
        <p:nvSpPr>
          <p:cNvPr id="6" name="Rectangle 5"/>
          <p:cNvSpPr/>
          <p:nvPr/>
        </p:nvSpPr>
        <p:spPr>
          <a:xfrm>
            <a:off x="76200" y="371713"/>
            <a:ext cx="8839200" cy="738664"/>
          </a:xfrm>
          <a:prstGeom prst="rect">
            <a:avLst/>
          </a:prstGeom>
        </p:spPr>
        <p:txBody>
          <a:bodyPr wrap="square">
            <a:spAutoFit/>
          </a:bodyPr>
          <a:lstStyle/>
          <a:p>
            <a:pPr algn="just"/>
            <a:r>
              <a:rPr lang="en-US" sz="1400" b="1" dirty="0">
                <a:solidFill>
                  <a:srgbClr val="0000FF"/>
                </a:solidFill>
              </a:rPr>
              <a:t>The </a:t>
            </a:r>
            <a:r>
              <a:rPr lang="en-US" sz="1400" b="1" dirty="0" err="1">
                <a:solidFill>
                  <a:srgbClr val="0000FF"/>
                </a:solidFill>
              </a:rPr>
              <a:t>fluorophore</a:t>
            </a:r>
            <a:r>
              <a:rPr lang="en-US" sz="1400" b="1" dirty="0">
                <a:solidFill>
                  <a:srgbClr val="0000FF"/>
                </a:solidFill>
              </a:rPr>
              <a:t> tags on peptide substrates (used in the original, successful SIRT1 activation assays) mimic hydrophobic amino acid residues of </a:t>
            </a:r>
            <a:r>
              <a:rPr lang="en-US" sz="1400" b="1" u="sng" dirty="0">
                <a:solidFill>
                  <a:srgbClr val="FF0000"/>
                </a:solidFill>
              </a:rPr>
              <a:t>natural substrates </a:t>
            </a:r>
            <a:r>
              <a:rPr lang="en-US" sz="1400" b="1" dirty="0">
                <a:solidFill>
                  <a:srgbClr val="0000FF"/>
                </a:solidFill>
              </a:rPr>
              <a:t>at the same position as the </a:t>
            </a:r>
            <a:r>
              <a:rPr lang="en-US" sz="1400" b="1" dirty="0" err="1">
                <a:solidFill>
                  <a:srgbClr val="0000FF"/>
                </a:solidFill>
              </a:rPr>
              <a:t>fluorophore</a:t>
            </a:r>
            <a:r>
              <a:rPr lang="en-US" sz="1400" b="1" dirty="0">
                <a:solidFill>
                  <a:srgbClr val="0000FF"/>
                </a:solidFill>
              </a:rPr>
              <a:t> (</a:t>
            </a:r>
            <a:r>
              <a:rPr lang="en-US" sz="1400" b="1" dirty="0" err="1">
                <a:solidFill>
                  <a:srgbClr val="0000FF"/>
                </a:solidFill>
              </a:rPr>
              <a:t>i.e</a:t>
            </a:r>
            <a:r>
              <a:rPr lang="en-US" sz="1400" b="1" dirty="0">
                <a:solidFill>
                  <a:srgbClr val="0000FF"/>
                </a:solidFill>
              </a:rPr>
              <a:t>, +1 relative to the acetylated lysine that is engaged by SIRT1).</a:t>
            </a:r>
          </a:p>
        </p:txBody>
      </p:sp>
    </p:spTree>
    <p:extLst>
      <p:ext uri="{BB962C8B-B14F-4D97-AF65-F5344CB8AC3E}">
        <p14:creationId xmlns:p14="http://schemas.microsoft.com/office/powerpoint/2010/main" val="3902146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 y="0"/>
            <a:ext cx="8945880" cy="5201424"/>
          </a:xfrm>
          <a:prstGeom prst="rect">
            <a:avLst/>
          </a:prstGeom>
        </p:spPr>
        <p:txBody>
          <a:bodyPr wrap="square">
            <a:spAutoFit/>
          </a:bodyPr>
          <a:lstStyle/>
          <a:p>
            <a:pPr algn="just"/>
            <a:r>
              <a:rPr lang="en-US" b="1" dirty="0"/>
              <a:t>Validity of the tests for </a:t>
            </a:r>
            <a:r>
              <a:rPr lang="en-US" b="1" dirty="0" err="1"/>
              <a:t>sirtuin</a:t>
            </a:r>
            <a:r>
              <a:rPr lang="en-US" b="1" dirty="0"/>
              <a:t> </a:t>
            </a:r>
            <a:r>
              <a:rPr lang="en-US" b="1" dirty="0" smtClean="0"/>
              <a:t>activators</a:t>
            </a:r>
          </a:p>
          <a:p>
            <a:pPr algn="just"/>
            <a:r>
              <a:rPr lang="en-US" sz="1200" b="1" dirty="0" smtClean="0"/>
              <a:t> </a:t>
            </a:r>
            <a:r>
              <a:rPr lang="en-US" sz="1200" b="1" dirty="0"/>
              <a:t/>
            </a:r>
            <a:br>
              <a:rPr lang="en-US" sz="1200" b="1" dirty="0"/>
            </a:br>
            <a:r>
              <a:rPr lang="en-US" sz="1400" b="1" dirty="0" smtClean="0"/>
              <a:t>XG Comments</a:t>
            </a:r>
          </a:p>
          <a:p>
            <a:pPr algn="just"/>
            <a:endParaRPr lang="en-US" sz="1200" b="1" dirty="0"/>
          </a:p>
          <a:p>
            <a:pPr marL="171450" indent="-171450" algn="just">
              <a:buFont typeface="Arial" pitchFamily="34" charset="0"/>
              <a:buChar char="•"/>
            </a:pPr>
            <a:r>
              <a:rPr lang="en-US" sz="1200" dirty="0" smtClean="0"/>
              <a:t>Fluor-de-Lys assay </a:t>
            </a:r>
            <a:r>
              <a:rPr lang="en-US" sz="1200" dirty="0"/>
              <a:t>used as substrates acetylated peptides conjugated to </a:t>
            </a:r>
            <a:r>
              <a:rPr lang="en-US" sz="1200" dirty="0" smtClean="0"/>
              <a:t>a </a:t>
            </a:r>
            <a:r>
              <a:rPr lang="en-US" sz="1200" dirty="0" err="1"/>
              <a:t>fluorophore</a:t>
            </a:r>
            <a:r>
              <a:rPr lang="en-US" sz="1200" dirty="0"/>
              <a:t>. </a:t>
            </a:r>
            <a:r>
              <a:rPr lang="en-US" sz="1200" dirty="0" smtClean="0"/>
              <a:t>It behaves as a </a:t>
            </a:r>
            <a:r>
              <a:rPr lang="en-US" sz="1200" dirty="0"/>
              <a:t>natural SIRT1 substrates with a large hydrophobic amino acid residue [</a:t>
            </a:r>
            <a:r>
              <a:rPr lang="en-US" sz="1200" dirty="0" err="1"/>
              <a:t>i</a:t>
            </a:r>
            <a:r>
              <a:rPr lang="en-US" sz="1200" dirty="0"/>
              <a:t>..e, </a:t>
            </a:r>
            <a:r>
              <a:rPr lang="en-US" sz="1200" dirty="0" err="1"/>
              <a:t>tryotophan</a:t>
            </a:r>
            <a:r>
              <a:rPr lang="en-US" sz="1200" dirty="0"/>
              <a:t> (</a:t>
            </a:r>
            <a:r>
              <a:rPr lang="en-US" sz="1200" dirty="0" err="1"/>
              <a:t>Trp</a:t>
            </a:r>
            <a:r>
              <a:rPr lang="en-US" sz="1200" dirty="0"/>
              <a:t>), tyrosine (Tyr), or phenylalanine (</a:t>
            </a:r>
            <a:r>
              <a:rPr lang="en-US" sz="1200" dirty="0" err="1"/>
              <a:t>Phe</a:t>
            </a:r>
            <a:r>
              <a:rPr lang="en-US" sz="1200" dirty="0"/>
              <a:t>)] at positions +1 and +</a:t>
            </a:r>
            <a:r>
              <a:rPr lang="en-US" sz="1200" dirty="0" smtClean="0"/>
              <a:t>6.</a:t>
            </a:r>
          </a:p>
          <a:p>
            <a:pPr marL="171450" indent="-171450" algn="just">
              <a:buFont typeface="Arial" pitchFamily="34" charset="0"/>
              <a:buChar char="•"/>
            </a:pPr>
            <a:r>
              <a:rPr lang="en-US" sz="1200" dirty="0"/>
              <a:t>A publication in 2008 actually showed that the use of a different acetylated peptide as SIRT1 substrate led to quite different results: in their assay system, resveratrol and </a:t>
            </a:r>
            <a:r>
              <a:rPr lang="en-US" sz="1200" dirty="0" err="1"/>
              <a:t>fisetin</a:t>
            </a:r>
            <a:r>
              <a:rPr lang="en-US" sz="1200" dirty="0"/>
              <a:t> showed only marginal activation of SIRT1 (about 1.3-fold), and only </a:t>
            </a:r>
            <a:r>
              <a:rPr lang="en-US" sz="1200" dirty="0" err="1"/>
              <a:t>piceatannol</a:t>
            </a:r>
            <a:r>
              <a:rPr lang="en-US" sz="1200" dirty="0"/>
              <a:t> had a significant activating effect (about 3-fold). The other supposed activators actually behaved as inhibitors of SIRT1: </a:t>
            </a:r>
            <a:r>
              <a:rPr lang="en-US" sz="1200" dirty="0" err="1"/>
              <a:t>Butein</a:t>
            </a:r>
            <a:r>
              <a:rPr lang="en-US" sz="1200" dirty="0"/>
              <a:t>, </a:t>
            </a:r>
            <a:r>
              <a:rPr lang="en-US" sz="1200" dirty="0" err="1"/>
              <a:t>isoliquiritigenin</a:t>
            </a:r>
            <a:r>
              <a:rPr lang="en-US" sz="1200" dirty="0"/>
              <a:t>, and </a:t>
            </a:r>
            <a:r>
              <a:rPr lang="en-US" sz="1200" dirty="0" err="1"/>
              <a:t>quercetin</a:t>
            </a:r>
            <a:r>
              <a:rPr lang="en-US" sz="1200" dirty="0"/>
              <a:t> reduced the activities to 0.04, 0.32, and 0.38-fold, respectively.</a:t>
            </a:r>
            <a:endParaRPr lang="en-US" sz="1200" dirty="0" smtClean="0"/>
          </a:p>
          <a:p>
            <a:pPr marL="171450" indent="-171450" algn="just">
              <a:buFont typeface="Arial" pitchFamily="34" charset="0"/>
              <a:buChar char="•"/>
            </a:pPr>
            <a:r>
              <a:rPr lang="en-US" sz="1200" dirty="0" smtClean="0"/>
              <a:t>The so-called “artifact” is referred  to the facts that  “</a:t>
            </a:r>
            <a:r>
              <a:rPr lang="en-US" sz="1200" dirty="0"/>
              <a:t>The existing STACs (identified by using </a:t>
            </a:r>
            <a:r>
              <a:rPr lang="en-US" sz="1200" dirty="0" err="1"/>
              <a:t>FdL</a:t>
            </a:r>
            <a:r>
              <a:rPr lang="en-US" sz="1200" dirty="0"/>
              <a:t> assay) only work with SIRT1 substrates that contain hydrophobic residues at position +1 to the acetylated </a:t>
            </a:r>
            <a:r>
              <a:rPr lang="en-US" sz="1200" dirty="0" smtClean="0"/>
              <a:t>lysine”. That is because </a:t>
            </a:r>
            <a:r>
              <a:rPr lang="en-US" sz="1200" dirty="0"/>
              <a:t>they were identified via screening with a substrate that contained a hydrophobic residue mimetic–i.e., a </a:t>
            </a:r>
            <a:r>
              <a:rPr lang="en-US" sz="1200" dirty="0" err="1"/>
              <a:t>fluorophore</a:t>
            </a:r>
            <a:r>
              <a:rPr lang="en-US" sz="1200" dirty="0"/>
              <a:t> tag</a:t>
            </a:r>
            <a:r>
              <a:rPr lang="en-US" sz="1200" dirty="0" smtClean="0"/>
              <a:t>. In another word, we can call this group of STACs as “SIRT1 substrate-specific STACs”. For targeting drug design, practically,  this might be a way to design/screen a candidate medicine who only targets the </a:t>
            </a:r>
            <a:r>
              <a:rPr lang="en-US" sz="1200" dirty="0" err="1" smtClean="0"/>
              <a:t>sirtuins</a:t>
            </a:r>
            <a:r>
              <a:rPr lang="en-US" sz="1200" dirty="0" smtClean="0"/>
              <a:t> for a specific disease without regulating nonspecific proteins. For example, SIRT3, as known, is a cancer suppressor and promoter. Because the substrates for this double edged sword are different, by using </a:t>
            </a:r>
            <a:r>
              <a:rPr lang="en-US" sz="1200" dirty="0" err="1" smtClean="0"/>
              <a:t>aformentioned</a:t>
            </a:r>
            <a:r>
              <a:rPr lang="en-US" sz="1200" dirty="0" smtClean="0"/>
              <a:t> method, we can design a specific STACs for the purpose of drug discovery. </a:t>
            </a:r>
          </a:p>
          <a:p>
            <a:pPr marL="171450" indent="-171450" algn="just">
              <a:buFont typeface="Arial" pitchFamily="34" charset="0"/>
              <a:buChar char="•"/>
            </a:pPr>
            <a:r>
              <a:rPr lang="en-US" sz="1200" dirty="0" smtClean="0"/>
              <a:t>Therefore, a </a:t>
            </a:r>
            <a:r>
              <a:rPr lang="en-US" sz="1200" dirty="0"/>
              <a:t>new screen that is not biased in this way might possibly identify STACs that exhibit selectivity for SIRT1 substrates that contain other sequence signatures. It is possible that such STACs might be better therapeutics for certain aging-related diseases than the current STACs being investigated by </a:t>
            </a:r>
            <a:r>
              <a:rPr lang="en-US" sz="1200" dirty="0" err="1"/>
              <a:t>Sirtris</a:t>
            </a:r>
            <a:r>
              <a:rPr lang="en-US" sz="1200" dirty="0"/>
              <a:t>/GSK. </a:t>
            </a:r>
            <a:endParaRPr lang="en-US" sz="1200" dirty="0" smtClean="0"/>
          </a:p>
          <a:p>
            <a:pPr marL="171450" indent="-171450" algn="just">
              <a:buFont typeface="Arial" pitchFamily="34" charset="0"/>
              <a:buChar char="•"/>
            </a:pPr>
            <a:r>
              <a:rPr lang="en-US" sz="1200" dirty="0" smtClean="0"/>
              <a:t>Back to our issue, like Dr Raj mentioned that the </a:t>
            </a:r>
            <a:r>
              <a:rPr lang="en-US" sz="1200" dirty="0"/>
              <a:t>artifacts in some prior work were always due to interaction of </a:t>
            </a:r>
            <a:r>
              <a:rPr lang="en-US" sz="1200" dirty="0" err="1"/>
              <a:t>fluorophore</a:t>
            </a:r>
            <a:r>
              <a:rPr lang="en-US" sz="1200" dirty="0"/>
              <a:t> with </a:t>
            </a:r>
            <a:r>
              <a:rPr lang="en-US" sz="1200" dirty="0" smtClean="0"/>
              <a:t>hydrophobic </a:t>
            </a:r>
            <a:r>
              <a:rPr lang="en-US" sz="1200" dirty="0" err="1" smtClean="0"/>
              <a:t>moieities</a:t>
            </a:r>
            <a:r>
              <a:rPr lang="en-US" sz="1200" dirty="0" smtClean="0"/>
              <a:t> on </a:t>
            </a:r>
            <a:r>
              <a:rPr lang="en-US" sz="1200" dirty="0"/>
              <a:t>the drugs (activators), whereas we did not apply it to </a:t>
            </a:r>
            <a:r>
              <a:rPr lang="en-US" sz="1200" dirty="0" smtClean="0"/>
              <a:t>discover </a:t>
            </a:r>
            <a:r>
              <a:rPr lang="en-US" sz="1200" dirty="0"/>
              <a:t>new molecules, but rather the mechanism of the C pocket binder </a:t>
            </a:r>
            <a:r>
              <a:rPr lang="en-US" sz="1200" dirty="0" smtClean="0"/>
              <a:t>NAM.</a:t>
            </a:r>
            <a:endParaRPr lang="en-US" sz="1200" dirty="0"/>
          </a:p>
          <a:p>
            <a:pPr marL="171450" indent="-171450" algn="just">
              <a:buFont typeface="Arial" pitchFamily="34" charset="0"/>
              <a:buChar char="•"/>
            </a:pPr>
            <a:endParaRPr lang="en-US" sz="1200" dirty="0" smtClean="0"/>
          </a:p>
          <a:p>
            <a:pPr algn="just"/>
            <a:r>
              <a:rPr lang="en-US" sz="1200" dirty="0" smtClean="0"/>
              <a:t> </a:t>
            </a:r>
            <a:r>
              <a:rPr lang="en-US" sz="1200" dirty="0"/>
              <a:t/>
            </a:r>
            <a:br>
              <a:rPr lang="en-US" sz="1200" dirty="0"/>
            </a:br>
            <a:r>
              <a:rPr lang="en-US" sz="1200" dirty="0" smtClean="0"/>
              <a:t> </a:t>
            </a:r>
          </a:p>
          <a:p>
            <a:pPr algn="just"/>
            <a:endParaRPr lang="en-US" sz="1200" dirty="0"/>
          </a:p>
        </p:txBody>
      </p:sp>
      <p:sp>
        <p:nvSpPr>
          <p:cNvPr id="3" name="Rectangle 2"/>
          <p:cNvSpPr/>
          <p:nvPr/>
        </p:nvSpPr>
        <p:spPr>
          <a:xfrm>
            <a:off x="57150" y="5791200"/>
            <a:ext cx="8705850" cy="1015663"/>
          </a:xfrm>
          <a:prstGeom prst="rect">
            <a:avLst/>
          </a:prstGeom>
        </p:spPr>
        <p:txBody>
          <a:bodyPr wrap="square">
            <a:spAutoFit/>
          </a:bodyPr>
          <a:lstStyle/>
          <a:p>
            <a:pPr marL="171450" indent="-171450"/>
            <a:r>
              <a:rPr lang="en-US" sz="1000" i="1" dirty="0" err="1" smtClean="0"/>
              <a:t>Borra</a:t>
            </a:r>
            <a:r>
              <a:rPr lang="en-US" sz="1000" i="1" dirty="0" smtClean="0"/>
              <a:t> </a:t>
            </a:r>
            <a:r>
              <a:rPr lang="en-US" sz="1000" i="1" dirty="0"/>
              <a:t>MT, Smith BC, </a:t>
            </a:r>
            <a:r>
              <a:rPr lang="en-US" sz="1000" i="1" dirty="0" err="1"/>
              <a:t>Denu</a:t>
            </a:r>
            <a:r>
              <a:rPr lang="en-US" sz="1000" i="1" dirty="0"/>
              <a:t> JM. (2005) Mechanism of human SIRT1 activation by resveratrol. J. Biol. Chem. 280: 17187-17195</a:t>
            </a:r>
            <a:r>
              <a:rPr lang="en-US" sz="1000" i="1" dirty="0" smtClean="0"/>
              <a:t>.</a:t>
            </a:r>
          </a:p>
          <a:p>
            <a:pPr marL="171450" indent="-171450"/>
            <a:r>
              <a:rPr lang="en-US" sz="1000" i="1" dirty="0" err="1" smtClean="0"/>
              <a:t>Kaeberlein</a:t>
            </a:r>
            <a:r>
              <a:rPr lang="en-US" sz="1000" i="1" dirty="0" smtClean="0"/>
              <a:t> </a:t>
            </a:r>
            <a:r>
              <a:rPr lang="en-US" sz="1000" i="1" dirty="0"/>
              <a:t>M, et al. (2005) Substrate-specific activation of </a:t>
            </a:r>
            <a:r>
              <a:rPr lang="en-US" sz="1000" i="1" dirty="0" err="1"/>
              <a:t>sirtuins</a:t>
            </a:r>
            <a:r>
              <a:rPr lang="en-US" sz="1000" i="1" dirty="0"/>
              <a:t> by resveratrol. J </a:t>
            </a:r>
            <a:r>
              <a:rPr lang="en-US" sz="1000" i="1" dirty="0" err="1"/>
              <a:t>Biol</a:t>
            </a:r>
            <a:r>
              <a:rPr lang="en-US" sz="1000" i="1" dirty="0"/>
              <a:t> </a:t>
            </a:r>
            <a:r>
              <a:rPr lang="en-US" sz="1000" i="1" dirty="0" err="1"/>
              <a:t>Chem</a:t>
            </a:r>
            <a:r>
              <a:rPr lang="en-US" sz="1000" i="1" dirty="0"/>
              <a:t> 280(17):</a:t>
            </a:r>
            <a:r>
              <a:rPr lang="en-US" sz="1000" i="1" dirty="0" smtClean="0"/>
              <a:t>17038–17045</a:t>
            </a:r>
          </a:p>
          <a:p>
            <a:pPr marL="171450" indent="-171450"/>
            <a:r>
              <a:rPr lang="en-US" sz="1000" i="1" dirty="0" err="1"/>
              <a:t>Beher</a:t>
            </a:r>
            <a:r>
              <a:rPr lang="en-US" sz="1000" i="1" dirty="0"/>
              <a:t>, D., Wu, J., </a:t>
            </a:r>
            <a:r>
              <a:rPr lang="en-US" sz="1000" i="1" dirty="0" err="1"/>
              <a:t>Cumine</a:t>
            </a:r>
            <a:r>
              <a:rPr lang="en-US" sz="1000" i="1" dirty="0"/>
              <a:t>, S., Kim, K. W., Lu, S. C., </a:t>
            </a:r>
            <a:r>
              <a:rPr lang="en-US" sz="1000" i="1" dirty="0" err="1"/>
              <a:t>Atangan</a:t>
            </a:r>
            <a:r>
              <a:rPr lang="en-US" sz="1000" i="1" dirty="0"/>
              <a:t>, L., Wang, M., 2009. Resveratrol is not a direct activator of SIRT1 enzyme activity. Chemical Biology &amp; Drug Design 74, 619-624.</a:t>
            </a:r>
            <a:endParaRPr lang="en-US" sz="1000" i="1" dirty="0" smtClean="0"/>
          </a:p>
          <a:p>
            <a:pPr marL="171450" indent="-171450"/>
            <a:r>
              <a:rPr lang="en-US" sz="1000" i="1" dirty="0" err="1" smtClean="0"/>
              <a:t>Kahyo</a:t>
            </a:r>
            <a:r>
              <a:rPr lang="en-US" sz="1000" i="1" dirty="0"/>
              <a:t>, T., Ichikawa, S., </a:t>
            </a:r>
            <a:r>
              <a:rPr lang="en-US" sz="1000" i="1" dirty="0" err="1"/>
              <a:t>Hatanaka</a:t>
            </a:r>
            <a:r>
              <a:rPr lang="en-US" sz="1000" i="1" dirty="0"/>
              <a:t>, T., Yamada, M. K., </a:t>
            </a:r>
            <a:r>
              <a:rPr lang="en-US" sz="1000" i="1" dirty="0" err="1"/>
              <a:t>Setou</a:t>
            </a:r>
            <a:r>
              <a:rPr lang="en-US" sz="1000" i="1" dirty="0"/>
              <a:t>, M., </a:t>
            </a:r>
            <a:r>
              <a:rPr lang="en-US" sz="1000" i="1" dirty="0"/>
              <a:t>(</a:t>
            </a:r>
            <a:r>
              <a:rPr lang="en-US" sz="1000" i="1" dirty="0" smtClean="0"/>
              <a:t>2008</a:t>
            </a:r>
            <a:r>
              <a:rPr lang="en-US" sz="1000" i="1" dirty="0"/>
              <a:t>)</a:t>
            </a:r>
            <a:r>
              <a:rPr lang="en-US" sz="1000" i="1" dirty="0" smtClean="0"/>
              <a:t> </a:t>
            </a:r>
            <a:r>
              <a:rPr lang="en-US" sz="1000" i="1" dirty="0"/>
              <a:t>A novel </a:t>
            </a:r>
            <a:r>
              <a:rPr lang="en-US" sz="1000" i="1" dirty="0" err="1"/>
              <a:t>chalcone</a:t>
            </a:r>
            <a:r>
              <a:rPr lang="en-US" sz="1000" i="1" dirty="0"/>
              <a:t> polyphenol inhibits the </a:t>
            </a:r>
            <a:r>
              <a:rPr lang="en-US" sz="1000" i="1" dirty="0" err="1"/>
              <a:t>deacetylase</a:t>
            </a:r>
            <a:r>
              <a:rPr lang="en-US" sz="1000" i="1" dirty="0"/>
              <a:t> activity of SIRT1 and cell growth in HEK293T cells. Journal of Pharmaceutical Sciences 108, 364-371</a:t>
            </a:r>
            <a:r>
              <a:rPr lang="en-US" sz="1000" i="1" dirty="0" smtClean="0"/>
              <a:t>.</a:t>
            </a:r>
            <a:endParaRPr lang="en-US" sz="1000" dirty="0"/>
          </a:p>
        </p:txBody>
      </p:sp>
    </p:spTree>
    <p:extLst>
      <p:ext uri="{BB962C8B-B14F-4D97-AF65-F5344CB8AC3E}">
        <p14:creationId xmlns:p14="http://schemas.microsoft.com/office/powerpoint/2010/main" val="1968627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457200"/>
            <a:ext cx="8763000" cy="3477875"/>
          </a:xfrm>
          <a:prstGeom prst="rect">
            <a:avLst/>
          </a:prstGeom>
          <a:noFill/>
        </p:spPr>
        <p:txBody>
          <a:bodyPr wrap="square" rtlCol="0">
            <a:spAutoFit/>
          </a:bodyPr>
          <a:lstStyle/>
          <a:p>
            <a:r>
              <a:rPr lang="en-US" sz="1400" b="1" dirty="0" smtClean="0"/>
              <a:t>In 2013 PNAS paper, a continuous assay and a </a:t>
            </a:r>
            <a:r>
              <a:rPr lang="en-US" sz="1400" b="1" dirty="0" err="1" smtClean="0"/>
              <a:t>nonmodified</a:t>
            </a:r>
            <a:r>
              <a:rPr lang="en-US" sz="1400" b="1" dirty="0" smtClean="0"/>
              <a:t> peptides were applied for the measurement of IC50 of EX527 for SIRT1 and Sir2Tm. The IC50 values from </a:t>
            </a:r>
            <a:r>
              <a:rPr lang="en-US" sz="1400" b="1" dirty="0"/>
              <a:t>continuous </a:t>
            </a:r>
            <a:r>
              <a:rPr lang="en-US" sz="1400" b="1" dirty="0" smtClean="0"/>
              <a:t>assay were in agreement with the </a:t>
            </a:r>
            <a:r>
              <a:rPr lang="en-US" sz="1400" b="1" dirty="0" err="1" smtClean="0"/>
              <a:t>FdL</a:t>
            </a:r>
            <a:r>
              <a:rPr lang="en-US" sz="1400" b="1" dirty="0" smtClean="0"/>
              <a:t> values.</a:t>
            </a:r>
          </a:p>
          <a:p>
            <a:endParaRPr lang="en-US" sz="1200" dirty="0" smtClean="0"/>
          </a:p>
          <a:p>
            <a:pPr algn="just"/>
            <a:r>
              <a:rPr lang="en-US" sz="1200" b="1" u="sng" dirty="0" err="1" smtClean="0">
                <a:solidFill>
                  <a:srgbClr val="00B050"/>
                </a:solidFill>
              </a:rPr>
              <a:t>Gertza,M</a:t>
            </a:r>
            <a:r>
              <a:rPr lang="en-US" sz="1200" b="1" u="sng" dirty="0" smtClean="0">
                <a:solidFill>
                  <a:srgbClr val="00B050"/>
                </a:solidFill>
              </a:rPr>
              <a:t>; </a:t>
            </a:r>
            <a:r>
              <a:rPr lang="en-US" sz="1200" b="1" u="sng" dirty="0" err="1" smtClean="0">
                <a:solidFill>
                  <a:srgbClr val="00B050"/>
                </a:solidFill>
              </a:rPr>
              <a:t>Fischera,F</a:t>
            </a:r>
            <a:r>
              <a:rPr lang="en-US" sz="1200" b="1" u="sng" dirty="0" smtClean="0">
                <a:solidFill>
                  <a:srgbClr val="00B050"/>
                </a:solidFill>
              </a:rPr>
              <a:t>; </a:t>
            </a:r>
            <a:r>
              <a:rPr lang="en-US" sz="1200" b="1" u="sng" dirty="0" err="1" smtClean="0">
                <a:solidFill>
                  <a:srgbClr val="00B050"/>
                </a:solidFill>
              </a:rPr>
              <a:t>Nguyena</a:t>
            </a:r>
            <a:r>
              <a:rPr lang="en-US" sz="1200" b="1" u="sng" dirty="0" smtClean="0">
                <a:solidFill>
                  <a:srgbClr val="00B050"/>
                </a:solidFill>
              </a:rPr>
              <a:t>, GTT; et al. (2013) Ex-527 </a:t>
            </a:r>
            <a:r>
              <a:rPr lang="en-US" sz="1200" b="1" u="sng" dirty="0">
                <a:solidFill>
                  <a:srgbClr val="00B050"/>
                </a:solidFill>
              </a:rPr>
              <a:t>inhibits </a:t>
            </a:r>
            <a:r>
              <a:rPr lang="en-US" sz="1200" b="1" u="sng" dirty="0" err="1">
                <a:solidFill>
                  <a:srgbClr val="00B050"/>
                </a:solidFill>
              </a:rPr>
              <a:t>Sirtuins</a:t>
            </a:r>
            <a:r>
              <a:rPr lang="en-US" sz="1200" b="1" u="sng" dirty="0">
                <a:solidFill>
                  <a:srgbClr val="00B050"/>
                </a:solidFill>
              </a:rPr>
              <a:t> by exploiting their </a:t>
            </a:r>
            <a:r>
              <a:rPr lang="en-US" sz="1200" b="1" u="sng" dirty="0" smtClean="0">
                <a:solidFill>
                  <a:srgbClr val="00B050"/>
                </a:solidFill>
              </a:rPr>
              <a:t>unique NAD</a:t>
            </a:r>
            <a:r>
              <a:rPr lang="en-US" sz="1200" b="1" u="sng" baseline="30000" dirty="0">
                <a:solidFill>
                  <a:srgbClr val="00B050"/>
                </a:solidFill>
              </a:rPr>
              <a:t>+</a:t>
            </a:r>
            <a:r>
              <a:rPr lang="en-US" sz="1200" b="1" u="sng" dirty="0">
                <a:solidFill>
                  <a:srgbClr val="00B050"/>
                </a:solidFill>
              </a:rPr>
              <a:t>-dependent </a:t>
            </a:r>
            <a:r>
              <a:rPr lang="en-US" sz="1200" b="1" u="sng" dirty="0" err="1">
                <a:solidFill>
                  <a:srgbClr val="00B050"/>
                </a:solidFill>
              </a:rPr>
              <a:t>deacetylation</a:t>
            </a:r>
            <a:r>
              <a:rPr lang="en-US" sz="1200" b="1" u="sng" dirty="0">
                <a:solidFill>
                  <a:srgbClr val="00B050"/>
                </a:solidFill>
              </a:rPr>
              <a:t> </a:t>
            </a:r>
            <a:r>
              <a:rPr lang="en-US" sz="1200" b="1" u="sng" dirty="0" smtClean="0">
                <a:solidFill>
                  <a:srgbClr val="00B050"/>
                </a:solidFill>
              </a:rPr>
              <a:t>mechanism. PNAS, E2772–E2781.</a:t>
            </a:r>
          </a:p>
          <a:p>
            <a:pPr algn="just"/>
            <a:r>
              <a:rPr lang="en-US" sz="1200" dirty="0" smtClean="0"/>
              <a:t>“Ex-527 </a:t>
            </a:r>
            <a:r>
              <a:rPr lang="en-US" sz="1200" dirty="0"/>
              <a:t>Is a Selective </a:t>
            </a:r>
            <a:r>
              <a:rPr lang="en-US" sz="1200" dirty="0" err="1"/>
              <a:t>Sirtuin</a:t>
            </a:r>
            <a:r>
              <a:rPr lang="en-US" sz="1200" dirty="0"/>
              <a:t> Inhibitor and Requires NAD+ for Inhibition</a:t>
            </a:r>
            <a:r>
              <a:rPr lang="en-US" sz="1200" dirty="0" smtClean="0"/>
              <a:t>. A </a:t>
            </a:r>
            <a:r>
              <a:rPr lang="en-US" sz="1200" dirty="0"/>
              <a:t>first kinetic analysis of Sirt1 inhibition by </a:t>
            </a:r>
            <a:r>
              <a:rPr lang="en-US" sz="1200" dirty="0" smtClean="0"/>
              <a:t>Ex-527 was done </a:t>
            </a:r>
            <a:r>
              <a:rPr lang="en-US" sz="1200" dirty="0"/>
              <a:t>with the Fluor-de-Lys (</a:t>
            </a:r>
            <a:r>
              <a:rPr lang="en-US" sz="1200" dirty="0" err="1"/>
              <a:t>FdL</a:t>
            </a:r>
            <a:r>
              <a:rPr lang="en-US" sz="1200" dirty="0"/>
              <a:t>) substrate, a peptide </a:t>
            </a:r>
            <a:r>
              <a:rPr lang="en-US" sz="1200" dirty="0" smtClean="0"/>
              <a:t>carrying a </a:t>
            </a:r>
            <a:r>
              <a:rPr lang="en-US" sz="1200" dirty="0" err="1"/>
              <a:t>fluorophore</a:t>
            </a:r>
            <a:r>
              <a:rPr lang="en-US" sz="1200" dirty="0"/>
              <a:t> that potentially causes </a:t>
            </a:r>
            <a:r>
              <a:rPr lang="en-US" sz="1200" dirty="0" smtClean="0"/>
              <a:t>artifacts. </a:t>
            </a:r>
            <a:r>
              <a:rPr lang="en-US" sz="1200" dirty="0"/>
              <a:t>To </a:t>
            </a:r>
            <a:r>
              <a:rPr lang="en-US" sz="1200" dirty="0" smtClean="0"/>
              <a:t>investigate the </a:t>
            </a:r>
            <a:r>
              <a:rPr lang="en-US" sz="1200" dirty="0"/>
              <a:t>molecular inhibition mechanism, we first </a:t>
            </a:r>
            <a:r>
              <a:rPr lang="en-US" sz="1200" dirty="0" smtClean="0"/>
              <a:t>tested selectivity </a:t>
            </a:r>
            <a:r>
              <a:rPr lang="en-US" sz="1200" dirty="0"/>
              <a:t>and kinetics using a continuous </a:t>
            </a:r>
            <a:r>
              <a:rPr lang="en-US" sz="1200" dirty="0" smtClean="0"/>
              <a:t>assay </a:t>
            </a:r>
            <a:r>
              <a:rPr lang="en-US" sz="1200" dirty="0"/>
              <a:t>and </a:t>
            </a:r>
            <a:r>
              <a:rPr lang="en-US" sz="1200" dirty="0" err="1" smtClean="0"/>
              <a:t>nonmodified</a:t>
            </a:r>
            <a:r>
              <a:rPr lang="en-US" sz="1200" dirty="0" smtClean="0"/>
              <a:t> peptides </a:t>
            </a:r>
            <a:r>
              <a:rPr lang="en-US" sz="1200" dirty="0"/>
              <a:t>derived from physiological substrates for </a:t>
            </a:r>
            <a:r>
              <a:rPr lang="en-US" sz="1200" dirty="0" smtClean="0"/>
              <a:t>Sirt1 (</a:t>
            </a:r>
            <a:r>
              <a:rPr lang="en-US" sz="1200" dirty="0"/>
              <a:t>p53), Sirt3 [acetyl-CoA </a:t>
            </a:r>
            <a:r>
              <a:rPr lang="en-US" sz="1200" dirty="0" err="1"/>
              <a:t>synthetase</a:t>
            </a:r>
            <a:r>
              <a:rPr lang="en-US" sz="1200" dirty="0"/>
              <a:t> 2 (ACS2)], and Sirt5 [</a:t>
            </a:r>
            <a:r>
              <a:rPr lang="en-US" sz="1200" dirty="0" err="1" smtClean="0"/>
              <a:t>carbamoyl</a:t>
            </a:r>
            <a:r>
              <a:rPr lang="en-US" sz="1200" dirty="0" smtClean="0"/>
              <a:t> phosphate </a:t>
            </a:r>
            <a:r>
              <a:rPr lang="en-US" sz="1200" dirty="0" err="1"/>
              <a:t>synthethase</a:t>
            </a:r>
            <a:r>
              <a:rPr lang="en-US" sz="1200" dirty="0"/>
              <a:t> 1 (CPS1)]. Because inhibition </a:t>
            </a:r>
            <a:r>
              <a:rPr lang="en-US" sz="1200" dirty="0" smtClean="0"/>
              <a:t>was proposed </a:t>
            </a:r>
            <a:r>
              <a:rPr lang="en-US" sz="1200" dirty="0"/>
              <a:t>to be uncompetitive with NAD</a:t>
            </a:r>
            <a:r>
              <a:rPr lang="en-US" sz="1200" dirty="0" smtClean="0"/>
              <a:t>+, </a:t>
            </a:r>
            <a:r>
              <a:rPr lang="en-US" sz="1200" dirty="0"/>
              <a:t>we </a:t>
            </a:r>
            <a:r>
              <a:rPr lang="en-US" sz="1200" dirty="0" smtClean="0"/>
              <a:t>adjusted NAD</a:t>
            </a:r>
            <a:r>
              <a:rPr lang="en-US" sz="1200" dirty="0"/>
              <a:t>+ concentrations according to the respective KM values </a:t>
            </a:r>
            <a:r>
              <a:rPr lang="en-US" sz="1200" dirty="0" smtClean="0"/>
              <a:t>to allow </a:t>
            </a:r>
            <a:r>
              <a:rPr lang="en-US" sz="1200" dirty="0"/>
              <a:t>comparisons. The IC50 values are 0.09 ± 0.03 </a:t>
            </a:r>
            <a:r>
              <a:rPr lang="en-US" sz="1200" dirty="0" err="1"/>
              <a:t>μM</a:t>
            </a:r>
            <a:r>
              <a:rPr lang="en-US" sz="1200" dirty="0"/>
              <a:t> for </a:t>
            </a:r>
            <a:r>
              <a:rPr lang="en-US" sz="1200" dirty="0" smtClean="0"/>
              <a:t>Sirt1 and </a:t>
            </a:r>
            <a:r>
              <a:rPr lang="en-US" sz="1200" dirty="0"/>
              <a:t>22.4 ± 2.7 </a:t>
            </a:r>
            <a:r>
              <a:rPr lang="en-US" sz="1200" dirty="0" err="1"/>
              <a:t>μM</a:t>
            </a:r>
            <a:r>
              <a:rPr lang="en-US" sz="1200" dirty="0"/>
              <a:t> for Sirt3 (Fig. 1C), </a:t>
            </a:r>
            <a:r>
              <a:rPr lang="en-US" sz="1200" dirty="0">
                <a:solidFill>
                  <a:srgbClr val="FF0000"/>
                </a:solidFill>
              </a:rPr>
              <a:t>in agreement with the </a:t>
            </a:r>
            <a:r>
              <a:rPr lang="en-US" sz="1200" dirty="0" err="1" smtClean="0">
                <a:solidFill>
                  <a:srgbClr val="FF0000"/>
                </a:solidFill>
              </a:rPr>
              <a:t>FdL</a:t>
            </a:r>
            <a:r>
              <a:rPr lang="en-US" sz="1200" dirty="0" smtClean="0">
                <a:solidFill>
                  <a:srgbClr val="FF0000"/>
                </a:solidFill>
              </a:rPr>
              <a:t> values </a:t>
            </a:r>
            <a:r>
              <a:rPr lang="en-US" sz="1200" dirty="0">
                <a:solidFill>
                  <a:srgbClr val="FF0000"/>
                </a:solidFill>
              </a:rPr>
              <a:t>(0.1 and 49 </a:t>
            </a:r>
            <a:r>
              <a:rPr lang="en-US" sz="1200" dirty="0" err="1">
                <a:solidFill>
                  <a:srgbClr val="FF0000"/>
                </a:solidFill>
              </a:rPr>
              <a:t>μM</a:t>
            </a:r>
            <a:r>
              <a:rPr lang="en-US" sz="1200" dirty="0">
                <a:solidFill>
                  <a:srgbClr val="FF0000"/>
                </a:solidFill>
              </a:rPr>
              <a:t>, </a:t>
            </a:r>
            <a:r>
              <a:rPr lang="en-US" sz="1200" dirty="0" err="1" smtClean="0">
                <a:solidFill>
                  <a:srgbClr val="FF0000"/>
                </a:solidFill>
              </a:rPr>
              <a:t>respectively_</a:t>
            </a:r>
            <a:r>
              <a:rPr lang="en-US" sz="1200" i="1" u="sng" dirty="0" err="1">
                <a:solidFill>
                  <a:srgbClr val="00B050"/>
                </a:solidFill>
              </a:rPr>
              <a:t>Napper</a:t>
            </a:r>
            <a:r>
              <a:rPr lang="en-US" sz="1200" i="1" u="sng" dirty="0">
                <a:solidFill>
                  <a:srgbClr val="00B050"/>
                </a:solidFill>
              </a:rPr>
              <a:t> AD, et al. (2005) Discovery of </a:t>
            </a:r>
            <a:r>
              <a:rPr lang="en-US" sz="1200" i="1" u="sng" dirty="0" err="1">
                <a:solidFill>
                  <a:srgbClr val="00B050"/>
                </a:solidFill>
              </a:rPr>
              <a:t>indoles</a:t>
            </a:r>
            <a:r>
              <a:rPr lang="en-US" sz="1200" i="1" u="sng" dirty="0">
                <a:solidFill>
                  <a:srgbClr val="00B050"/>
                </a:solidFill>
              </a:rPr>
              <a:t> as potent and selective inhibitors of the </a:t>
            </a:r>
            <a:r>
              <a:rPr lang="en-US" sz="1200" i="1" u="sng" dirty="0" err="1">
                <a:solidFill>
                  <a:srgbClr val="00B050"/>
                </a:solidFill>
              </a:rPr>
              <a:t>deacetylase</a:t>
            </a:r>
            <a:r>
              <a:rPr lang="en-US" sz="1200" i="1" u="sng" dirty="0">
                <a:solidFill>
                  <a:srgbClr val="00B050"/>
                </a:solidFill>
              </a:rPr>
              <a:t> SIRT1. J Med </a:t>
            </a:r>
            <a:r>
              <a:rPr lang="en-US" sz="1200" i="1" u="sng" dirty="0" err="1">
                <a:solidFill>
                  <a:srgbClr val="00B050"/>
                </a:solidFill>
              </a:rPr>
              <a:t>Chem</a:t>
            </a:r>
            <a:r>
              <a:rPr lang="en-US" sz="1200" i="1" u="sng" dirty="0">
                <a:solidFill>
                  <a:srgbClr val="00B050"/>
                </a:solidFill>
              </a:rPr>
              <a:t> 48(25):8045–8054</a:t>
            </a:r>
            <a:r>
              <a:rPr lang="en-US" sz="1200" dirty="0" smtClean="0"/>
              <a:t>.). </a:t>
            </a:r>
            <a:r>
              <a:rPr lang="en-US" sz="1200" dirty="0"/>
              <a:t>Because Sirt1 </a:t>
            </a:r>
            <a:r>
              <a:rPr lang="en-US" sz="1200" dirty="0" smtClean="0"/>
              <a:t>crystals became </a:t>
            </a:r>
            <a:r>
              <a:rPr lang="en-US" sz="1200" dirty="0"/>
              <a:t>available only recently, we included the bacterial </a:t>
            </a:r>
            <a:r>
              <a:rPr lang="en-US" sz="1200" dirty="0" smtClean="0"/>
              <a:t>homolog Sir2 </a:t>
            </a:r>
            <a:r>
              <a:rPr lang="en-US" sz="1200" dirty="0"/>
              <a:t>from </a:t>
            </a:r>
            <a:r>
              <a:rPr lang="en-US" sz="1200" dirty="0" err="1"/>
              <a:t>Thermotoga</a:t>
            </a:r>
            <a:r>
              <a:rPr lang="en-US" sz="1200" dirty="0"/>
              <a:t> </a:t>
            </a:r>
            <a:r>
              <a:rPr lang="en-US" sz="1200" dirty="0" err="1"/>
              <a:t>maritima</a:t>
            </a:r>
            <a:r>
              <a:rPr lang="en-US" sz="1200" dirty="0"/>
              <a:t> (Sir2Tm) in our investigation</a:t>
            </a:r>
            <a:r>
              <a:rPr lang="en-US" sz="1200" dirty="0" smtClean="0"/>
              <a:t>. Sir2Tm </a:t>
            </a:r>
            <a:r>
              <a:rPr lang="en-US" sz="1200" dirty="0"/>
              <a:t>was efficiently inhibited by Ex-527 (IC50 0.9 ± 0.3; Fig. 1C</a:t>
            </a:r>
            <a:r>
              <a:rPr lang="en-US" sz="1200" dirty="0" smtClean="0"/>
              <a:t>), and </a:t>
            </a:r>
            <a:r>
              <a:rPr lang="en-US" sz="1200" dirty="0"/>
              <a:t>we thus used it as a representative of the potently </a:t>
            </a:r>
            <a:r>
              <a:rPr lang="en-US" sz="1200" dirty="0" smtClean="0"/>
              <a:t>inhibited </a:t>
            </a:r>
            <a:r>
              <a:rPr lang="en-US" sz="1200" dirty="0" err="1" smtClean="0"/>
              <a:t>Sirtuins</a:t>
            </a:r>
            <a:r>
              <a:rPr lang="en-US" sz="1200" dirty="0" smtClean="0"/>
              <a:t> </a:t>
            </a:r>
            <a:r>
              <a:rPr lang="en-US" sz="1200" dirty="0"/>
              <a:t>for structural studies. Furthermore, Ex-527 had no </a:t>
            </a:r>
            <a:r>
              <a:rPr lang="en-US" sz="1200" dirty="0" smtClean="0"/>
              <a:t>pronounced effect </a:t>
            </a:r>
            <a:r>
              <a:rPr lang="en-US" sz="1200" dirty="0"/>
              <a:t>on Sirt5-dependent </a:t>
            </a:r>
            <a:r>
              <a:rPr lang="en-US" sz="1200" dirty="0" err="1"/>
              <a:t>deacetylation</a:t>
            </a:r>
            <a:r>
              <a:rPr lang="en-US" sz="1200" dirty="0"/>
              <a:t>, </a:t>
            </a:r>
            <a:r>
              <a:rPr lang="en-US" sz="1200" b="1" dirty="0">
                <a:solidFill>
                  <a:srgbClr val="FF0000"/>
                </a:solidFill>
              </a:rPr>
              <a:t>consistent </a:t>
            </a:r>
            <a:r>
              <a:rPr lang="en-US" sz="1200" b="1" dirty="0" smtClean="0">
                <a:solidFill>
                  <a:srgbClr val="FF0000"/>
                </a:solidFill>
              </a:rPr>
              <a:t>with </a:t>
            </a:r>
            <a:r>
              <a:rPr lang="en-US" sz="1200" b="1" dirty="0" err="1" smtClean="0">
                <a:solidFill>
                  <a:srgbClr val="FF0000"/>
                </a:solidFill>
              </a:rPr>
              <a:t>FdL</a:t>
            </a:r>
            <a:r>
              <a:rPr lang="en-US" sz="1200" b="1" dirty="0" smtClean="0">
                <a:solidFill>
                  <a:srgbClr val="FF0000"/>
                </a:solidFill>
              </a:rPr>
              <a:t> tests </a:t>
            </a:r>
            <a:r>
              <a:rPr lang="en-US" sz="1200" i="1" u="sng" dirty="0" smtClean="0">
                <a:solidFill>
                  <a:srgbClr val="00B050"/>
                </a:solidFill>
              </a:rPr>
              <a:t>(</a:t>
            </a:r>
            <a:r>
              <a:rPr lang="en-US" sz="1200" i="1" u="sng" dirty="0">
                <a:solidFill>
                  <a:srgbClr val="00B050"/>
                </a:solidFill>
              </a:rPr>
              <a:t>Solomon JM, et al. (2006) Inhibition of SIRT1 catalytic activity increases p53 acetylation but does not alter cell survival following DNA damage. </a:t>
            </a:r>
            <a:r>
              <a:rPr lang="en-US" sz="1200" i="1" u="sng" dirty="0" err="1">
                <a:solidFill>
                  <a:srgbClr val="00B050"/>
                </a:solidFill>
              </a:rPr>
              <a:t>Mol</a:t>
            </a:r>
            <a:r>
              <a:rPr lang="en-US" sz="1200" i="1" u="sng" dirty="0">
                <a:solidFill>
                  <a:srgbClr val="00B050"/>
                </a:solidFill>
              </a:rPr>
              <a:t> Cell </a:t>
            </a:r>
            <a:r>
              <a:rPr lang="en-US" sz="1200" i="1" u="sng" dirty="0" err="1">
                <a:solidFill>
                  <a:srgbClr val="00B050"/>
                </a:solidFill>
              </a:rPr>
              <a:t>Biol</a:t>
            </a:r>
            <a:r>
              <a:rPr lang="en-US" sz="1200" i="1" u="sng" dirty="0">
                <a:solidFill>
                  <a:srgbClr val="00B050"/>
                </a:solidFill>
              </a:rPr>
              <a:t> 26(1):28–38</a:t>
            </a:r>
            <a:r>
              <a:rPr lang="en-US" sz="1200" i="1" u="sng" dirty="0" smtClean="0">
                <a:solidFill>
                  <a:srgbClr val="00B050"/>
                </a:solidFill>
              </a:rPr>
              <a:t>.)</a:t>
            </a:r>
            <a:r>
              <a:rPr lang="en-US" sz="1200" b="1" dirty="0" smtClean="0">
                <a:solidFill>
                  <a:srgbClr val="FF0000"/>
                </a:solidFill>
              </a:rPr>
              <a:t> </a:t>
            </a:r>
            <a:r>
              <a:rPr lang="en-US" sz="1200" dirty="0" smtClean="0"/>
              <a:t>, </a:t>
            </a:r>
            <a:r>
              <a:rPr lang="en-US" sz="1200" dirty="0"/>
              <a:t>and showed no inhibition of </a:t>
            </a:r>
            <a:r>
              <a:rPr lang="en-US" sz="1200" dirty="0" smtClean="0"/>
              <a:t>Sirt5-dependent </a:t>
            </a:r>
            <a:r>
              <a:rPr lang="en-US" sz="1200" dirty="0" err="1" smtClean="0"/>
              <a:t>desuccinylation</a:t>
            </a:r>
            <a:r>
              <a:rPr lang="en-US" sz="1200" dirty="0" smtClean="0"/>
              <a:t> </a:t>
            </a:r>
            <a:r>
              <a:rPr lang="en-US" sz="1200" dirty="0"/>
              <a:t>(Fig. 1D), the </a:t>
            </a:r>
            <a:r>
              <a:rPr lang="en-US" sz="1200" dirty="0" smtClean="0"/>
              <a:t> dominant </a:t>
            </a:r>
            <a:r>
              <a:rPr lang="en-US" sz="1200" dirty="0"/>
              <a:t>Sirt5 activity </a:t>
            </a:r>
            <a:r>
              <a:rPr lang="en-US" sz="1200" dirty="0" smtClean="0"/>
              <a:t>identified  recently.”</a:t>
            </a:r>
            <a:endParaRPr lang="en-US" sz="1200" dirty="0"/>
          </a:p>
        </p:txBody>
      </p:sp>
      <p:sp>
        <p:nvSpPr>
          <p:cNvPr id="5" name="Rectangle 4"/>
          <p:cNvSpPr/>
          <p:nvPr/>
        </p:nvSpPr>
        <p:spPr>
          <a:xfrm>
            <a:off x="152400" y="4572000"/>
            <a:ext cx="8763000" cy="1938992"/>
          </a:xfrm>
          <a:prstGeom prst="rect">
            <a:avLst/>
          </a:prstGeom>
        </p:spPr>
        <p:txBody>
          <a:bodyPr wrap="square">
            <a:spAutoFit/>
          </a:bodyPr>
          <a:lstStyle/>
          <a:p>
            <a:r>
              <a:rPr lang="en-US" sz="1200" i="1" u="sng" dirty="0" err="1">
                <a:solidFill>
                  <a:srgbClr val="00B050"/>
                </a:solidFill>
              </a:rPr>
              <a:t>Napper</a:t>
            </a:r>
            <a:r>
              <a:rPr lang="en-US" sz="1200" i="1" u="sng" dirty="0">
                <a:solidFill>
                  <a:srgbClr val="00B050"/>
                </a:solidFill>
              </a:rPr>
              <a:t> AD, et al. (2005) Discovery of </a:t>
            </a:r>
            <a:r>
              <a:rPr lang="en-US" sz="1200" i="1" u="sng" dirty="0" err="1">
                <a:solidFill>
                  <a:srgbClr val="00B050"/>
                </a:solidFill>
              </a:rPr>
              <a:t>indoles</a:t>
            </a:r>
            <a:r>
              <a:rPr lang="en-US" sz="1200" i="1" u="sng" dirty="0">
                <a:solidFill>
                  <a:srgbClr val="00B050"/>
                </a:solidFill>
              </a:rPr>
              <a:t> as potent and selective inhibitors of the </a:t>
            </a:r>
            <a:r>
              <a:rPr lang="en-US" sz="1200" i="1" u="sng" dirty="0" err="1">
                <a:solidFill>
                  <a:srgbClr val="00B050"/>
                </a:solidFill>
              </a:rPr>
              <a:t>deacetylase</a:t>
            </a:r>
            <a:r>
              <a:rPr lang="en-US" sz="1200" i="1" u="sng" dirty="0">
                <a:solidFill>
                  <a:srgbClr val="00B050"/>
                </a:solidFill>
              </a:rPr>
              <a:t> SIRT1. J Med </a:t>
            </a:r>
            <a:r>
              <a:rPr lang="en-US" sz="1200" i="1" u="sng" dirty="0" err="1">
                <a:solidFill>
                  <a:srgbClr val="00B050"/>
                </a:solidFill>
              </a:rPr>
              <a:t>Chem</a:t>
            </a:r>
            <a:r>
              <a:rPr lang="en-US" sz="1200" i="1" u="sng" dirty="0">
                <a:solidFill>
                  <a:srgbClr val="00B050"/>
                </a:solidFill>
              </a:rPr>
              <a:t> 48(25):</a:t>
            </a:r>
            <a:r>
              <a:rPr lang="en-US" sz="1200" i="1" u="sng" dirty="0" smtClean="0">
                <a:solidFill>
                  <a:srgbClr val="00B050"/>
                </a:solidFill>
              </a:rPr>
              <a:t>8045–8054</a:t>
            </a:r>
          </a:p>
          <a:p>
            <a:pPr algn="just"/>
            <a:r>
              <a:rPr lang="en-US" sz="1200" dirty="0" smtClean="0"/>
              <a:t>A </a:t>
            </a:r>
            <a:r>
              <a:rPr lang="en-US" sz="1200" dirty="0" err="1"/>
              <a:t>fluorimetric</a:t>
            </a:r>
            <a:r>
              <a:rPr lang="en-US" sz="1200" dirty="0"/>
              <a:t> screen of human SIRT1 led to </a:t>
            </a:r>
            <a:r>
              <a:rPr lang="en-US" sz="1200" dirty="0" smtClean="0"/>
              <a:t>the discovery </a:t>
            </a:r>
            <a:r>
              <a:rPr lang="en-US" sz="1200" dirty="0"/>
              <a:t>of a series of </a:t>
            </a:r>
            <a:r>
              <a:rPr lang="en-US" sz="1200" dirty="0" err="1" smtClean="0"/>
              <a:t>indoles</a:t>
            </a:r>
            <a:r>
              <a:rPr lang="en-US" sz="1200" dirty="0" smtClean="0"/>
              <a:t> (include Ex527) </a:t>
            </a:r>
            <a:r>
              <a:rPr lang="en-US" sz="1200" dirty="0"/>
              <a:t>as potent inhibitors </a:t>
            </a:r>
            <a:r>
              <a:rPr lang="en-US" sz="1200" dirty="0" smtClean="0"/>
              <a:t>that are </a:t>
            </a:r>
            <a:r>
              <a:rPr lang="en-US" sz="1200" dirty="0"/>
              <a:t>selective for SIRT1 over other </a:t>
            </a:r>
            <a:r>
              <a:rPr lang="en-US" sz="1200" dirty="0" err="1"/>
              <a:t>deacetylases</a:t>
            </a:r>
            <a:r>
              <a:rPr lang="en-US" sz="1200" dirty="0"/>
              <a:t> </a:t>
            </a:r>
            <a:r>
              <a:rPr lang="en-US" sz="1200" dirty="0" smtClean="0"/>
              <a:t>and NAD-processing </a:t>
            </a:r>
            <a:r>
              <a:rPr lang="en-US" sz="1200" dirty="0"/>
              <a:t>enzymes. Furthermore, these </a:t>
            </a:r>
            <a:r>
              <a:rPr lang="en-US" sz="1200" dirty="0" smtClean="0"/>
              <a:t>compounds meet </a:t>
            </a:r>
            <a:r>
              <a:rPr lang="en-US" sz="1200" dirty="0"/>
              <a:t>many of our criteria for entering </a:t>
            </a:r>
            <a:r>
              <a:rPr lang="en-US" sz="1200" dirty="0" smtClean="0"/>
              <a:t>lead optimization </a:t>
            </a:r>
            <a:r>
              <a:rPr lang="en-US" sz="1200" dirty="0"/>
              <a:t>in that they display a favorable </a:t>
            </a:r>
            <a:r>
              <a:rPr lang="en-US" sz="1200" dirty="0" smtClean="0"/>
              <a:t>ADME profile</a:t>
            </a:r>
            <a:r>
              <a:rPr lang="en-US" sz="1200" dirty="0"/>
              <a:t>, including oral bioavailability and </a:t>
            </a:r>
            <a:r>
              <a:rPr lang="en-US" sz="1200" dirty="0" smtClean="0"/>
              <a:t>metabolic stability</a:t>
            </a:r>
            <a:r>
              <a:rPr lang="en-US" sz="1200" dirty="0"/>
              <a:t>. </a:t>
            </a:r>
            <a:endParaRPr lang="en-US" sz="1200" dirty="0" smtClean="0"/>
          </a:p>
          <a:p>
            <a:pPr algn="just"/>
            <a:endParaRPr lang="en-US" sz="1200" dirty="0" smtClean="0"/>
          </a:p>
          <a:p>
            <a:pPr algn="just"/>
            <a:r>
              <a:rPr lang="en-US" sz="1200" i="1" u="sng" dirty="0">
                <a:solidFill>
                  <a:srgbClr val="00B050"/>
                </a:solidFill>
              </a:rPr>
              <a:t>Solomon JM, et al. (2006) Inhibition of SIRT1 catalytic activity increases p53 acetylation but does not alter cell survival following DNA damage. </a:t>
            </a:r>
            <a:r>
              <a:rPr lang="en-US" sz="1200" i="1" u="sng" dirty="0" err="1">
                <a:solidFill>
                  <a:srgbClr val="00B050"/>
                </a:solidFill>
              </a:rPr>
              <a:t>Mol</a:t>
            </a:r>
            <a:r>
              <a:rPr lang="en-US" sz="1200" i="1" u="sng" dirty="0">
                <a:solidFill>
                  <a:srgbClr val="00B050"/>
                </a:solidFill>
              </a:rPr>
              <a:t> Cell </a:t>
            </a:r>
            <a:r>
              <a:rPr lang="en-US" sz="1200" i="1" u="sng" dirty="0" err="1">
                <a:solidFill>
                  <a:srgbClr val="00B050"/>
                </a:solidFill>
              </a:rPr>
              <a:t>Biol</a:t>
            </a:r>
            <a:r>
              <a:rPr lang="en-US" sz="1200" i="1" u="sng" dirty="0">
                <a:solidFill>
                  <a:srgbClr val="00B050"/>
                </a:solidFill>
              </a:rPr>
              <a:t> 26(1):</a:t>
            </a:r>
            <a:r>
              <a:rPr lang="en-US" sz="1200" i="1" u="sng" dirty="0" smtClean="0">
                <a:solidFill>
                  <a:srgbClr val="00B050"/>
                </a:solidFill>
              </a:rPr>
              <a:t>28–38</a:t>
            </a:r>
          </a:p>
          <a:p>
            <a:r>
              <a:rPr lang="en-US" sz="1200" dirty="0" err="1" smtClean="0"/>
              <a:t>FdL</a:t>
            </a:r>
            <a:r>
              <a:rPr lang="en-US" sz="1200" dirty="0" smtClean="0"/>
              <a:t> assay was applied to characterize the potent inhibitor of SIRT1. </a:t>
            </a:r>
            <a:r>
              <a:rPr lang="en-US" sz="1200" dirty="0"/>
              <a:t>SIRT5 had no effect on </a:t>
            </a:r>
            <a:r>
              <a:rPr lang="en-US" sz="1200" dirty="0" err="1" smtClean="0"/>
              <a:t>deacetylation</a:t>
            </a:r>
            <a:r>
              <a:rPr lang="en-US" sz="1200" dirty="0" smtClean="0"/>
              <a:t> of </a:t>
            </a:r>
            <a:r>
              <a:rPr lang="en-US" sz="1200" dirty="0"/>
              <a:t>p53 lysine 382 peptide in the Fluor de Lys </a:t>
            </a:r>
            <a:r>
              <a:rPr lang="en-US" sz="1200" dirty="0" smtClean="0"/>
              <a:t>assay.</a:t>
            </a:r>
          </a:p>
          <a:p>
            <a:endParaRPr lang="en-US" sz="1200" dirty="0"/>
          </a:p>
        </p:txBody>
      </p:sp>
      <p:sp>
        <p:nvSpPr>
          <p:cNvPr id="6" name="Rectangle 5"/>
          <p:cNvSpPr/>
          <p:nvPr/>
        </p:nvSpPr>
        <p:spPr>
          <a:xfrm>
            <a:off x="0" y="0"/>
            <a:ext cx="8991600" cy="369332"/>
          </a:xfrm>
          <a:prstGeom prst="rect">
            <a:avLst/>
          </a:prstGeom>
        </p:spPr>
        <p:txBody>
          <a:bodyPr wrap="square">
            <a:spAutoFit/>
          </a:bodyPr>
          <a:lstStyle/>
          <a:p>
            <a:r>
              <a:rPr lang="en-US" b="1" dirty="0" smtClean="0"/>
              <a:t>Evaluation of Fluor-de-Lys assay</a:t>
            </a:r>
            <a:endParaRPr lang="en-US" b="1" dirty="0"/>
          </a:p>
        </p:txBody>
      </p:sp>
    </p:spTree>
    <p:extLst>
      <p:ext uri="{BB962C8B-B14F-4D97-AF65-F5344CB8AC3E}">
        <p14:creationId xmlns:p14="http://schemas.microsoft.com/office/powerpoint/2010/main" val="1232151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9060" y="395407"/>
            <a:ext cx="8534400" cy="1661993"/>
          </a:xfrm>
          <a:prstGeom prst="rect">
            <a:avLst/>
          </a:prstGeom>
        </p:spPr>
        <p:txBody>
          <a:bodyPr wrap="square">
            <a:spAutoFit/>
          </a:bodyPr>
          <a:lstStyle/>
          <a:p>
            <a:pPr algn="just"/>
            <a:r>
              <a:rPr lang="en-US" sz="1400" b="1" dirty="0" smtClean="0"/>
              <a:t>In 2012 PLOS ONE paper, the weak inhibition caused by resveratrol on SIRT3 was detected  using ELISA, which was consistent with </a:t>
            </a:r>
            <a:r>
              <a:rPr lang="en-US" sz="1400" b="1" dirty="0" err="1" smtClean="0"/>
              <a:t>FdL</a:t>
            </a:r>
            <a:r>
              <a:rPr lang="en-US" sz="1400" b="1" dirty="0" smtClean="0"/>
              <a:t> results.</a:t>
            </a:r>
          </a:p>
          <a:p>
            <a:endParaRPr lang="en-US" sz="1400" b="1" dirty="0" smtClean="0"/>
          </a:p>
          <a:p>
            <a:r>
              <a:rPr lang="en-US" sz="1200" b="1" u="sng" dirty="0" err="1" smtClean="0">
                <a:solidFill>
                  <a:srgbClr val="00B050"/>
                </a:solidFill>
              </a:rPr>
              <a:t>Gertz</a:t>
            </a:r>
            <a:r>
              <a:rPr lang="en-US" sz="1200" b="1" u="sng" dirty="0" smtClean="0">
                <a:solidFill>
                  <a:srgbClr val="00B050"/>
                </a:solidFill>
              </a:rPr>
              <a:t> </a:t>
            </a:r>
            <a:r>
              <a:rPr lang="en-US" sz="1200" b="1" u="sng" dirty="0">
                <a:solidFill>
                  <a:srgbClr val="00B050"/>
                </a:solidFill>
              </a:rPr>
              <a:t>M, et al. (2012) A molecular mechanism for direct </a:t>
            </a:r>
            <a:r>
              <a:rPr lang="en-US" sz="1200" b="1" u="sng" dirty="0" err="1">
                <a:solidFill>
                  <a:srgbClr val="00B050"/>
                </a:solidFill>
              </a:rPr>
              <a:t>sirtuin</a:t>
            </a:r>
            <a:r>
              <a:rPr lang="en-US" sz="1200" b="1" u="sng" dirty="0">
                <a:solidFill>
                  <a:srgbClr val="00B050"/>
                </a:solidFill>
              </a:rPr>
              <a:t> activation </a:t>
            </a:r>
            <a:r>
              <a:rPr lang="en-US" sz="1200" b="1" u="sng" dirty="0" smtClean="0">
                <a:solidFill>
                  <a:srgbClr val="00B050"/>
                </a:solidFill>
              </a:rPr>
              <a:t>by resveratrol</a:t>
            </a:r>
            <a:r>
              <a:rPr lang="en-US" sz="1200" b="1" u="sng" dirty="0">
                <a:solidFill>
                  <a:srgbClr val="00B050"/>
                </a:solidFill>
              </a:rPr>
              <a:t>. </a:t>
            </a:r>
            <a:r>
              <a:rPr lang="en-US" sz="1200" b="1" u="sng" dirty="0" err="1">
                <a:solidFill>
                  <a:srgbClr val="00B050"/>
                </a:solidFill>
              </a:rPr>
              <a:t>PLoS</a:t>
            </a:r>
            <a:r>
              <a:rPr lang="en-US" sz="1200" b="1" u="sng" dirty="0">
                <a:solidFill>
                  <a:srgbClr val="00B050"/>
                </a:solidFill>
              </a:rPr>
              <a:t> ONE 7(11):e49761</a:t>
            </a:r>
            <a:r>
              <a:rPr lang="en-US" sz="1200" b="1" u="sng" dirty="0" smtClean="0">
                <a:solidFill>
                  <a:srgbClr val="00B050"/>
                </a:solidFill>
              </a:rPr>
              <a:t>.</a:t>
            </a:r>
          </a:p>
          <a:p>
            <a:pPr algn="just"/>
            <a:r>
              <a:rPr lang="en-US" sz="1200" dirty="0" smtClean="0"/>
              <a:t>Resveratrol </a:t>
            </a:r>
            <a:r>
              <a:rPr lang="en-US" sz="1200" dirty="0"/>
              <a:t>caused weak inhibition </a:t>
            </a:r>
            <a:r>
              <a:rPr lang="en-US" sz="1200" dirty="0" smtClean="0"/>
              <a:t>when tested </a:t>
            </a:r>
            <a:r>
              <a:rPr lang="en-US" sz="1200" dirty="0"/>
              <a:t>on Sirt3 in an analogous ELISA for glutamate </a:t>
            </a:r>
            <a:r>
              <a:rPr lang="en-US" sz="1200" dirty="0" smtClean="0"/>
              <a:t>dehydrogenase (</a:t>
            </a:r>
            <a:r>
              <a:rPr lang="en-US" sz="1200" dirty="0"/>
              <a:t>GDH) </a:t>
            </a:r>
            <a:r>
              <a:rPr lang="en-US" sz="1200" dirty="0" err="1"/>
              <a:t>deacetylation</a:t>
            </a:r>
            <a:r>
              <a:rPr lang="en-US" sz="1200" dirty="0"/>
              <a:t> (Figure 4G), </a:t>
            </a:r>
            <a:r>
              <a:rPr lang="en-US" sz="1200" dirty="0">
                <a:solidFill>
                  <a:srgbClr val="FF0000"/>
                </a:solidFill>
              </a:rPr>
              <a:t>again consistent with </a:t>
            </a:r>
            <a:r>
              <a:rPr lang="en-US" sz="1200" dirty="0" smtClean="0">
                <a:solidFill>
                  <a:srgbClr val="FF0000"/>
                </a:solidFill>
              </a:rPr>
              <a:t>the </a:t>
            </a:r>
            <a:r>
              <a:rPr lang="en-US" sz="1200" dirty="0" err="1" smtClean="0">
                <a:solidFill>
                  <a:srgbClr val="FF0000"/>
                </a:solidFill>
              </a:rPr>
              <a:t>FdL</a:t>
            </a:r>
            <a:r>
              <a:rPr lang="en-US" sz="1200" dirty="0" smtClean="0">
                <a:solidFill>
                  <a:srgbClr val="FF0000"/>
                </a:solidFill>
              </a:rPr>
              <a:t> </a:t>
            </a:r>
            <a:r>
              <a:rPr lang="en-US" sz="1200" dirty="0">
                <a:solidFill>
                  <a:srgbClr val="FF0000"/>
                </a:solidFill>
              </a:rPr>
              <a:t>results</a:t>
            </a:r>
            <a:r>
              <a:rPr lang="en-US" sz="1200" dirty="0"/>
              <a:t>. These results show that </a:t>
            </a:r>
            <a:r>
              <a:rPr lang="en-US" sz="1200" dirty="0">
                <a:solidFill>
                  <a:srgbClr val="FF0000"/>
                </a:solidFill>
              </a:rPr>
              <a:t>the </a:t>
            </a:r>
            <a:r>
              <a:rPr lang="en-US" sz="1200" dirty="0" err="1">
                <a:solidFill>
                  <a:srgbClr val="FF0000"/>
                </a:solidFill>
              </a:rPr>
              <a:t>fluorophore</a:t>
            </a:r>
            <a:r>
              <a:rPr lang="en-US" sz="1200" dirty="0">
                <a:solidFill>
                  <a:srgbClr val="FF0000"/>
                </a:solidFill>
              </a:rPr>
              <a:t> label is </a:t>
            </a:r>
            <a:r>
              <a:rPr lang="en-US" sz="1200" dirty="0" smtClean="0">
                <a:solidFill>
                  <a:srgbClr val="FF0000"/>
                </a:solidFill>
              </a:rPr>
              <a:t>not essential </a:t>
            </a:r>
            <a:r>
              <a:rPr lang="en-US" sz="1200" dirty="0">
                <a:solidFill>
                  <a:srgbClr val="FF0000"/>
                </a:solidFill>
              </a:rPr>
              <a:t>for the stimulatory effect of resveratrol on </a:t>
            </a:r>
            <a:r>
              <a:rPr lang="en-US" sz="1200" dirty="0" err="1" smtClean="0">
                <a:solidFill>
                  <a:srgbClr val="FF0000"/>
                </a:solidFill>
              </a:rPr>
              <a:t>Sirtuin</a:t>
            </a:r>
            <a:r>
              <a:rPr lang="en-US" sz="1200" dirty="0" smtClean="0">
                <a:solidFill>
                  <a:srgbClr val="FF0000"/>
                </a:solidFill>
              </a:rPr>
              <a:t> dependent </a:t>
            </a:r>
            <a:r>
              <a:rPr lang="en-US" sz="1200" dirty="0" err="1" smtClean="0">
                <a:solidFill>
                  <a:srgbClr val="FF0000"/>
                </a:solidFill>
              </a:rPr>
              <a:t>deacetylation</a:t>
            </a:r>
            <a:r>
              <a:rPr lang="en-US" sz="1200" dirty="0" smtClean="0">
                <a:solidFill>
                  <a:srgbClr val="FF0000"/>
                </a:solidFill>
              </a:rPr>
              <a:t> </a:t>
            </a:r>
            <a:r>
              <a:rPr lang="en-US" sz="1200" dirty="0">
                <a:solidFill>
                  <a:srgbClr val="FF0000"/>
                </a:solidFill>
              </a:rPr>
              <a:t>but can be replaced by a </a:t>
            </a:r>
            <a:r>
              <a:rPr lang="en-US" sz="1200" dirty="0" smtClean="0">
                <a:solidFill>
                  <a:srgbClr val="FF0000"/>
                </a:solidFill>
              </a:rPr>
              <a:t>regular polypeptide </a:t>
            </a:r>
            <a:r>
              <a:rPr lang="en-US" sz="1200" dirty="0">
                <a:solidFill>
                  <a:srgbClr val="FF0000"/>
                </a:solidFill>
              </a:rPr>
              <a:t>chain, and consistently, that activation can also </a:t>
            </a:r>
            <a:r>
              <a:rPr lang="en-US" sz="1200" dirty="0" smtClean="0">
                <a:solidFill>
                  <a:srgbClr val="FF0000"/>
                </a:solidFill>
              </a:rPr>
              <a:t>be observed </a:t>
            </a:r>
            <a:r>
              <a:rPr lang="en-US" sz="1200" dirty="0">
                <a:solidFill>
                  <a:srgbClr val="FF0000"/>
                </a:solidFill>
              </a:rPr>
              <a:t>with a complete protein as a substrate</a:t>
            </a:r>
            <a:r>
              <a:rPr lang="en-US" sz="1200" dirty="0" smtClean="0">
                <a:solidFill>
                  <a:srgbClr val="FF0000"/>
                </a:solidFill>
              </a:rPr>
              <a:t>. </a:t>
            </a:r>
            <a:endParaRPr lang="en-US" sz="1200" dirty="0"/>
          </a:p>
        </p:txBody>
      </p:sp>
      <p:sp>
        <p:nvSpPr>
          <p:cNvPr id="8" name="Rectangle 7"/>
          <p:cNvSpPr/>
          <p:nvPr/>
        </p:nvSpPr>
        <p:spPr>
          <a:xfrm>
            <a:off x="0" y="0"/>
            <a:ext cx="8991600" cy="369332"/>
          </a:xfrm>
          <a:prstGeom prst="rect">
            <a:avLst/>
          </a:prstGeom>
        </p:spPr>
        <p:txBody>
          <a:bodyPr wrap="square">
            <a:spAutoFit/>
          </a:bodyPr>
          <a:lstStyle/>
          <a:p>
            <a:r>
              <a:rPr lang="en-US" b="1" dirty="0" smtClean="0"/>
              <a:t>Evaluation of Fluor-de-Lys assay Cont’d</a:t>
            </a:r>
            <a:endParaRPr lang="en-US" b="1" dirty="0"/>
          </a:p>
        </p:txBody>
      </p:sp>
      <p:sp>
        <p:nvSpPr>
          <p:cNvPr id="9" name="Rectangle 8"/>
          <p:cNvSpPr/>
          <p:nvPr/>
        </p:nvSpPr>
        <p:spPr>
          <a:xfrm>
            <a:off x="121920" y="2362200"/>
            <a:ext cx="8717280" cy="3354765"/>
          </a:xfrm>
          <a:prstGeom prst="rect">
            <a:avLst/>
          </a:prstGeom>
        </p:spPr>
        <p:txBody>
          <a:bodyPr wrap="square">
            <a:spAutoFit/>
          </a:bodyPr>
          <a:lstStyle/>
          <a:p>
            <a:pPr algn="just"/>
            <a:r>
              <a:rPr lang="en-US" sz="1400" b="1" dirty="0" smtClean="0"/>
              <a:t>In 2011 </a:t>
            </a:r>
            <a:r>
              <a:rPr lang="en-US" sz="1400" b="1" dirty="0" err="1" smtClean="0"/>
              <a:t>Bioorg</a:t>
            </a:r>
            <a:r>
              <a:rPr lang="en-US" sz="1400" b="1" dirty="0" smtClean="0"/>
              <a:t>. Med. Chem. </a:t>
            </a:r>
            <a:r>
              <a:rPr lang="en-US" sz="1400" b="1" dirty="0" err="1" smtClean="0"/>
              <a:t>Lett</a:t>
            </a:r>
            <a:r>
              <a:rPr lang="en-US" sz="1400" b="1" dirty="0" smtClean="0"/>
              <a:t> paper, </a:t>
            </a:r>
            <a:r>
              <a:rPr lang="en-US" sz="1400" b="1" dirty="0"/>
              <a:t>for the first time, that certain N-</a:t>
            </a:r>
            <a:r>
              <a:rPr lang="en-US" sz="1400" b="1" dirty="0" err="1"/>
              <a:t>acetylthiourea</a:t>
            </a:r>
            <a:r>
              <a:rPr lang="en-US" sz="1400" b="1" dirty="0"/>
              <a:t> derivatives serve as highly potent and </a:t>
            </a:r>
            <a:r>
              <a:rPr lang="en-US" sz="1400" b="1" dirty="0" err="1" smtClean="0"/>
              <a:t>isozyme</a:t>
            </a:r>
            <a:r>
              <a:rPr lang="en-US" sz="1400" b="1" dirty="0" smtClean="0"/>
              <a:t> selective </a:t>
            </a:r>
            <a:r>
              <a:rPr lang="en-US" sz="1400" b="1" dirty="0"/>
              <a:t>activators for the recombinant form of human histone deacetylase-8 in the assay system </a:t>
            </a:r>
            <a:r>
              <a:rPr lang="en-US" sz="1400" b="1" dirty="0" smtClean="0"/>
              <a:t>containing </a:t>
            </a:r>
            <a:r>
              <a:rPr lang="pt-BR" sz="1400" b="1" dirty="0" smtClean="0"/>
              <a:t>Fluor-de-Lys </a:t>
            </a:r>
            <a:r>
              <a:rPr lang="pt-BR" sz="1400" b="1" dirty="0"/>
              <a:t>as a fluorescent substrate.</a:t>
            </a:r>
            <a:endParaRPr lang="en-US" sz="1400" b="1" dirty="0" smtClean="0"/>
          </a:p>
          <a:p>
            <a:endParaRPr lang="en-US" sz="1400" b="1" dirty="0" smtClean="0"/>
          </a:p>
          <a:p>
            <a:r>
              <a:rPr lang="en-US" sz="1200" b="1" u="sng" dirty="0" smtClean="0">
                <a:solidFill>
                  <a:srgbClr val="00B050"/>
                </a:solidFill>
              </a:rPr>
              <a:t>Singh RK et al. (2011)Histone </a:t>
            </a:r>
            <a:r>
              <a:rPr lang="en-US" sz="1200" b="1" u="sng" dirty="0" err="1">
                <a:solidFill>
                  <a:srgbClr val="00B050"/>
                </a:solidFill>
              </a:rPr>
              <a:t>deacetylase</a:t>
            </a:r>
            <a:r>
              <a:rPr lang="en-US" sz="1200" b="1" u="sng" dirty="0">
                <a:solidFill>
                  <a:srgbClr val="00B050"/>
                </a:solidFill>
              </a:rPr>
              <a:t> activators: N-</a:t>
            </a:r>
            <a:r>
              <a:rPr lang="en-US" sz="1200" b="1" u="sng" dirty="0" err="1">
                <a:solidFill>
                  <a:srgbClr val="00B050"/>
                </a:solidFill>
              </a:rPr>
              <a:t>acetylthioureas</a:t>
            </a:r>
            <a:r>
              <a:rPr lang="en-US" sz="1200" b="1" u="sng" dirty="0">
                <a:solidFill>
                  <a:srgbClr val="00B050"/>
                </a:solidFill>
              </a:rPr>
              <a:t> serve as highly </a:t>
            </a:r>
            <a:r>
              <a:rPr lang="en-US" sz="1200" b="1" u="sng" dirty="0" smtClean="0">
                <a:solidFill>
                  <a:srgbClr val="00B050"/>
                </a:solidFill>
              </a:rPr>
              <a:t>potent and </a:t>
            </a:r>
            <a:r>
              <a:rPr lang="en-US" sz="1200" b="1" u="sng" dirty="0" err="1">
                <a:solidFill>
                  <a:srgbClr val="00B050"/>
                </a:solidFill>
              </a:rPr>
              <a:t>isozyme</a:t>
            </a:r>
            <a:r>
              <a:rPr lang="en-US" sz="1200" b="1" u="sng" dirty="0">
                <a:solidFill>
                  <a:srgbClr val="00B050"/>
                </a:solidFill>
              </a:rPr>
              <a:t> selective activators for human histone </a:t>
            </a:r>
            <a:r>
              <a:rPr lang="en-US" sz="1200" b="1" u="sng" dirty="0" smtClean="0">
                <a:solidFill>
                  <a:srgbClr val="00B050"/>
                </a:solidFill>
              </a:rPr>
              <a:t>deacetylase-8 </a:t>
            </a:r>
            <a:r>
              <a:rPr lang="en-US" sz="1200" b="1" u="sng" dirty="0">
                <a:solidFill>
                  <a:srgbClr val="00B050"/>
                </a:solidFill>
              </a:rPr>
              <a:t>on a fluorescent substrate </a:t>
            </a:r>
            <a:r>
              <a:rPr lang="en-US" sz="1200" b="1" u="sng" dirty="0" smtClean="0">
                <a:solidFill>
                  <a:srgbClr val="00B050"/>
                </a:solidFill>
              </a:rPr>
              <a:t>. </a:t>
            </a:r>
            <a:r>
              <a:rPr lang="en-US" sz="1200" b="1" u="sng" dirty="0" err="1" smtClean="0">
                <a:solidFill>
                  <a:srgbClr val="00B050"/>
                </a:solidFill>
              </a:rPr>
              <a:t>Bioorg</a:t>
            </a:r>
            <a:r>
              <a:rPr lang="en-US" sz="1200" b="1" u="sng" dirty="0" smtClean="0">
                <a:solidFill>
                  <a:srgbClr val="00B050"/>
                </a:solidFill>
              </a:rPr>
              <a:t>. Med. Chem. </a:t>
            </a:r>
            <a:r>
              <a:rPr lang="en-US" sz="1200" b="1" u="sng" dirty="0" err="1" smtClean="0">
                <a:solidFill>
                  <a:srgbClr val="00B050"/>
                </a:solidFill>
              </a:rPr>
              <a:t>Lett</a:t>
            </a:r>
            <a:r>
              <a:rPr lang="en-US" sz="1200" b="1" u="sng" dirty="0" smtClean="0">
                <a:solidFill>
                  <a:srgbClr val="00B050"/>
                </a:solidFill>
              </a:rPr>
              <a:t> 21: 5920-5923.</a:t>
            </a:r>
            <a:endParaRPr lang="en-US" sz="1200" b="1" u="sng" dirty="0">
              <a:solidFill>
                <a:srgbClr val="00B050"/>
              </a:solidFill>
            </a:endParaRPr>
          </a:p>
          <a:p>
            <a:pPr algn="just"/>
            <a:r>
              <a:rPr lang="en-US" sz="1200" dirty="0" smtClean="0"/>
              <a:t>However</a:t>
            </a:r>
            <a:r>
              <a:rPr lang="en-US" sz="1200" dirty="0"/>
              <a:t>, we realize that our demonstration of </a:t>
            </a:r>
            <a:r>
              <a:rPr lang="en-US" sz="1200" dirty="0" smtClean="0"/>
              <a:t>N-</a:t>
            </a:r>
            <a:r>
              <a:rPr lang="en-US" sz="1200" dirty="0" err="1" smtClean="0"/>
              <a:t>acetylthiourea</a:t>
            </a:r>
            <a:r>
              <a:rPr lang="en-US" sz="1200" dirty="0" smtClean="0"/>
              <a:t>-mediated </a:t>
            </a:r>
            <a:r>
              <a:rPr lang="en-US" sz="1200" dirty="0"/>
              <a:t>activation of HDAC-8 primarily relies on the </a:t>
            </a:r>
            <a:r>
              <a:rPr lang="en-US" sz="1200" dirty="0" smtClean="0"/>
              <a:t>employment of </a:t>
            </a:r>
            <a:r>
              <a:rPr lang="en-US" sz="1200" dirty="0"/>
              <a:t>Fluor-de-Lys as the </a:t>
            </a:r>
            <a:r>
              <a:rPr lang="en-US" sz="1200" dirty="0" err="1"/>
              <a:t>fluorogenic</a:t>
            </a:r>
            <a:r>
              <a:rPr lang="en-US" sz="1200" dirty="0"/>
              <a:t> substrate, and thus one </a:t>
            </a:r>
            <a:r>
              <a:rPr lang="en-US" sz="1200" dirty="0" smtClean="0"/>
              <a:t>can argue </a:t>
            </a:r>
            <a:r>
              <a:rPr lang="en-US" sz="1200" dirty="0"/>
              <a:t>that the observed activation is due to potential </a:t>
            </a:r>
            <a:r>
              <a:rPr lang="en-US" sz="1200" dirty="0" smtClean="0"/>
              <a:t>interaction between </a:t>
            </a:r>
            <a:r>
              <a:rPr lang="en-US" sz="1200" dirty="0"/>
              <a:t>the fluorescent moiety of the substrate and the </a:t>
            </a:r>
            <a:r>
              <a:rPr lang="en-US" sz="1200" dirty="0" smtClean="0"/>
              <a:t>aromatic rings </a:t>
            </a:r>
            <a:r>
              <a:rPr lang="en-US" sz="1200" dirty="0"/>
              <a:t>of the activators as observed in the case of sirtuin-1.16,17 </a:t>
            </a:r>
            <a:r>
              <a:rPr lang="en-US" sz="1200" dirty="0" smtClean="0"/>
              <a:t>In case </a:t>
            </a:r>
            <a:r>
              <a:rPr lang="en-US" sz="1200" dirty="0"/>
              <a:t>of sirtuin-1, it has been demonstrated that the putative </a:t>
            </a:r>
            <a:r>
              <a:rPr lang="en-US" sz="1200" dirty="0" smtClean="0"/>
              <a:t>activators bind </a:t>
            </a:r>
            <a:r>
              <a:rPr lang="en-US" sz="1200" dirty="0"/>
              <a:t>to the enzyme only in the presence of </a:t>
            </a:r>
            <a:r>
              <a:rPr lang="en-US" sz="1200" dirty="0" err="1"/>
              <a:t>fluorogenic</a:t>
            </a:r>
            <a:r>
              <a:rPr lang="en-US" sz="1200" dirty="0"/>
              <a:t> </a:t>
            </a:r>
            <a:r>
              <a:rPr lang="en-US" sz="1200" dirty="0" smtClean="0"/>
              <a:t>substrates17,20 and </a:t>
            </a:r>
            <a:r>
              <a:rPr lang="en-US" sz="1200" dirty="0"/>
              <a:t>the activation is manifested via lowering the </a:t>
            </a:r>
            <a:r>
              <a:rPr lang="en-US" sz="1200" dirty="0" smtClean="0"/>
              <a:t>Km value </a:t>
            </a:r>
            <a:r>
              <a:rPr lang="en-US" sz="1200" dirty="0"/>
              <a:t>of the substrate. This is in marked contrast to our </a:t>
            </a:r>
            <a:r>
              <a:rPr lang="en-US" sz="1200" dirty="0" smtClean="0"/>
              <a:t>observation that </a:t>
            </a:r>
            <a:r>
              <a:rPr lang="en-US" sz="1200" dirty="0"/>
              <a:t>N-</a:t>
            </a:r>
            <a:r>
              <a:rPr lang="en-US" sz="1200" dirty="0" err="1"/>
              <a:t>acetylthioureas</a:t>
            </a:r>
            <a:r>
              <a:rPr lang="en-US" sz="1200" dirty="0"/>
              <a:t> directly bind to HDAC-8 (in the absence </a:t>
            </a:r>
            <a:r>
              <a:rPr lang="en-US" sz="1200" dirty="0" smtClean="0"/>
              <a:t>of substrate </a:t>
            </a:r>
            <a:r>
              <a:rPr lang="en-US" sz="1200" dirty="0"/>
              <a:t>or any other ligand) and their binding results in the </a:t>
            </a:r>
            <a:r>
              <a:rPr lang="en-US" sz="1200" dirty="0" smtClean="0"/>
              <a:t>decrease in </a:t>
            </a:r>
            <a:r>
              <a:rPr lang="en-US" sz="1200" dirty="0"/>
              <a:t>the Km value of the substrate as well as increase in the </a:t>
            </a:r>
            <a:r>
              <a:rPr lang="en-US" sz="1200" dirty="0" err="1" smtClean="0"/>
              <a:t>kcat</a:t>
            </a:r>
            <a:r>
              <a:rPr lang="en-US" sz="1200" dirty="0" smtClean="0"/>
              <a:t> value </a:t>
            </a:r>
            <a:r>
              <a:rPr lang="en-US" sz="1200" dirty="0"/>
              <a:t>of the enzyme. These coupled with the fact that the </a:t>
            </a:r>
            <a:r>
              <a:rPr lang="en-US" sz="1200" dirty="0" smtClean="0"/>
              <a:t>overall activation </a:t>
            </a:r>
            <a:r>
              <a:rPr lang="en-US" sz="1200" dirty="0"/>
              <a:t>profile (at sub-saturating substrate concentrations) </a:t>
            </a:r>
            <a:r>
              <a:rPr lang="en-US" sz="1200" dirty="0" smtClean="0"/>
              <a:t>conforms to </a:t>
            </a:r>
            <a:r>
              <a:rPr lang="en-US" sz="1200" dirty="0"/>
              <a:t>the marked co-</a:t>
            </a:r>
            <a:r>
              <a:rPr lang="en-US" sz="1200" dirty="0" err="1"/>
              <a:t>operativity</a:t>
            </a:r>
            <a:r>
              <a:rPr lang="en-US" sz="1200" dirty="0"/>
              <a:t> (our unpublished results</a:t>
            </a:r>
            <a:r>
              <a:rPr lang="en-US" sz="1200" dirty="0" smtClean="0"/>
              <a:t>) prompt </a:t>
            </a:r>
            <a:r>
              <a:rPr lang="en-US" sz="1200" dirty="0"/>
              <a:t>us to surmise that N-</a:t>
            </a:r>
            <a:r>
              <a:rPr lang="en-US" sz="1200" dirty="0" err="1"/>
              <a:t>acetylthiourea</a:t>
            </a:r>
            <a:r>
              <a:rPr lang="en-US" sz="1200" dirty="0"/>
              <a:t>-mediated </a:t>
            </a:r>
            <a:r>
              <a:rPr lang="en-US" sz="1200" dirty="0" smtClean="0"/>
              <a:t>activation of </a:t>
            </a:r>
            <a:r>
              <a:rPr lang="en-US" sz="1200" dirty="0"/>
              <a:t>HDAC-8 is real, and it is not an artifact of the employment </a:t>
            </a:r>
            <a:r>
              <a:rPr lang="en-US" sz="1200" dirty="0" smtClean="0"/>
              <a:t>of </a:t>
            </a:r>
            <a:r>
              <a:rPr lang="en-US" sz="1200" dirty="0"/>
              <a:t>Fluor-de-Lys as the </a:t>
            </a:r>
            <a:r>
              <a:rPr lang="en-US" sz="1200" dirty="0" err="1"/>
              <a:t>fluorogenic</a:t>
            </a:r>
            <a:r>
              <a:rPr lang="en-US" sz="1200" dirty="0"/>
              <a:t> substrate. We are currently </a:t>
            </a:r>
            <a:r>
              <a:rPr lang="en-US" sz="1200" dirty="0" smtClean="0"/>
              <a:t>evaluating the </a:t>
            </a:r>
            <a:r>
              <a:rPr lang="en-US" sz="1200" dirty="0"/>
              <a:t>mode of binding our activators to HDAC-8 and their </a:t>
            </a:r>
            <a:r>
              <a:rPr lang="en-US" sz="1200" dirty="0" smtClean="0"/>
              <a:t>overall mechanism </a:t>
            </a:r>
            <a:r>
              <a:rPr lang="en-US" sz="1200" dirty="0"/>
              <a:t>of activation, and we will report these </a:t>
            </a:r>
            <a:r>
              <a:rPr lang="en-US" sz="1200" dirty="0" smtClean="0"/>
              <a:t>findings subsequently</a:t>
            </a:r>
            <a:r>
              <a:rPr lang="en-US" sz="1200" dirty="0"/>
              <a:t>.</a:t>
            </a:r>
          </a:p>
        </p:txBody>
      </p:sp>
    </p:spTree>
    <p:extLst>
      <p:ext uri="{BB962C8B-B14F-4D97-AF65-F5344CB8AC3E}">
        <p14:creationId xmlns:p14="http://schemas.microsoft.com/office/powerpoint/2010/main" val="26026883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TotalTime>
  <Words>2321</Words>
  <Application>Microsoft Office PowerPoint</Application>
  <PresentationFormat>On-screen Show (4:3)</PresentationFormat>
  <Paragraphs>68</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xguan</dc:creator>
  <cp:lastModifiedBy>xguan</cp:lastModifiedBy>
  <cp:revision>3</cp:revision>
  <dcterms:created xsi:type="dcterms:W3CDTF">2014-06-26T19:39:36Z</dcterms:created>
  <dcterms:modified xsi:type="dcterms:W3CDTF">2014-06-27T18:49:59Z</dcterms:modified>
</cp:coreProperties>
</file>