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9" r:id="rId2"/>
    <p:sldId id="297" r:id="rId3"/>
    <p:sldId id="333" r:id="rId4"/>
    <p:sldId id="323" r:id="rId5"/>
    <p:sldId id="262" r:id="rId6"/>
    <p:sldId id="324" r:id="rId7"/>
    <p:sldId id="326" r:id="rId8"/>
    <p:sldId id="325" r:id="rId9"/>
    <p:sldId id="327" r:id="rId10"/>
    <p:sldId id="328" r:id="rId11"/>
    <p:sldId id="329" r:id="rId12"/>
    <p:sldId id="330" r:id="rId13"/>
    <p:sldId id="261" r:id="rId14"/>
    <p:sldId id="336" r:id="rId15"/>
    <p:sldId id="332" r:id="rId16"/>
    <p:sldId id="334" r:id="rId17"/>
    <p:sldId id="341" r:id="rId18"/>
    <p:sldId id="340" r:id="rId19"/>
    <p:sldId id="335" r:id="rId20"/>
    <p:sldId id="337" r:id="rId21"/>
    <p:sldId id="342" r:id="rId22"/>
    <p:sldId id="339" r:id="rId23"/>
    <p:sldId id="344" r:id="rId24"/>
    <p:sldId id="343" r:id="rId25"/>
    <p:sldId id="345" r:id="rId26"/>
    <p:sldId id="348" r:id="rId27"/>
    <p:sldId id="354" r:id="rId28"/>
    <p:sldId id="350" r:id="rId29"/>
    <p:sldId id="355" r:id="rId30"/>
    <p:sldId id="351" r:id="rId31"/>
    <p:sldId id="331" r:id="rId32"/>
    <p:sldId id="349" r:id="rId33"/>
    <p:sldId id="347" r:id="rId34"/>
    <p:sldId id="357" r:id="rId35"/>
    <p:sldId id="352" r:id="rId36"/>
    <p:sldId id="358" r:id="rId37"/>
    <p:sldId id="356" r:id="rId38"/>
    <p:sldId id="33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5F8"/>
    <a:srgbClr val="028C12"/>
    <a:srgbClr val="8DA7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35" autoAdjust="0"/>
  </p:normalViewPr>
  <p:slideViewPr>
    <p:cSldViewPr snapToGrid="0">
      <p:cViewPr>
        <p:scale>
          <a:sx n="100" d="100"/>
          <a:sy n="100" d="100"/>
        </p:scale>
        <p:origin x="-125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EB17A-2AB0-45FF-9231-9BE31492FEDB}" type="datetimeFigureOut">
              <a:rPr lang="en-US" smtClean="0"/>
              <a:pPr/>
              <a:t>10/18/2013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67A2F-2C88-4CD2-A281-31E229313D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76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Must be FDA-approved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E1DE5-EAF3-4627-9E52-C3340B1F0BF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deltaH</a:t>
            </a:r>
            <a:r>
              <a:rPr lang="en-US" dirty="0" smtClean="0"/>
              <a:t> = </a:t>
            </a:r>
            <a:r>
              <a:rPr lang="en-US" dirty="0" err="1" smtClean="0"/>
              <a:t>deltaE</a:t>
            </a:r>
            <a:r>
              <a:rPr lang="en-US" dirty="0" smtClean="0"/>
              <a:t> + delta(PV)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7A2F-2C88-4CD2-A281-31E229313DB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76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deltaH</a:t>
            </a:r>
            <a:r>
              <a:rPr lang="en-US" dirty="0" smtClean="0"/>
              <a:t> = </a:t>
            </a:r>
            <a:r>
              <a:rPr lang="en-US" dirty="0" err="1" smtClean="0"/>
              <a:t>deltaE</a:t>
            </a:r>
            <a:r>
              <a:rPr lang="en-US" dirty="0" smtClean="0"/>
              <a:t> + delta(PV)</a:t>
            </a:r>
          </a:p>
          <a:p>
            <a:r>
              <a:rPr lang="en-US" dirty="0" smtClean="0"/>
              <a:t>Manual dock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7A2F-2C88-4CD2-A281-31E229313DB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76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deltaH</a:t>
            </a:r>
            <a:r>
              <a:rPr lang="en-US" dirty="0" smtClean="0"/>
              <a:t> = </a:t>
            </a:r>
            <a:r>
              <a:rPr lang="en-US" dirty="0" err="1" smtClean="0"/>
              <a:t>deltaE</a:t>
            </a:r>
            <a:r>
              <a:rPr lang="en-US" dirty="0" smtClean="0"/>
              <a:t> + delta(PV)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7A2F-2C88-4CD2-A281-31E229313DB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76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deltaG_np</a:t>
            </a:r>
            <a:r>
              <a:rPr lang="en-US" dirty="0" smtClean="0"/>
              <a:t> =&gt;SASA=&gt;&lt;</a:t>
            </a:r>
            <a:r>
              <a:rPr lang="en-US" dirty="0" err="1" smtClean="0"/>
              <a:t>V_vdw</a:t>
            </a:r>
            <a:r>
              <a:rPr lang="en-US" dirty="0" smtClean="0"/>
              <a:t>&gt;, typical value of beta is between 0.3 and 0.5. alpha is often around 0.18, ionic</a:t>
            </a:r>
            <a:r>
              <a:rPr lang="en-US" baseline="0" dirty="0" smtClean="0"/>
              <a:t> and polar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7A2F-2C88-4CD2-A281-31E229313DB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86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protein flexibility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7A2F-2C88-4CD2-A281-31E229313DB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91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Binding affinity changes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7A2F-2C88-4CD2-A281-31E229313DB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45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is it interesting? It affects other substrate</a:t>
            </a:r>
            <a:r>
              <a:rPr lang="en-US" baseline="0" dirty="0" smtClean="0"/>
              <a:t> binding, i.e. NAD+, and it may be competing with other inhibitors.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67A2F-2C88-4CD2-A281-31E229313DB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5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9D7AC-6869-4E3A-A021-7F27EA7B8B1D}" type="datetime1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F21F-90C8-411A-A017-E1739ED27B4A}" type="datetime1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AFA6F-8713-4ACF-8BF9-069A601C0643}" type="datetime1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10035-CC2C-4289-9600-AF49991ADE1C}" type="datetime1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FD875-5211-4291-8BE9-C0F3DC21A4AE}" type="datetime1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8E096-B63E-4674-AEA7-EA5E8BD63317}" type="datetime1">
              <a:rPr lang="en-US" smtClean="0"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9E548-CEC4-4D5C-8823-B7B97ADB0BFE}" type="datetime1">
              <a:rPr lang="en-US" smtClean="0"/>
              <a:t>10/18/2013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30539-E0BC-4310-A502-3046A9C79F0C}" type="datetime1">
              <a:rPr lang="en-US" smtClean="0"/>
              <a:t>10/18/2013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6463-0FAC-4E61-B3A3-5CA705E8DFEE}" type="datetime1">
              <a:rPr lang="en-US" smtClean="0"/>
              <a:t>10/18/2013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81DDB-EA09-444F-87E0-244A3FF66B6A}" type="datetime1">
              <a:rPr lang="en-US" smtClean="0"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FA5EC-7EDE-4746-B0A9-640B72F5FC42}" type="datetime1">
              <a:rPr lang="en-US" smtClean="0"/>
              <a:t>10/18/2013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DB57A-FD4B-4737-9B44-7926FDE09A81}" type="datetime1">
              <a:rPr lang="en-US" smtClean="0"/>
              <a:t>10/18/2013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24F2D-29E6-4ABF-8E77-DE79D04B21C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615" y="2286000"/>
            <a:ext cx="8633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Discovery of Novel Inhibitors/Activators for </a:t>
            </a:r>
            <a:r>
              <a:rPr lang="en-US" sz="2800" dirty="0" err="1" smtClean="0"/>
              <a:t>Sirtuins</a:t>
            </a:r>
            <a:r>
              <a:rPr lang="en-US" sz="2800" dirty="0" smtClean="0"/>
              <a:t>(SIRT3)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3049580" y="4126727"/>
            <a:ext cx="31217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Ping LIN</a:t>
            </a:r>
            <a:br>
              <a:rPr lang="en-US" dirty="0" smtClean="0"/>
            </a:br>
            <a:r>
              <a:rPr lang="en-US" dirty="0" smtClean="0"/>
              <a:t>Xiangying GUAN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PMC Advanced Technology, LLC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9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Structural change upon formation of intermediate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69403" y="6405771"/>
            <a:ext cx="2133600" cy="365125"/>
          </a:xfrm>
        </p:spPr>
        <p:txBody>
          <a:bodyPr/>
          <a:lstStyle/>
          <a:p>
            <a:fld id="{8EC24F2D-29E6-4ABF-8E77-DE79D04B21C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7" y="823131"/>
            <a:ext cx="6745576" cy="554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6" idx="1"/>
          </p:cNvCxnSpPr>
          <p:nvPr/>
        </p:nvCxnSpPr>
        <p:spPr>
          <a:xfrm flipH="1">
            <a:off x="4505326" y="1906457"/>
            <a:ext cx="2551614" cy="4747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56940" y="1644847"/>
            <a:ext cx="179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Enzyme: Intermediate</a:t>
            </a:r>
          </a:p>
          <a:p>
            <a:r>
              <a:rPr lang="en-US" sz="1400" dirty="0" smtClean="0"/>
              <a:t>(Yellow)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010275" y="3901201"/>
            <a:ext cx="962025" cy="670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16804" y="3742431"/>
            <a:ext cx="2293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Enzyme: Substrate: Co-factor</a:t>
            </a:r>
            <a:endParaRPr lang="en-US" sz="1400" dirty="0"/>
          </a:p>
          <a:p>
            <a:r>
              <a:rPr lang="en-US" sz="1400" dirty="0" smtClean="0"/>
              <a:t>(Green)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4848226" y="2650541"/>
            <a:ext cx="2075364" cy="3143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26796" y="2795588"/>
            <a:ext cx="2336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Alkylimidate</a:t>
            </a:r>
            <a:r>
              <a:rPr lang="en-US" sz="1600" dirty="0" smtClean="0"/>
              <a:t> intermediate</a:t>
            </a:r>
            <a:endParaRPr lang="en-US" sz="1600" dirty="0"/>
          </a:p>
        </p:txBody>
      </p:sp>
      <p:sp>
        <p:nvSpPr>
          <p:cNvPr id="17" name="Oval 16"/>
          <p:cNvSpPr/>
          <p:nvPr/>
        </p:nvSpPr>
        <p:spPr>
          <a:xfrm>
            <a:off x="1943100" y="4094648"/>
            <a:ext cx="2209800" cy="20394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4325" y="6387316"/>
            <a:ext cx="82391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Gertz</a:t>
            </a:r>
            <a:r>
              <a:rPr lang="en-US" sz="1200" dirty="0"/>
              <a:t>, M. &amp; Fischer, F. Ex-527 inhibits </a:t>
            </a:r>
            <a:r>
              <a:rPr lang="en-US" sz="1200" dirty="0" err="1"/>
              <a:t>Sirtuins</a:t>
            </a:r>
            <a:r>
              <a:rPr lang="en-US" sz="1200" dirty="0"/>
              <a:t> by exploiting their unique NAD+-dependent </a:t>
            </a:r>
            <a:r>
              <a:rPr lang="en-US" sz="1200" dirty="0" err="1"/>
              <a:t>deacetylation</a:t>
            </a:r>
            <a:r>
              <a:rPr lang="en-US" sz="1200" dirty="0"/>
              <a:t> mechanism. </a:t>
            </a:r>
            <a:r>
              <a:rPr lang="en-US" sz="1200" i="1" dirty="0"/>
              <a:t>Proc. Natl. Acad. Sci. U. S. A.</a:t>
            </a:r>
            <a:r>
              <a:rPr lang="en-US" sz="1200" dirty="0"/>
              <a:t> </a:t>
            </a:r>
            <a:r>
              <a:rPr lang="en-US" sz="1200" b="1" dirty="0"/>
              <a:t>110,</a:t>
            </a:r>
            <a:r>
              <a:rPr lang="en-US" sz="1200" dirty="0"/>
              <a:t> E2772–81 (2013)</a:t>
            </a:r>
          </a:p>
        </p:txBody>
      </p:sp>
    </p:spTree>
    <p:extLst>
      <p:ext uri="{BB962C8B-B14F-4D97-AF65-F5344CB8AC3E}">
        <p14:creationId xmlns:p14="http://schemas.microsoft.com/office/powerpoint/2010/main" val="241582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702" y="2521952"/>
            <a:ext cx="2147887" cy="2172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763"/>
            <a:ext cx="8229600" cy="5540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Structural change upon inhibitor binding (Case 1)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" y="762000"/>
            <a:ext cx="6695563" cy="565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533900" y="1587698"/>
            <a:ext cx="2476500" cy="7649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37890" y="1433809"/>
            <a:ext cx="1694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Apo-enzyme (White)</a:t>
            </a:r>
            <a:endParaRPr lang="en-US" sz="1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48351" y="4676775"/>
            <a:ext cx="1189539" cy="8858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31569" y="5300990"/>
            <a:ext cx="1507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Enzyme: Inhibitor </a:t>
            </a:r>
          </a:p>
          <a:p>
            <a:r>
              <a:rPr lang="en-US" sz="1400" dirty="0" smtClean="0"/>
              <a:t>(Red)</a:t>
            </a:r>
            <a:endParaRPr lang="en-US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324350" y="2352675"/>
            <a:ext cx="2633402" cy="7243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37890" y="2183398"/>
            <a:ext cx="1217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ELT Inhibitor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1495427" y="6417616"/>
            <a:ext cx="68103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Disch</a:t>
            </a:r>
            <a:r>
              <a:rPr lang="en-US" sz="1200" dirty="0"/>
              <a:t>, J. S. </a:t>
            </a:r>
            <a:r>
              <a:rPr lang="en-US" sz="1200" i="1" dirty="0"/>
              <a:t>et al.</a:t>
            </a:r>
            <a:r>
              <a:rPr lang="en-US" sz="1200" dirty="0"/>
              <a:t> Discovery of </a:t>
            </a:r>
            <a:r>
              <a:rPr lang="en-US" sz="1200" dirty="0" err="1"/>
              <a:t>thieno</a:t>
            </a:r>
            <a:r>
              <a:rPr lang="en-US" sz="1200" dirty="0"/>
              <a:t>[3,2-d]pyrimidine-6-carboxamides as potent inhibitors of SIRT1, SIRT2, and SIRT3. </a:t>
            </a:r>
            <a:r>
              <a:rPr lang="en-US" sz="1200" i="1" dirty="0"/>
              <a:t>J. Med. Chem.</a:t>
            </a:r>
            <a:r>
              <a:rPr lang="en-US" sz="1200" dirty="0"/>
              <a:t> </a:t>
            </a:r>
            <a:r>
              <a:rPr lang="en-US" sz="1200" b="1" dirty="0"/>
              <a:t>56,</a:t>
            </a:r>
            <a:r>
              <a:rPr lang="en-US" sz="1200" dirty="0"/>
              <a:t> 3666–79 (2013). </a:t>
            </a:r>
          </a:p>
        </p:txBody>
      </p:sp>
    </p:spTree>
    <p:extLst>
      <p:ext uri="{BB962C8B-B14F-4D97-AF65-F5344CB8AC3E}">
        <p14:creationId xmlns:p14="http://schemas.microsoft.com/office/powerpoint/2010/main" val="131807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713"/>
            <a:ext cx="8229600" cy="592137"/>
          </a:xfrm>
        </p:spPr>
        <p:txBody>
          <a:bodyPr>
            <a:normAutofit/>
          </a:bodyPr>
          <a:lstStyle/>
          <a:p>
            <a:r>
              <a:rPr lang="en-US" sz="2800" dirty="0"/>
              <a:t>Structural change upon inhibitor binding (Case </a:t>
            </a:r>
            <a:r>
              <a:rPr lang="en-US" sz="2800" dirty="0" smtClean="0"/>
              <a:t>2)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77050" y="6375400"/>
            <a:ext cx="2133600" cy="365125"/>
          </a:xfrm>
        </p:spPr>
        <p:txBody>
          <a:bodyPr/>
          <a:lstStyle/>
          <a:p>
            <a:fld id="{8EC24F2D-29E6-4ABF-8E77-DE79D04B21C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619126"/>
            <a:ext cx="6358474" cy="567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533900" y="1549598"/>
            <a:ext cx="2476500" cy="7649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37890" y="1395709"/>
            <a:ext cx="1694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Apo-enzyme (White)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172200" y="4552950"/>
            <a:ext cx="865690" cy="8858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37890" y="5262890"/>
            <a:ext cx="2055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Enzyme: NAD+:  Inhibitor </a:t>
            </a:r>
          </a:p>
          <a:p>
            <a:r>
              <a:rPr lang="en-US" sz="1400" dirty="0" smtClean="0"/>
              <a:t>(Purple)</a:t>
            </a:r>
            <a:endParaRPr lang="en-US" sz="14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24350" y="2314575"/>
            <a:ext cx="2633402" cy="885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37890" y="2145298"/>
            <a:ext cx="16666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SRT1720 Inhibitor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629025" y="3362325"/>
            <a:ext cx="3319635" cy="323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091535" y="3193048"/>
            <a:ext cx="665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NAD+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161924" y="6338411"/>
            <a:ext cx="84296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Nguyen, G. &amp; Schaefer, S. Structures of human </a:t>
            </a:r>
            <a:r>
              <a:rPr lang="en-US" sz="1200" dirty="0" err="1"/>
              <a:t>sirtuin</a:t>
            </a:r>
            <a:r>
              <a:rPr lang="en-US" sz="1200" dirty="0"/>
              <a:t> 3 complexes with ADP-ribose and with </a:t>
            </a:r>
            <a:r>
              <a:rPr lang="en-US" sz="1200" dirty="0" err="1"/>
              <a:t>carba</a:t>
            </a:r>
            <a:r>
              <a:rPr lang="en-US" sz="1200" dirty="0"/>
              <a:t>-NAD+ and SRT1720: binding details and inhibition mechanism. </a:t>
            </a:r>
            <a:r>
              <a:rPr lang="en-US" sz="1200" i="1" dirty="0" err="1"/>
              <a:t>Acta</a:t>
            </a:r>
            <a:r>
              <a:rPr lang="en-US" sz="1200" i="1" dirty="0"/>
              <a:t> </a:t>
            </a:r>
            <a:r>
              <a:rPr lang="en-US" sz="1200" i="1" dirty="0" err="1"/>
              <a:t>Crystallogr</a:t>
            </a:r>
            <a:r>
              <a:rPr lang="en-US" sz="1200" i="1" dirty="0"/>
              <a:t>. Sect. D Biol. </a:t>
            </a:r>
            <a:r>
              <a:rPr lang="en-US" sz="1200" i="1" dirty="0" err="1"/>
              <a:t>Crystallogr</a:t>
            </a:r>
            <a:r>
              <a:rPr lang="en-US" sz="1200" i="1" dirty="0"/>
              <a:t>.</a:t>
            </a:r>
            <a:r>
              <a:rPr lang="en-US" sz="1200" dirty="0"/>
              <a:t> </a:t>
            </a:r>
            <a:r>
              <a:rPr lang="en-US" sz="1200" b="1" dirty="0"/>
              <a:t>69,</a:t>
            </a:r>
            <a:r>
              <a:rPr lang="en-US" sz="1200" dirty="0"/>
              <a:t> 1423–32 (2013)</a:t>
            </a:r>
          </a:p>
        </p:txBody>
      </p:sp>
    </p:spTree>
    <p:extLst>
      <p:ext uri="{BB962C8B-B14F-4D97-AF65-F5344CB8AC3E}">
        <p14:creationId xmlns:p14="http://schemas.microsoft.com/office/powerpoint/2010/main" val="188072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" y="361950"/>
            <a:ext cx="81153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4325" y="255588"/>
            <a:ext cx="8553449" cy="51593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2800" dirty="0" smtClean="0"/>
              <a:t>General approach to Drug Discovery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22420"/>
            <a:ext cx="2133600" cy="365125"/>
          </a:xfrm>
        </p:spPr>
        <p:txBody>
          <a:bodyPr/>
          <a:lstStyle/>
          <a:p>
            <a:fld id="{8EC24F2D-29E6-4ABF-8E77-DE79D04B21C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1949" y="6340465"/>
            <a:ext cx="7991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Alonso, H., </a:t>
            </a:r>
            <a:r>
              <a:rPr lang="en-US" sz="1200" dirty="0" err="1"/>
              <a:t>Bliznyuk</a:t>
            </a:r>
            <a:r>
              <a:rPr lang="en-US" sz="1200" dirty="0"/>
              <a:t>, A. a &amp; </a:t>
            </a:r>
            <a:r>
              <a:rPr lang="en-US" sz="1200" dirty="0" err="1"/>
              <a:t>Gready</a:t>
            </a:r>
            <a:r>
              <a:rPr lang="en-US" sz="1200" dirty="0"/>
              <a:t>, J. E. Combining docking and molecular dynamic simulations in drug design. </a:t>
            </a:r>
            <a:r>
              <a:rPr lang="en-US" sz="1200" i="1" dirty="0"/>
              <a:t>Med. Res. Rev.</a:t>
            </a:r>
            <a:r>
              <a:rPr lang="en-US" sz="1200" dirty="0"/>
              <a:t> </a:t>
            </a:r>
            <a:r>
              <a:rPr lang="en-US" sz="1200" b="1" dirty="0"/>
              <a:t>26,</a:t>
            </a:r>
            <a:r>
              <a:rPr lang="en-US" sz="1200" dirty="0"/>
              <a:t> 531–68 (2006).</a:t>
            </a:r>
          </a:p>
        </p:txBody>
      </p:sp>
      <p:sp>
        <p:nvSpPr>
          <p:cNvPr id="9" name="Bent Arrow 8"/>
          <p:cNvSpPr/>
          <p:nvPr/>
        </p:nvSpPr>
        <p:spPr>
          <a:xfrm>
            <a:off x="3257549" y="2133600"/>
            <a:ext cx="409576" cy="3181350"/>
          </a:xfrm>
          <a:prstGeom prst="ben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Bent Arrow 1"/>
          <p:cNvSpPr/>
          <p:nvPr/>
        </p:nvSpPr>
        <p:spPr>
          <a:xfrm>
            <a:off x="3257548" y="3724275"/>
            <a:ext cx="352426" cy="15335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49" y="293688"/>
            <a:ext cx="8229600" cy="5826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Ensemble docking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7" y="1022274"/>
            <a:ext cx="5805488" cy="507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7250" y="6401990"/>
            <a:ext cx="73913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Korb</a:t>
            </a:r>
            <a:r>
              <a:rPr lang="en-US" sz="1200" dirty="0"/>
              <a:t>, O. </a:t>
            </a:r>
            <a:r>
              <a:rPr lang="en-US" sz="1200" i="1" dirty="0"/>
              <a:t>et al.</a:t>
            </a:r>
            <a:r>
              <a:rPr lang="en-US" sz="1200" dirty="0"/>
              <a:t> Potential and limitations of ensemble docking. </a:t>
            </a:r>
            <a:r>
              <a:rPr lang="en-US" sz="1200" i="1" dirty="0"/>
              <a:t>J. Chem. Inf. Model.</a:t>
            </a:r>
            <a:r>
              <a:rPr lang="en-US" sz="1200" dirty="0"/>
              <a:t> </a:t>
            </a:r>
            <a:r>
              <a:rPr lang="en-US" sz="1200" b="1" dirty="0"/>
              <a:t>52,</a:t>
            </a:r>
            <a:r>
              <a:rPr lang="en-US" sz="1200" dirty="0"/>
              <a:t> 1262–74 (2012)</a:t>
            </a:r>
          </a:p>
        </p:txBody>
      </p:sp>
    </p:spTree>
    <p:extLst>
      <p:ext uri="{BB962C8B-B14F-4D97-AF65-F5344CB8AC3E}">
        <p14:creationId xmlns:p14="http://schemas.microsoft.com/office/powerpoint/2010/main" val="423155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Docking strategies/practices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81800" y="6374368"/>
            <a:ext cx="2133600" cy="365125"/>
          </a:xfrm>
        </p:spPr>
        <p:txBody>
          <a:bodyPr/>
          <a:lstStyle/>
          <a:p>
            <a:fld id="{8EC24F2D-29E6-4ABF-8E77-DE79D04B21C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6250" y="6314986"/>
            <a:ext cx="8058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Elokely</a:t>
            </a:r>
            <a:r>
              <a:rPr lang="en-US" sz="1200" dirty="0"/>
              <a:t>, K. M. &amp; </a:t>
            </a:r>
            <a:r>
              <a:rPr lang="en-US" sz="1200" dirty="0" err="1"/>
              <a:t>Doerksen</a:t>
            </a:r>
            <a:r>
              <a:rPr lang="en-US" sz="1200" dirty="0"/>
              <a:t>, R. J. Docking Challenge: Protein Sampling and Molecular Docking Performance. </a:t>
            </a:r>
            <a:r>
              <a:rPr lang="en-US" sz="1200" i="1" dirty="0"/>
              <a:t>J. Chem. Inf. Model.</a:t>
            </a:r>
            <a:r>
              <a:rPr lang="en-US" sz="1200" dirty="0"/>
              <a:t> </a:t>
            </a:r>
            <a:r>
              <a:rPr lang="en-US" sz="1200" b="1" dirty="0"/>
              <a:t>53,</a:t>
            </a:r>
            <a:r>
              <a:rPr lang="en-US" sz="1200" dirty="0"/>
              <a:t> 1934–1945 (2013)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697698"/>
            <a:ext cx="8610600" cy="261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3425309"/>
            <a:ext cx="4856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Recent assessment on protein sampling </a:t>
            </a:r>
            <a:r>
              <a:rPr lang="en-US" sz="1400" dirty="0" err="1" smtClean="0"/>
              <a:t>vs</a:t>
            </a:r>
            <a:r>
              <a:rPr lang="en-US" sz="1400" dirty="0" smtClean="0"/>
              <a:t> docking performance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52450" y="990600"/>
            <a:ext cx="7286625" cy="230832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Starting structures;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Structure optimization;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Protonation states;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Water selections;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Ions inclusions;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Substrate inclusions;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Scaling of </a:t>
            </a:r>
            <a:r>
              <a:rPr lang="en-US" dirty="0" err="1" smtClean="0"/>
              <a:t>vdw</a:t>
            </a:r>
            <a:r>
              <a:rPr lang="en-US" dirty="0" smtClean="0"/>
              <a:t> radius;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Definition of active site;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Scoring functions;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Flexibility;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Ligand preparations;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Constraints;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Post-docking minimization;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Output criteria;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Score re-evaluation.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20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7837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Binding free energy using MM-PB(GB)SA method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29425" y="6365875"/>
            <a:ext cx="2133600" cy="365125"/>
          </a:xfrm>
        </p:spPr>
        <p:txBody>
          <a:bodyPr/>
          <a:lstStyle/>
          <a:p>
            <a:fld id="{8EC24F2D-29E6-4ABF-8E77-DE79D04B21C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847725"/>
            <a:ext cx="3486150" cy="137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117340"/>
            <a:ext cx="3981449" cy="1352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992" y="5317862"/>
            <a:ext cx="27974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Entropy </a:t>
            </a:r>
            <a:r>
              <a:rPr lang="en-US" sz="1400" dirty="0" smtClean="0"/>
              <a:t>contribution (T</a:t>
            </a:r>
            <a:r>
              <a:rPr lang="el-GR" sz="1400" dirty="0"/>
              <a:t>Δ</a:t>
            </a:r>
            <a:r>
              <a:rPr lang="en-US" sz="1400" dirty="0"/>
              <a:t>S</a:t>
            </a:r>
            <a:r>
              <a:rPr lang="en-US" sz="1400" dirty="0" smtClean="0"/>
              <a:t>):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Normal Mode Analysis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Quasi-harmonic approximation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514350" y="348906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Solving Poisson-Boltzmann (PB) equation (or Generalized Born (GB) method) for</a:t>
            </a:r>
            <a:r>
              <a:rPr lang="en-US" sz="1400" dirty="0"/>
              <a:t> </a:t>
            </a:r>
            <a:r>
              <a:rPr lang="en-US" sz="1400" dirty="0" smtClean="0"/>
              <a:t>electrostatic  contribution to solvation energies: 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514350" y="448420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Change in solvent </a:t>
            </a:r>
            <a:r>
              <a:rPr lang="en-US" sz="1400" dirty="0" smtClean="0"/>
              <a:t>accessible surface </a:t>
            </a:r>
            <a:r>
              <a:rPr lang="en-US" sz="1400" dirty="0"/>
              <a:t>area </a:t>
            </a:r>
            <a:r>
              <a:rPr lang="en-US" sz="1400" dirty="0" smtClean="0"/>
              <a:t>(SASA) for nonpolar contribution to solvation energies:</a:t>
            </a:r>
            <a:endParaRPr lang="en-US" sz="1400" dirty="0"/>
          </a:p>
        </p:txBody>
      </p: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52" y="3979808"/>
            <a:ext cx="2238374" cy="54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63" y="5007424"/>
            <a:ext cx="1857375" cy="29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66900" y="6039530"/>
            <a:ext cx="68770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Kollman</a:t>
            </a:r>
            <a:r>
              <a:rPr lang="en-US" sz="1100" dirty="0"/>
              <a:t>, P. a </a:t>
            </a:r>
            <a:r>
              <a:rPr lang="en-US" sz="1100" i="1" dirty="0"/>
              <a:t>et al.</a:t>
            </a:r>
            <a:r>
              <a:rPr lang="en-US" sz="1100" dirty="0"/>
              <a:t> Calculating structures and free energies of complex molecules: combining molecular mechanics and continuum models. </a:t>
            </a:r>
            <a:r>
              <a:rPr lang="en-US" sz="1100" i="1" dirty="0"/>
              <a:t>Acc. Chem. Res.</a:t>
            </a:r>
            <a:r>
              <a:rPr lang="en-US" sz="1100" dirty="0"/>
              <a:t> </a:t>
            </a:r>
            <a:r>
              <a:rPr lang="en-US" sz="1100" b="1" dirty="0"/>
              <a:t>33,</a:t>
            </a:r>
            <a:r>
              <a:rPr lang="en-US" sz="1100" dirty="0"/>
              <a:t> 889–97 (2000</a:t>
            </a:r>
            <a:r>
              <a:rPr lang="en-US" sz="1100" dirty="0" smtClean="0"/>
              <a:t>)</a:t>
            </a:r>
          </a:p>
          <a:p>
            <a:r>
              <a:rPr lang="en-US" sz="1100" dirty="0" err="1"/>
              <a:t>Rastelli</a:t>
            </a:r>
            <a:r>
              <a:rPr lang="en-US" sz="1100" dirty="0"/>
              <a:t>, G., Rio, A., </a:t>
            </a:r>
            <a:r>
              <a:rPr lang="en-US" sz="1100" dirty="0" err="1"/>
              <a:t>Degliesposti</a:t>
            </a:r>
            <a:r>
              <a:rPr lang="en-US" sz="1100" dirty="0"/>
              <a:t>, G. &amp; </a:t>
            </a:r>
            <a:r>
              <a:rPr lang="en-US" sz="1100" dirty="0" err="1"/>
              <a:t>Sgobba</a:t>
            </a:r>
            <a:r>
              <a:rPr lang="en-US" sz="1100" dirty="0"/>
              <a:t>, M. Fast and accurate predictions of binding free energies using MM‐PBSA and MM‐GBSA. </a:t>
            </a:r>
            <a:r>
              <a:rPr lang="en-US" sz="1100" i="1" dirty="0"/>
              <a:t>Int. J. </a:t>
            </a:r>
            <a:r>
              <a:rPr lang="en-US" sz="1100" i="1" dirty="0" err="1"/>
              <a:t>Comput</a:t>
            </a:r>
            <a:r>
              <a:rPr lang="en-US" sz="1100" i="1" dirty="0"/>
              <a:t>. Chem.</a:t>
            </a:r>
            <a:r>
              <a:rPr lang="en-US" sz="1100" dirty="0"/>
              <a:t> </a:t>
            </a:r>
            <a:r>
              <a:rPr lang="en-US" sz="1100" b="1" dirty="0"/>
              <a:t>31,</a:t>
            </a:r>
            <a:r>
              <a:rPr lang="en-US" sz="1100" dirty="0"/>
              <a:t> 797–810 (2010)</a:t>
            </a:r>
          </a:p>
        </p:txBody>
      </p:sp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12" y="1129121"/>
            <a:ext cx="3048914" cy="165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81600" y="876300"/>
            <a:ext cx="249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Molecular Mechanics (MM)</a:t>
            </a:r>
            <a:endParaRPr lang="en-US" sz="1400" dirty="0"/>
          </a:p>
        </p:txBody>
      </p:sp>
      <p:pic>
        <p:nvPicPr>
          <p:cNvPr id="9114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4" y="2758132"/>
            <a:ext cx="4533901" cy="118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81993" y="3886433"/>
            <a:ext cx="4190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MM-PBSA (Delphi)       MM-PBSA(Amber)        MM-GBSA(Amber)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229225" y="4116581"/>
            <a:ext cx="3103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Known binding mode, manual docking</a:t>
            </a:r>
            <a:endParaRPr lang="en-US" sz="1400" dirty="0"/>
          </a:p>
        </p:txBody>
      </p:sp>
      <p:pic>
        <p:nvPicPr>
          <p:cNvPr id="9114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60076"/>
            <a:ext cx="3444578" cy="167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93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7837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MM-PB(GB)SA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29425" y="6365875"/>
            <a:ext cx="2133600" cy="365125"/>
          </a:xfrm>
        </p:spPr>
        <p:txBody>
          <a:bodyPr/>
          <a:lstStyle/>
          <a:p>
            <a:fld id="{8EC24F2D-29E6-4ABF-8E77-DE79D04B21C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847725"/>
            <a:ext cx="3486150" cy="137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117340"/>
            <a:ext cx="3981449" cy="1352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992" y="5317862"/>
            <a:ext cx="27974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Entropy </a:t>
            </a:r>
            <a:r>
              <a:rPr lang="en-US" sz="1400" dirty="0" smtClean="0"/>
              <a:t>contribution (T</a:t>
            </a:r>
            <a:r>
              <a:rPr lang="el-GR" sz="1400" dirty="0"/>
              <a:t>Δ</a:t>
            </a:r>
            <a:r>
              <a:rPr lang="en-US" sz="1400" dirty="0"/>
              <a:t>S</a:t>
            </a:r>
            <a:r>
              <a:rPr lang="en-US" sz="1400" dirty="0" smtClean="0"/>
              <a:t>):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Normal Mode Analysis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Quasi-harmonic approximation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514350" y="348906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Solving Poisson-Boltzmann (PB) equation (or Generalized Born (GB) method) for</a:t>
            </a:r>
            <a:r>
              <a:rPr lang="en-US" sz="1400" dirty="0"/>
              <a:t> </a:t>
            </a:r>
            <a:r>
              <a:rPr lang="en-US" sz="1400" dirty="0" smtClean="0"/>
              <a:t>electrostatic  contribution to solvation energies: 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514350" y="448420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Change in solvent </a:t>
            </a:r>
            <a:r>
              <a:rPr lang="en-US" sz="1400" dirty="0" smtClean="0"/>
              <a:t>accessible surface </a:t>
            </a:r>
            <a:r>
              <a:rPr lang="en-US" sz="1400" dirty="0"/>
              <a:t>area </a:t>
            </a:r>
            <a:r>
              <a:rPr lang="en-US" sz="1400" dirty="0" smtClean="0"/>
              <a:t>(SASA) for nonpolar contribution to solvation energies:</a:t>
            </a:r>
            <a:endParaRPr lang="en-US" sz="1400" dirty="0"/>
          </a:p>
        </p:txBody>
      </p: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52" y="3979808"/>
            <a:ext cx="2238374" cy="54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63" y="5007424"/>
            <a:ext cx="1857375" cy="29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66900" y="6039530"/>
            <a:ext cx="68770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Kollman</a:t>
            </a:r>
            <a:r>
              <a:rPr lang="en-US" sz="1100" dirty="0"/>
              <a:t>, P. a </a:t>
            </a:r>
            <a:r>
              <a:rPr lang="en-US" sz="1100" i="1" dirty="0"/>
              <a:t>et al.</a:t>
            </a:r>
            <a:r>
              <a:rPr lang="en-US" sz="1100" dirty="0"/>
              <a:t> Calculating structures and free energies of complex molecules: combining molecular mechanics and continuum models. </a:t>
            </a:r>
            <a:r>
              <a:rPr lang="en-US" sz="1100" i="1" dirty="0"/>
              <a:t>Acc. Chem. Res.</a:t>
            </a:r>
            <a:r>
              <a:rPr lang="en-US" sz="1100" dirty="0"/>
              <a:t> </a:t>
            </a:r>
            <a:r>
              <a:rPr lang="en-US" sz="1100" b="1" dirty="0"/>
              <a:t>33,</a:t>
            </a:r>
            <a:r>
              <a:rPr lang="en-US" sz="1100" dirty="0"/>
              <a:t> 889–97 (2000</a:t>
            </a:r>
            <a:r>
              <a:rPr lang="en-US" sz="1100" dirty="0" smtClean="0"/>
              <a:t>)</a:t>
            </a:r>
          </a:p>
          <a:p>
            <a:r>
              <a:rPr lang="en-US" sz="1100" dirty="0" err="1"/>
              <a:t>Rastelli</a:t>
            </a:r>
            <a:r>
              <a:rPr lang="en-US" sz="1100" dirty="0"/>
              <a:t>, G., Rio, A., </a:t>
            </a:r>
            <a:r>
              <a:rPr lang="en-US" sz="1100" dirty="0" err="1"/>
              <a:t>Degliesposti</a:t>
            </a:r>
            <a:r>
              <a:rPr lang="en-US" sz="1100" dirty="0"/>
              <a:t>, G. &amp; </a:t>
            </a:r>
            <a:r>
              <a:rPr lang="en-US" sz="1100" dirty="0" err="1"/>
              <a:t>Sgobba</a:t>
            </a:r>
            <a:r>
              <a:rPr lang="en-US" sz="1100" dirty="0"/>
              <a:t>, M. Fast and accurate predictions of binding free energies using MM‐PBSA and MM‐GBSA. </a:t>
            </a:r>
            <a:r>
              <a:rPr lang="en-US" sz="1100" i="1" dirty="0"/>
              <a:t>Int. J. </a:t>
            </a:r>
            <a:r>
              <a:rPr lang="en-US" sz="1100" i="1" dirty="0" err="1"/>
              <a:t>Comput</a:t>
            </a:r>
            <a:r>
              <a:rPr lang="en-US" sz="1100" i="1" dirty="0"/>
              <a:t>. Chem.</a:t>
            </a:r>
            <a:r>
              <a:rPr lang="en-US" sz="1100" dirty="0"/>
              <a:t> </a:t>
            </a:r>
            <a:r>
              <a:rPr lang="en-US" sz="1100" b="1" dirty="0"/>
              <a:t>31,</a:t>
            </a:r>
            <a:r>
              <a:rPr lang="en-US" sz="1100" dirty="0"/>
              <a:t> 797–810 (2010)</a:t>
            </a:r>
          </a:p>
        </p:txBody>
      </p:sp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12" y="1129121"/>
            <a:ext cx="3048914" cy="165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81600" y="876300"/>
            <a:ext cx="249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Molecular Mechanics (MM)</a:t>
            </a:r>
            <a:endParaRPr lang="en-US" sz="1400" dirty="0"/>
          </a:p>
        </p:txBody>
      </p:sp>
      <p:pic>
        <p:nvPicPr>
          <p:cNvPr id="911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4" y="1628775"/>
            <a:ext cx="8850482" cy="231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81993" y="3886433"/>
            <a:ext cx="4190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MM-PBSA (Delphi)       MM-PBSA(Amber)        MM-GBSA(Amber)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229225" y="4116581"/>
            <a:ext cx="3103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Known binding mode, manual docking</a:t>
            </a:r>
            <a:endParaRPr lang="en-US" sz="1400" dirty="0"/>
          </a:p>
        </p:txBody>
      </p:sp>
      <p:pic>
        <p:nvPicPr>
          <p:cNvPr id="9114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4374243"/>
            <a:ext cx="3435054" cy="1674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18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7837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MM-PB(GB)SA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29425" y="6365875"/>
            <a:ext cx="2133600" cy="365125"/>
          </a:xfrm>
        </p:spPr>
        <p:txBody>
          <a:bodyPr/>
          <a:lstStyle/>
          <a:p>
            <a:fld id="{8EC24F2D-29E6-4ABF-8E77-DE79D04B21C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1" y="847725"/>
            <a:ext cx="3486150" cy="137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117340"/>
            <a:ext cx="3981449" cy="1352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5992" y="5317862"/>
            <a:ext cx="27974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Entropy </a:t>
            </a:r>
            <a:r>
              <a:rPr lang="en-US" sz="1400" dirty="0" smtClean="0"/>
              <a:t>contribution (T</a:t>
            </a:r>
            <a:r>
              <a:rPr lang="el-GR" sz="1400" dirty="0"/>
              <a:t>Δ</a:t>
            </a:r>
            <a:r>
              <a:rPr lang="en-US" sz="1400" dirty="0"/>
              <a:t>S</a:t>
            </a:r>
            <a:r>
              <a:rPr lang="en-US" sz="1400" dirty="0" smtClean="0"/>
              <a:t>):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Normal Mode Analysis</a:t>
            </a:r>
          </a:p>
          <a:p>
            <a:pPr marL="342900" indent="-342900">
              <a:buAutoNum type="arabicParenR"/>
            </a:pPr>
            <a:r>
              <a:rPr lang="en-US" sz="1400" dirty="0" smtClean="0"/>
              <a:t>Quasi-harmonic approximation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514350" y="348906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Solving Poisson-Boltzmann (PB) equation (or Generalized Born (GB) method) for</a:t>
            </a:r>
            <a:r>
              <a:rPr lang="en-US" sz="1400" dirty="0"/>
              <a:t> </a:t>
            </a:r>
            <a:r>
              <a:rPr lang="en-US" sz="1400" dirty="0" smtClean="0"/>
              <a:t>electrostatic  contribution to solvation energies: 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514350" y="448420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Change in solvent </a:t>
            </a:r>
            <a:r>
              <a:rPr lang="en-US" sz="1400" dirty="0" smtClean="0"/>
              <a:t>accessible surface </a:t>
            </a:r>
            <a:r>
              <a:rPr lang="en-US" sz="1400" dirty="0"/>
              <a:t>area </a:t>
            </a:r>
            <a:r>
              <a:rPr lang="en-US" sz="1400" dirty="0" smtClean="0"/>
              <a:t>(SASA) for nonpolar contribution to solvation energies:</a:t>
            </a:r>
            <a:endParaRPr lang="en-US" sz="1400" dirty="0"/>
          </a:p>
        </p:txBody>
      </p:sp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652" y="3979808"/>
            <a:ext cx="2238374" cy="54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763" y="5007424"/>
            <a:ext cx="1857375" cy="29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66900" y="6039530"/>
            <a:ext cx="68770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Kollman</a:t>
            </a:r>
            <a:r>
              <a:rPr lang="en-US" sz="1100" dirty="0"/>
              <a:t>, P. a </a:t>
            </a:r>
            <a:r>
              <a:rPr lang="en-US" sz="1100" i="1" dirty="0"/>
              <a:t>et al.</a:t>
            </a:r>
            <a:r>
              <a:rPr lang="en-US" sz="1100" dirty="0"/>
              <a:t> Calculating structures and free energies of complex molecules: combining molecular mechanics and continuum models. </a:t>
            </a:r>
            <a:r>
              <a:rPr lang="en-US" sz="1100" i="1" dirty="0"/>
              <a:t>Acc. Chem. Res.</a:t>
            </a:r>
            <a:r>
              <a:rPr lang="en-US" sz="1100" dirty="0"/>
              <a:t> </a:t>
            </a:r>
            <a:r>
              <a:rPr lang="en-US" sz="1100" b="1" dirty="0"/>
              <a:t>33,</a:t>
            </a:r>
            <a:r>
              <a:rPr lang="en-US" sz="1100" dirty="0"/>
              <a:t> 889–97 (2000</a:t>
            </a:r>
            <a:r>
              <a:rPr lang="en-US" sz="1100" dirty="0" smtClean="0"/>
              <a:t>)</a:t>
            </a:r>
          </a:p>
          <a:p>
            <a:r>
              <a:rPr lang="en-US" sz="1100" dirty="0" err="1"/>
              <a:t>Rastelli</a:t>
            </a:r>
            <a:r>
              <a:rPr lang="en-US" sz="1100" dirty="0"/>
              <a:t>, G., Rio, A., </a:t>
            </a:r>
            <a:r>
              <a:rPr lang="en-US" sz="1100" dirty="0" err="1"/>
              <a:t>Degliesposti</a:t>
            </a:r>
            <a:r>
              <a:rPr lang="en-US" sz="1100" dirty="0"/>
              <a:t>, G. &amp; </a:t>
            </a:r>
            <a:r>
              <a:rPr lang="en-US" sz="1100" dirty="0" err="1"/>
              <a:t>Sgobba</a:t>
            </a:r>
            <a:r>
              <a:rPr lang="en-US" sz="1100" dirty="0"/>
              <a:t>, M. Fast and accurate predictions of binding free energies using MM‐PBSA and MM‐GBSA. </a:t>
            </a:r>
            <a:r>
              <a:rPr lang="en-US" sz="1100" i="1" dirty="0"/>
              <a:t>Int. J. </a:t>
            </a:r>
            <a:r>
              <a:rPr lang="en-US" sz="1100" i="1" dirty="0" err="1"/>
              <a:t>Comput</a:t>
            </a:r>
            <a:r>
              <a:rPr lang="en-US" sz="1100" i="1" dirty="0"/>
              <a:t>. Chem.</a:t>
            </a:r>
            <a:r>
              <a:rPr lang="en-US" sz="1100" dirty="0"/>
              <a:t> </a:t>
            </a:r>
            <a:r>
              <a:rPr lang="en-US" sz="1100" b="1" dirty="0"/>
              <a:t>31,</a:t>
            </a:r>
            <a:r>
              <a:rPr lang="en-US" sz="1100" dirty="0"/>
              <a:t> 797–810 (2010)</a:t>
            </a:r>
          </a:p>
        </p:txBody>
      </p:sp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112" y="1129121"/>
            <a:ext cx="3048914" cy="165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81600" y="876300"/>
            <a:ext cx="2492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Molecular Mechanics (MM)</a:t>
            </a:r>
            <a:endParaRPr lang="en-US" sz="1400" dirty="0"/>
          </a:p>
        </p:txBody>
      </p:sp>
      <p:pic>
        <p:nvPicPr>
          <p:cNvPr id="9114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737034"/>
            <a:ext cx="4505325" cy="117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81993" y="3886433"/>
            <a:ext cx="4190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MM-PBSA (Delphi)       MM-PBSA(Amber)        MM-GBSA(Amber)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229225" y="4116581"/>
            <a:ext cx="3103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Known binding mode, manual docking</a:t>
            </a:r>
            <a:endParaRPr lang="en-US" sz="1400" dirty="0"/>
          </a:p>
        </p:txBody>
      </p:sp>
      <p:pic>
        <p:nvPicPr>
          <p:cNvPr id="9114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7" y="1628775"/>
            <a:ext cx="8959354" cy="4366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5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1000" y="3152103"/>
                <a:ext cx="5045740" cy="1864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Applying linear response approximation:</a:t>
                </a:r>
              </a:p>
              <a:p>
                <a:r>
                  <a:rPr lang="en-US" sz="1400" dirty="0" smtClean="0"/>
                  <a:t>1) for electrostatic contributions to solvation/binding free energies</a:t>
                </a:r>
              </a:p>
              <a:p>
                <a:endParaRPr lang="en-US" sz="1400" dirty="0"/>
              </a:p>
              <a:p>
                <a:endParaRPr lang="en-US" sz="1400" dirty="0" smtClean="0"/>
              </a:p>
              <a:p>
                <a:endParaRPr lang="en-US" sz="1400" dirty="0"/>
              </a:p>
              <a:p>
                <a:r>
                  <a:rPr lang="en-US" sz="1400" dirty="0" smtClean="0"/>
                  <a:t>where </a:t>
                </a:r>
                <a:r>
                  <a:rPr lang="en-US" sz="1400" i="1" dirty="0" err="1" smtClean="0"/>
                  <a:t>i</a:t>
                </a:r>
                <a:r>
                  <a:rPr lang="en-US" sz="1400" dirty="0" smtClean="0"/>
                  <a:t> = p or w; l-s: ligand and the surrounding;</a:t>
                </a:r>
              </a:p>
              <a:p>
                <a:r>
                  <a:rPr lang="en-US" sz="1400" dirty="0" smtClean="0"/>
                  <a:t>2) for nonpolar contributions,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𝑛𝑝</m:t>
                          </m:r>
                        </m:sub>
                      </m:sSub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𝑆𝐴𝑆𝐴</m:t>
                      </m:r>
                      <m:r>
                        <a:rPr lang="en-US" sz="1400" b="0" i="1" smtClean="0">
                          <a:latin typeface="Cambria Math"/>
                          <a:ea typeface="Cambria Math"/>
                        </a:rPr>
                        <m:t>∝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1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  <a:ea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  <a:ea typeface="Cambria Math"/>
                                    </a:rPr>
                                    <m:t>𝑙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a:rPr lang="en-US" sz="1400" b="0" i="1" smtClean="0">
                                      <a:latin typeface="Cambria Math"/>
                                      <a:ea typeface="Cambria Math"/>
                                    </a:rPr>
                                    <m:t>𝑠</m:t>
                                  </m:r>
                                </m:sub>
                                <m:sup/>
                              </m:sSubSup>
                            </m:e>
                            <m:sub/>
                            <m:sup>
                              <m:r>
                                <a:rPr lang="en-US" sz="1400" i="1">
                                  <a:latin typeface="Cambria Math"/>
                                  <a:ea typeface="Cambria Math"/>
                                </a:rPr>
                                <m:t>𝑣𝑑𝑤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152103"/>
                <a:ext cx="5045740" cy="1864998"/>
              </a:xfrm>
              <a:prstGeom prst="rect">
                <a:avLst/>
              </a:prstGeom>
              <a:blipFill rotWithShape="1">
                <a:blip r:embed="rId3"/>
                <a:stretch>
                  <a:fillRect l="-363" t="-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29" y="3669442"/>
            <a:ext cx="2650246" cy="57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30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Linear Interaction Energy (LIE)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4" y="952500"/>
            <a:ext cx="4041066" cy="209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077" y="5393023"/>
            <a:ext cx="4090987" cy="734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061" y="1190624"/>
            <a:ext cx="3608062" cy="358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6725" y="6424910"/>
            <a:ext cx="79533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Aqvist</a:t>
            </a:r>
            <a:r>
              <a:rPr lang="en-US" sz="1200" dirty="0"/>
              <a:t>, J., </a:t>
            </a:r>
            <a:r>
              <a:rPr lang="en-US" sz="1200" dirty="0" err="1"/>
              <a:t>Luzhkov</a:t>
            </a:r>
            <a:r>
              <a:rPr lang="en-US" sz="1200" dirty="0"/>
              <a:t>, V. B. &amp; </a:t>
            </a:r>
            <a:r>
              <a:rPr lang="en-US" sz="1200" dirty="0" err="1"/>
              <a:t>Brandsdal</a:t>
            </a:r>
            <a:r>
              <a:rPr lang="en-US" sz="1200" dirty="0"/>
              <a:t>, B. O. Ligand binding affinities from MD simulations. </a:t>
            </a:r>
            <a:r>
              <a:rPr lang="en-US" sz="1200" i="1" dirty="0"/>
              <a:t>Acc. Chem. Res.</a:t>
            </a:r>
            <a:r>
              <a:rPr lang="en-US" sz="1200" dirty="0"/>
              <a:t> </a:t>
            </a:r>
            <a:r>
              <a:rPr lang="en-US" sz="1200" b="1" dirty="0"/>
              <a:t>35,</a:t>
            </a:r>
            <a:r>
              <a:rPr lang="en-US" sz="1200" dirty="0"/>
              <a:t> 358–65 (2002)</a:t>
            </a:r>
          </a:p>
        </p:txBody>
      </p:sp>
    </p:spTree>
    <p:extLst>
      <p:ext uri="{BB962C8B-B14F-4D97-AF65-F5344CB8AC3E}">
        <p14:creationId xmlns:p14="http://schemas.microsoft.com/office/powerpoint/2010/main" val="363922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8332" y="24765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Outline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8271" y="1382563"/>
            <a:ext cx="598049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Overview of previous efforts in inhibitor discovery</a:t>
            </a:r>
          </a:p>
          <a:p>
            <a:pPr marL="342900" indent="-342900" defTabSz="457200">
              <a:buFont typeface="Arial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 defTabSz="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The structures of SIRT3</a:t>
            </a:r>
          </a:p>
          <a:p>
            <a:pPr marL="342900" indent="-342900" defTabSz="457200">
              <a:buFont typeface="Arial" pitchFamily="34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342900" indent="-342900" defTabSz="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Computational approaches for inhibitor discovery: docking and binding free energy calculation</a:t>
            </a:r>
          </a:p>
          <a:p>
            <a:pPr marL="342900" indent="-342900" defTabSz="457200">
              <a:buFont typeface="Arial" pitchFamily="34" charset="0"/>
              <a:buChar char="•"/>
            </a:pPr>
            <a:endParaRPr lang="en-US" sz="2000" dirty="0">
              <a:solidFill>
                <a:schemeClr val="tx2"/>
              </a:solidFill>
            </a:endParaRPr>
          </a:p>
          <a:p>
            <a:pPr marL="342900" indent="-342900" defTabSz="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Docking results for various substrates/receptors</a:t>
            </a:r>
            <a:endParaRPr lang="en-US" dirty="0" smtClean="0"/>
          </a:p>
          <a:p>
            <a:pPr marL="285750" indent="-285750" defTabSz="4572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 defTabSz="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Activator discovery</a:t>
            </a:r>
          </a:p>
          <a:p>
            <a:pPr marL="342900" indent="-342900" defTabSz="457200">
              <a:buFont typeface="Arial" pitchFamily="34" charset="0"/>
              <a:buChar char="•"/>
            </a:pPr>
            <a:endParaRPr lang="en-US" sz="2000" dirty="0" smtClean="0">
              <a:solidFill>
                <a:schemeClr val="tx2"/>
              </a:solidFill>
            </a:endParaRPr>
          </a:p>
          <a:p>
            <a:pPr marL="342900" indent="-342900" defTabSz="45720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Proposed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255589"/>
            <a:ext cx="8972550" cy="449262"/>
          </a:xfrm>
        </p:spPr>
        <p:txBody>
          <a:bodyPr>
            <a:noAutofit/>
          </a:bodyPr>
          <a:lstStyle/>
          <a:p>
            <a:r>
              <a:rPr lang="en-US" sz="2800" dirty="0" smtClean="0"/>
              <a:t>Molecular dynamics simulation for refinement and sampling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2475" y="971550"/>
            <a:ext cx="3925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Why do we need MD?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How long the simulation is required?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1525" y="1648598"/>
            <a:ext cx="5049408" cy="156966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Before docking</a:t>
            </a:r>
            <a:r>
              <a:rPr lang="en-US" sz="1600" b="1" dirty="0" smtClean="0"/>
              <a:t>: </a:t>
            </a:r>
            <a:r>
              <a:rPr lang="en-US" sz="1600" dirty="0" smtClean="0"/>
              <a:t>To create ensemble of conformation for better representation;</a:t>
            </a:r>
          </a:p>
          <a:p>
            <a:r>
              <a:rPr lang="en-US" sz="1600" b="1" dirty="0" smtClean="0"/>
              <a:t>During docking: </a:t>
            </a:r>
            <a:r>
              <a:rPr lang="en-US" sz="1600" dirty="0" smtClean="0"/>
              <a:t>To take into account the protein flexibility and conformation change upon binding to ligand;</a:t>
            </a:r>
          </a:p>
          <a:p>
            <a:r>
              <a:rPr lang="en-US" sz="1600" b="1" dirty="0" smtClean="0"/>
              <a:t>After docking: </a:t>
            </a:r>
            <a:r>
              <a:rPr lang="en-US" sz="1600" dirty="0" smtClean="0"/>
              <a:t>To optimize and carry out ensemble average for accurate free energy estimation.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4" y="3867150"/>
            <a:ext cx="2867956" cy="239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620" y="3790950"/>
            <a:ext cx="2751313" cy="27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1331854"/>
            <a:ext cx="2476500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5820933" y="2433428"/>
            <a:ext cx="732267" cy="2014747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820933" y="3218258"/>
            <a:ext cx="732267" cy="223004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6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207963"/>
            <a:ext cx="8229600" cy="6111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NAD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binding revisited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30402" y="6360377"/>
            <a:ext cx="2133600" cy="365125"/>
          </a:xfrm>
        </p:spPr>
        <p:txBody>
          <a:bodyPr/>
          <a:lstStyle/>
          <a:p>
            <a:fld id="{8EC24F2D-29E6-4ABF-8E77-DE79D04B21C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1" y="1195994"/>
            <a:ext cx="5970458" cy="4499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6" idx="1"/>
          </p:cNvCxnSpPr>
          <p:nvPr/>
        </p:nvCxnSpPr>
        <p:spPr>
          <a:xfrm flipH="1">
            <a:off x="4410078" y="1472498"/>
            <a:ext cx="1765382" cy="13278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75460" y="1210888"/>
            <a:ext cx="2884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Sir2Af2 with NAD+(AB) and NAM (C)</a:t>
            </a:r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Cran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20" name="Straight Arrow Connector 19"/>
          <p:cNvCxnSpPr>
            <a:stCxn id="21" idx="1"/>
          </p:cNvCxnSpPr>
          <p:nvPr/>
        </p:nvCxnSpPr>
        <p:spPr>
          <a:xfrm flipH="1">
            <a:off x="5181601" y="2136424"/>
            <a:ext cx="1030940" cy="13095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12541" y="1874814"/>
            <a:ext cx="2778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SIRT1 with NAD+(AD) and Ex527 (C)</a:t>
            </a:r>
          </a:p>
          <a:p>
            <a:r>
              <a:rPr lang="en-US" sz="1400" dirty="0" smtClean="0"/>
              <a:t>(White)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274119" y="2972173"/>
            <a:ext cx="939441" cy="6639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59877" y="2701038"/>
            <a:ext cx="20763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SIRT3 with NAD+(AC) and </a:t>
            </a:r>
          </a:p>
          <a:p>
            <a:r>
              <a:rPr lang="en-US" sz="1400" dirty="0" smtClean="0"/>
              <a:t>Acetyl-Lysine Peptide</a:t>
            </a:r>
          </a:p>
          <a:p>
            <a:r>
              <a:rPr lang="en-US" sz="1400" dirty="0" smtClean="0"/>
              <a:t>(Green)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591455" y="5695950"/>
            <a:ext cx="75809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Avalos, J. L., </a:t>
            </a:r>
            <a:r>
              <a:rPr lang="en-US" sz="1200" dirty="0" err="1"/>
              <a:t>Bever</a:t>
            </a:r>
            <a:r>
              <a:rPr lang="en-US" sz="1200" dirty="0"/>
              <a:t>, K. M. &amp; </a:t>
            </a:r>
            <a:r>
              <a:rPr lang="en-US" sz="1200" dirty="0" err="1"/>
              <a:t>Wolberger</a:t>
            </a:r>
            <a:r>
              <a:rPr lang="en-US" sz="1200" dirty="0"/>
              <a:t>, C. Mechanism of </a:t>
            </a:r>
            <a:r>
              <a:rPr lang="en-US" sz="1200" dirty="0" err="1"/>
              <a:t>sirtuin</a:t>
            </a:r>
            <a:r>
              <a:rPr lang="en-US" sz="1200" dirty="0"/>
              <a:t> inhibition by </a:t>
            </a:r>
            <a:r>
              <a:rPr lang="en-US" sz="1200" dirty="0" err="1"/>
              <a:t>nicotinamide</a:t>
            </a:r>
            <a:r>
              <a:rPr lang="en-US" sz="1200" dirty="0"/>
              <a:t>: altering the NAD(+) </a:t>
            </a:r>
            <a:r>
              <a:rPr lang="en-US" sz="1200" dirty="0" err="1"/>
              <a:t>cosubstrate</a:t>
            </a:r>
            <a:r>
              <a:rPr lang="en-US" sz="1200" dirty="0"/>
              <a:t> specificity of a Sir2 enzyme. </a:t>
            </a:r>
            <a:r>
              <a:rPr lang="en-US" sz="1200" i="1" dirty="0"/>
              <a:t>Mol. Cell</a:t>
            </a:r>
            <a:r>
              <a:rPr lang="en-US" sz="1200" dirty="0"/>
              <a:t> </a:t>
            </a:r>
            <a:r>
              <a:rPr lang="en-US" sz="1200" b="1" dirty="0"/>
              <a:t>17,</a:t>
            </a:r>
            <a:r>
              <a:rPr lang="en-US" sz="1200" dirty="0"/>
              <a:t> 855–68 (2005</a:t>
            </a:r>
            <a:r>
              <a:rPr lang="en-US" sz="1200" dirty="0" smtClean="0"/>
              <a:t>)</a:t>
            </a:r>
          </a:p>
          <a:p>
            <a:r>
              <a:rPr lang="en-US" sz="1200" dirty="0" err="1" smtClean="0"/>
              <a:t>Napper</a:t>
            </a:r>
            <a:r>
              <a:rPr lang="en-US" sz="1200" dirty="0"/>
              <a:t>, A. &amp; </a:t>
            </a:r>
            <a:r>
              <a:rPr lang="en-US" sz="1200" dirty="0" err="1"/>
              <a:t>Hixon</a:t>
            </a:r>
            <a:r>
              <a:rPr lang="en-US" sz="1200" dirty="0"/>
              <a:t>, J. Discovery of </a:t>
            </a:r>
            <a:r>
              <a:rPr lang="en-US" sz="1200" dirty="0" err="1"/>
              <a:t>indoles</a:t>
            </a:r>
            <a:r>
              <a:rPr lang="en-US" sz="1200" dirty="0"/>
              <a:t> as potent and selective inhibitors of the </a:t>
            </a:r>
            <a:r>
              <a:rPr lang="en-US" sz="1200" dirty="0" err="1"/>
              <a:t>deacetylase</a:t>
            </a:r>
            <a:r>
              <a:rPr lang="en-US" sz="1200" dirty="0"/>
              <a:t> SIRT1. </a:t>
            </a:r>
            <a:r>
              <a:rPr lang="en-US" sz="1200" i="1" dirty="0"/>
              <a:t>J. Med. Chem.</a:t>
            </a:r>
            <a:r>
              <a:rPr lang="en-US" sz="1200" dirty="0"/>
              <a:t> </a:t>
            </a:r>
            <a:r>
              <a:rPr lang="en-US" sz="1200" b="1" dirty="0"/>
              <a:t>48,</a:t>
            </a:r>
            <a:r>
              <a:rPr lang="en-US" sz="1200" dirty="0"/>
              <a:t> 8045–8054 (2005</a:t>
            </a:r>
            <a:r>
              <a:rPr lang="en-US" sz="1200" dirty="0" smtClean="0"/>
              <a:t>)</a:t>
            </a:r>
          </a:p>
          <a:p>
            <a:r>
              <a:rPr lang="en-US" sz="1200" dirty="0" err="1"/>
              <a:t>Szczepankiewicz</a:t>
            </a:r>
            <a:r>
              <a:rPr lang="en-US" sz="1200" dirty="0"/>
              <a:t>, B. G. </a:t>
            </a:r>
            <a:r>
              <a:rPr lang="en-US" sz="1200" i="1" dirty="0"/>
              <a:t>et al.</a:t>
            </a:r>
            <a:r>
              <a:rPr lang="en-US" sz="1200" dirty="0"/>
              <a:t> Synthesis of </a:t>
            </a:r>
            <a:r>
              <a:rPr lang="en-US" sz="1200" dirty="0" err="1"/>
              <a:t>carba</a:t>
            </a:r>
            <a:r>
              <a:rPr lang="en-US" sz="1200" dirty="0"/>
              <a:t>-NAD and the structures of its ternary complexes with SIRT3 and SIRT5. </a:t>
            </a:r>
            <a:r>
              <a:rPr lang="en-US" sz="1200" i="1" dirty="0"/>
              <a:t>J. Org. Chem.</a:t>
            </a:r>
            <a:r>
              <a:rPr lang="en-US" sz="1200" dirty="0"/>
              <a:t> </a:t>
            </a:r>
            <a:r>
              <a:rPr lang="en-US" sz="1200" b="1" dirty="0"/>
              <a:t>77,</a:t>
            </a:r>
            <a:r>
              <a:rPr lang="en-US" sz="1200" dirty="0"/>
              <a:t> 7319–29 (2012)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27900" y="939880"/>
            <a:ext cx="7608315" cy="5392437"/>
            <a:chOff x="-407161" y="1881198"/>
            <a:chExt cx="7608315" cy="5392437"/>
          </a:xfrm>
        </p:grpSpPr>
        <p:pic>
          <p:nvPicPr>
            <p:cNvPr id="931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7161" y="1881198"/>
              <a:ext cx="7608315" cy="5392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992692" y="2620073"/>
              <a:ext cx="1692530" cy="1296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953093" y="3916961"/>
              <a:ext cx="1740580" cy="116353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512198" y="4898929"/>
              <a:ext cx="1618176" cy="120074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676810" y="2521875"/>
              <a:ext cx="32429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B</a:t>
              </a:r>
              <a:endPara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608647" y="5090023"/>
              <a:ext cx="32429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C</a:t>
              </a:r>
              <a:endPara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369380" y="4237120"/>
              <a:ext cx="324293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8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D</a:t>
              </a:r>
              <a:endPara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49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538"/>
            <a:ext cx="8229600" cy="658812"/>
          </a:xfrm>
        </p:spPr>
        <p:txBody>
          <a:bodyPr>
            <a:noAutofit/>
          </a:bodyPr>
          <a:lstStyle/>
          <a:p>
            <a:r>
              <a:rPr lang="en-US" sz="2800" dirty="0" smtClean="0"/>
              <a:t>NAD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Docking results using multiple receptor structures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482"/>
            <a:ext cx="9144000" cy="408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95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113"/>
            <a:ext cx="8229600" cy="763587"/>
          </a:xfrm>
        </p:spPr>
        <p:txBody>
          <a:bodyPr>
            <a:noAutofit/>
          </a:bodyPr>
          <a:lstStyle/>
          <a:p>
            <a:r>
              <a:rPr lang="en-US" sz="2800" dirty="0" smtClean="0"/>
              <a:t>Top binding mode using three different receptor structures (4JSR, 4BVG, 4BN5)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1190145"/>
            <a:ext cx="7200900" cy="539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4524375" y="1581150"/>
            <a:ext cx="3124201" cy="1077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710345" y="1319540"/>
            <a:ext cx="1433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4JSR (Red) </a:t>
            </a:r>
          </a:p>
          <a:p>
            <a:r>
              <a:rPr lang="en-US" sz="1400" dirty="0" smtClean="0"/>
              <a:t>∆G = -86.29 </a:t>
            </a:r>
          </a:p>
          <a:p>
            <a:r>
              <a:rPr lang="en-US" sz="1400" dirty="0" smtClean="0"/>
              <a:t>(Carbon in cyan)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710344" y="3014990"/>
            <a:ext cx="1547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4BN5 (White) </a:t>
            </a:r>
            <a:endParaRPr lang="en-US" sz="1400" dirty="0"/>
          </a:p>
          <a:p>
            <a:r>
              <a:rPr lang="en-US" sz="1400" dirty="0"/>
              <a:t>∆G = -</a:t>
            </a:r>
            <a:r>
              <a:rPr lang="en-US" sz="1400" dirty="0" smtClean="0"/>
              <a:t>87.34 </a:t>
            </a:r>
            <a:endParaRPr lang="en-US" sz="1400" dirty="0"/>
          </a:p>
          <a:p>
            <a:r>
              <a:rPr lang="en-US" sz="1400" dirty="0"/>
              <a:t>(Carbon in </a:t>
            </a:r>
            <a:r>
              <a:rPr lang="en-US" sz="1400" dirty="0" smtClean="0"/>
              <a:t>white)</a:t>
            </a:r>
            <a:endParaRPr lang="en-US" sz="1400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 flipV="1">
            <a:off x="6593610" y="3162300"/>
            <a:ext cx="1116734" cy="2220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476875" y="4267200"/>
            <a:ext cx="2233470" cy="6191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10345" y="4024966"/>
            <a:ext cx="1547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4BVG (Yellow) </a:t>
            </a:r>
            <a:endParaRPr lang="en-US" sz="1400" dirty="0"/>
          </a:p>
          <a:p>
            <a:r>
              <a:rPr lang="en-US" sz="1400" dirty="0"/>
              <a:t>∆G = </a:t>
            </a:r>
            <a:r>
              <a:rPr lang="en-US" sz="1400" dirty="0" smtClean="0"/>
              <a:t>-100.88</a:t>
            </a:r>
            <a:endParaRPr lang="en-US" sz="1400" dirty="0"/>
          </a:p>
          <a:p>
            <a:r>
              <a:rPr lang="en-US" sz="1400" dirty="0"/>
              <a:t>(Carbon in </a:t>
            </a:r>
            <a:r>
              <a:rPr lang="en-US" sz="1400" dirty="0" smtClean="0"/>
              <a:t>green)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5149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54722" y="131762"/>
            <a:ext cx="8229600" cy="817732"/>
          </a:xfrm>
        </p:spPr>
        <p:txBody>
          <a:bodyPr>
            <a:no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ound structure (4FVT) as receptor (with Acetyl-Lysine Peptide) and inhibitor effect 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4" y="978069"/>
            <a:ext cx="7100886" cy="570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5915026" y="1688872"/>
            <a:ext cx="1647824" cy="1816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605570" y="1319540"/>
            <a:ext cx="1433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∆G = -81.41 </a:t>
            </a:r>
          </a:p>
          <a:p>
            <a:r>
              <a:rPr lang="en-US" sz="1400" dirty="0" smtClean="0"/>
              <a:t>With NAM</a:t>
            </a:r>
          </a:p>
          <a:p>
            <a:r>
              <a:rPr lang="en-US" sz="1400" dirty="0" smtClean="0"/>
              <a:t>(Carbon in grey)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605569" y="3014990"/>
            <a:ext cx="1547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∆G = -82.35 </a:t>
            </a:r>
          </a:p>
          <a:p>
            <a:r>
              <a:rPr lang="en-US" sz="1400" dirty="0" smtClean="0"/>
              <a:t>With NAM (Carbon in green)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476876" y="3384322"/>
            <a:ext cx="2085974" cy="7400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010152" y="4286576"/>
            <a:ext cx="2552698" cy="3520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05570" y="4024966"/>
            <a:ext cx="154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∆G = -105.41 (Carbon in brown)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019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357313"/>
            <a:ext cx="713422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6343650" y="1581150"/>
            <a:ext cx="1304927" cy="1181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710345" y="1319540"/>
            <a:ext cx="1433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∆G = -78.42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10344" y="3014990"/>
            <a:ext cx="1547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∆G = -79.20 </a:t>
            </a:r>
          </a:p>
        </p:txBody>
      </p:sp>
      <p:cxnSp>
        <p:nvCxnSpPr>
          <p:cNvPr id="7" name="Straight Arrow Connector 6"/>
          <p:cNvCxnSpPr>
            <a:stCxn id="6" idx="1"/>
          </p:cNvCxnSpPr>
          <p:nvPr/>
        </p:nvCxnSpPr>
        <p:spPr>
          <a:xfrm flipH="1">
            <a:off x="4562475" y="3168879"/>
            <a:ext cx="3147869" cy="10983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362450" y="4267200"/>
            <a:ext cx="3347895" cy="419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10345" y="4024966"/>
            <a:ext cx="1547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∆G = -79.89</a:t>
            </a:r>
            <a:endParaRPr lang="en-US" sz="1400" dirty="0"/>
          </a:p>
        </p:txBody>
      </p:sp>
      <p:sp>
        <p:nvSpPr>
          <p:cNvPr id="15" name="Title 16"/>
          <p:cNvSpPr txBox="1">
            <a:spLocks/>
          </p:cNvSpPr>
          <p:nvPr/>
        </p:nvSpPr>
        <p:spPr>
          <a:xfrm>
            <a:off x="254722" y="131761"/>
            <a:ext cx="8229600" cy="9255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Top three poses using bound structure (4FVT) as receptor (without Acetyl-Lysine Peptide)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046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5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Binding of Acetyl-Lysine Peptide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000125"/>
            <a:ext cx="62293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214314" y="1151025"/>
            <a:ext cx="9063036" cy="5154524"/>
            <a:chOff x="214314" y="1151025"/>
            <a:chExt cx="9063036" cy="5154524"/>
          </a:xfrm>
        </p:grpSpPr>
        <p:pic>
          <p:nvPicPr>
            <p:cNvPr id="10137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4" y="1151025"/>
              <a:ext cx="7300912" cy="5154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>
              <a:off x="5610225" y="1688872"/>
              <a:ext cx="1952625" cy="3693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605570" y="1319540"/>
              <a:ext cx="15384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Original acetyl peptide from 4FVT</a:t>
              </a:r>
            </a:p>
            <a:p>
              <a:r>
                <a:rPr lang="en-US" sz="1200" dirty="0" smtClean="0"/>
                <a:t>(Carbon in green)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05569" y="2276326"/>
              <a:ext cx="15479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Acetyl peptide </a:t>
              </a:r>
              <a:r>
                <a:rPr lang="en-US" sz="1200" dirty="0" smtClean="0"/>
                <a:t>docked into 4FVT with DAN+ in place </a:t>
              </a:r>
            </a:p>
            <a:p>
              <a:r>
                <a:rPr lang="en-US" sz="1200" dirty="0" smtClean="0"/>
                <a:t>(</a:t>
              </a:r>
              <a:r>
                <a:rPr lang="en-US" sz="1200" dirty="0"/>
                <a:t>Carbon in </a:t>
              </a:r>
              <a:r>
                <a:rPr lang="en-US" sz="1200" dirty="0" smtClean="0"/>
                <a:t>silver)</a:t>
              </a:r>
              <a:endParaRPr lang="en-US" sz="1200" dirty="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5295901" y="2390775"/>
              <a:ext cx="2266949" cy="44767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11" idx="1"/>
            </p:cNvCxnSpPr>
            <p:nvPr/>
          </p:nvCxnSpPr>
          <p:spPr>
            <a:xfrm flipH="1">
              <a:off x="4257678" y="3792765"/>
              <a:ext cx="3338366" cy="1647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596044" y="3377266"/>
              <a:ext cx="16241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Acetyl peptide docked </a:t>
              </a:r>
              <a:r>
                <a:rPr lang="en-US" sz="1200" dirty="0" smtClean="0"/>
                <a:t>into 4FVT without </a:t>
              </a:r>
              <a:r>
                <a:rPr lang="en-US" sz="1200" dirty="0"/>
                <a:t>DAN+ in place </a:t>
              </a:r>
            </a:p>
            <a:p>
              <a:r>
                <a:rPr lang="en-US" sz="1200" dirty="0"/>
                <a:t>(Carbon in </a:t>
              </a:r>
              <a:r>
                <a:rPr lang="en-US" sz="1200" dirty="0" smtClean="0"/>
                <a:t>white)</a:t>
              </a:r>
              <a:endParaRPr lang="en-US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43669" y="4286101"/>
              <a:ext cx="15479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Acetyl peptide </a:t>
              </a:r>
              <a:r>
                <a:rPr lang="en-US" sz="1200" dirty="0" smtClean="0"/>
                <a:t>docked into </a:t>
              </a:r>
              <a:r>
                <a:rPr lang="en-US" sz="1200" dirty="0" err="1" smtClean="0"/>
                <a:t>apo</a:t>
              </a:r>
              <a:r>
                <a:rPr lang="en-US" sz="1200" dirty="0" smtClean="0"/>
                <a:t>-enzyme (3GLS) with DAN+ pre-docked</a:t>
              </a:r>
            </a:p>
            <a:p>
              <a:r>
                <a:rPr lang="en-US" sz="1200" dirty="0" smtClean="0"/>
                <a:t>(</a:t>
              </a:r>
              <a:r>
                <a:rPr lang="en-US" sz="1200" dirty="0"/>
                <a:t>Carbon in </a:t>
              </a:r>
              <a:r>
                <a:rPr lang="en-US" sz="1200" dirty="0" smtClean="0"/>
                <a:t>blue)</a:t>
              </a:r>
              <a:endParaRPr lang="en-US" sz="1200" dirty="0"/>
            </a:p>
          </p:txBody>
        </p:sp>
        <p:cxnSp>
          <p:nvCxnSpPr>
            <p:cNvPr id="22" name="Straight Arrow Connector 21"/>
            <p:cNvCxnSpPr>
              <a:stCxn id="21" idx="1"/>
            </p:cNvCxnSpPr>
            <p:nvPr/>
          </p:nvCxnSpPr>
          <p:spPr>
            <a:xfrm flipH="1" flipV="1">
              <a:off x="4752975" y="4543425"/>
              <a:ext cx="2890694" cy="250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 flipV="1">
              <a:off x="6810375" y="5596354"/>
              <a:ext cx="785814" cy="1209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600807" y="5596354"/>
              <a:ext cx="1667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4FVT (Ribbon in green)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934200" y="5901154"/>
              <a:ext cx="633414" cy="1209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610332" y="5901154"/>
              <a:ext cx="1667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3GLS (Ribbon in white)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71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5937"/>
          </a:xfrm>
        </p:spPr>
        <p:txBody>
          <a:bodyPr>
            <a:noAutofit/>
          </a:bodyPr>
          <a:lstStyle/>
          <a:p>
            <a:r>
              <a:rPr lang="en-US" sz="2800" dirty="0"/>
              <a:t>Inhibition mechanism revisited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899580"/>
            <a:ext cx="7439025" cy="485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38725" y="3652571"/>
            <a:ext cx="1485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E35F8"/>
                </a:solidFill>
              </a:rPr>
              <a:t>Base exchange</a:t>
            </a:r>
            <a:endParaRPr lang="en-US" sz="1400" dirty="0">
              <a:solidFill>
                <a:srgbClr val="0E35F8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1028700" y="2419083"/>
            <a:ext cx="1952625" cy="1819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05037" y="4071669"/>
            <a:ext cx="1128713" cy="1005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28700" y="2314575"/>
            <a:ext cx="2305050" cy="2857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05499" y="3369334"/>
            <a:ext cx="2314576" cy="20027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867525" y="2228850"/>
            <a:ext cx="1104900" cy="9810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28724" y="2609850"/>
            <a:ext cx="15811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Target NAD+ only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43174" y="4922935"/>
            <a:ext cx="158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Target acetylated peptide only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8150" y="4374191"/>
            <a:ext cx="1747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Displace both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72274" y="4920791"/>
            <a:ext cx="1914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Target </a:t>
            </a:r>
            <a:r>
              <a:rPr lang="en-US" sz="1400" b="1" dirty="0" err="1" smtClean="0"/>
              <a:t>peptidyl-imidate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524750" y="1788942"/>
            <a:ext cx="1581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E35F8"/>
                </a:solidFill>
              </a:rPr>
              <a:t>Activate by displacing NAM</a:t>
            </a:r>
            <a:endParaRPr lang="en-US" sz="1400" b="1" dirty="0">
              <a:solidFill>
                <a:srgbClr val="0E35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713"/>
            <a:ext cx="8229600" cy="5445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Binding of Known Ligands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48222" y="6450568"/>
            <a:ext cx="2133600" cy="365125"/>
          </a:xfrm>
        </p:spPr>
        <p:txBody>
          <a:bodyPr/>
          <a:lstStyle/>
          <a:p>
            <a:fld id="{8EC24F2D-29E6-4ABF-8E77-DE79D04B21C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797718"/>
            <a:ext cx="2322121" cy="169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378" y="2229921"/>
            <a:ext cx="19750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Ex527</a:t>
            </a:r>
          </a:p>
          <a:p>
            <a:pPr algn="ctr"/>
            <a:r>
              <a:rPr lang="en-US" sz="1400" dirty="0" smtClean="0"/>
              <a:t>IC50 (SIRT3): 174.9 </a:t>
            </a:r>
            <a:r>
              <a:rPr lang="en-US" sz="1400" dirty="0" err="1" smtClean="0">
                <a:latin typeface="Symbol" pitchFamily="18" charset="2"/>
              </a:rPr>
              <a:t>m</a:t>
            </a:r>
            <a:r>
              <a:rPr lang="en-US" sz="1400" dirty="0" err="1" smtClean="0"/>
              <a:t>M</a:t>
            </a:r>
            <a:r>
              <a:rPr lang="en-US" sz="1400" dirty="0" smtClean="0"/>
              <a:t> *</a:t>
            </a:r>
          </a:p>
          <a:p>
            <a:pPr algn="ctr"/>
            <a:r>
              <a:rPr lang="en-US" sz="1400" dirty="0"/>
              <a:t>IC50 (</a:t>
            </a:r>
            <a:r>
              <a:rPr lang="en-US" sz="1400" dirty="0" smtClean="0"/>
              <a:t>SIRT1): 0.098 </a:t>
            </a:r>
            <a:r>
              <a:rPr lang="en-US" sz="1400" dirty="0" err="1" smtClean="0">
                <a:latin typeface="Symbol" pitchFamily="18" charset="2"/>
              </a:rPr>
              <a:t>m</a:t>
            </a:r>
            <a:r>
              <a:rPr lang="en-US" sz="1400" dirty="0" err="1"/>
              <a:t>M</a:t>
            </a:r>
            <a:endParaRPr lang="en-US" sz="1400" dirty="0"/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727592"/>
            <a:ext cx="3383793" cy="187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83264" y="2210871"/>
            <a:ext cx="23485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 smtClean="0"/>
              <a:t>Salermide</a:t>
            </a:r>
            <a:endParaRPr lang="en-US" sz="1400" dirty="0" smtClean="0"/>
          </a:p>
          <a:p>
            <a:pPr algn="ctr"/>
            <a:r>
              <a:rPr lang="en-US" sz="1400" dirty="0"/>
              <a:t>IC50 (SIRT3): </a:t>
            </a:r>
            <a:r>
              <a:rPr lang="en-US" sz="1400" dirty="0" smtClean="0"/>
              <a:t>27.2 </a:t>
            </a:r>
            <a:r>
              <a:rPr lang="en-US" sz="1400" dirty="0" err="1" smtClean="0">
                <a:latin typeface="Symbol" pitchFamily="18" charset="2"/>
              </a:rPr>
              <a:t>m</a:t>
            </a:r>
            <a:r>
              <a:rPr lang="en-US" sz="1400" dirty="0" err="1" smtClean="0"/>
              <a:t>M</a:t>
            </a:r>
            <a:r>
              <a:rPr lang="en-US" sz="1400" dirty="0" smtClean="0"/>
              <a:t> *</a:t>
            </a:r>
          </a:p>
          <a:p>
            <a:pPr algn="ctr"/>
            <a:r>
              <a:rPr lang="en-US" sz="1400" dirty="0" smtClean="0"/>
              <a:t>80% Inhibition </a:t>
            </a:r>
            <a:r>
              <a:rPr lang="en-US" sz="1400" dirty="0"/>
              <a:t>(</a:t>
            </a:r>
            <a:r>
              <a:rPr lang="en-US" sz="1400" dirty="0" smtClean="0"/>
              <a:t>SIRT1): 90 </a:t>
            </a:r>
            <a:r>
              <a:rPr lang="en-US" sz="1400" dirty="0" err="1" smtClean="0">
                <a:latin typeface="Symbol" pitchFamily="18" charset="2"/>
              </a:rPr>
              <a:t>m</a:t>
            </a:r>
            <a:r>
              <a:rPr lang="en-US" sz="1400" dirty="0" err="1" smtClean="0"/>
              <a:t>M</a:t>
            </a:r>
            <a:endParaRPr lang="en-US" sz="1400" dirty="0" smtClean="0"/>
          </a:p>
          <a:p>
            <a:pPr algn="ctr"/>
            <a:r>
              <a:rPr lang="en-US" sz="1400" dirty="0"/>
              <a:t>80% Inhibition (</a:t>
            </a:r>
            <a:r>
              <a:rPr lang="en-US" sz="1400" dirty="0" smtClean="0"/>
              <a:t>SIRT2): 25 </a:t>
            </a:r>
            <a:r>
              <a:rPr lang="en-US" sz="1400" dirty="0" err="1" smtClean="0">
                <a:latin typeface="Symbol" pitchFamily="18" charset="2"/>
              </a:rPr>
              <a:t>m</a:t>
            </a:r>
            <a:r>
              <a:rPr lang="en-US" sz="1400" dirty="0" err="1" smtClean="0"/>
              <a:t>M</a:t>
            </a:r>
            <a:endParaRPr lang="en-US" sz="1400" dirty="0"/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22" y="628650"/>
            <a:ext cx="2779000" cy="2326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91911" y="2233940"/>
            <a:ext cx="188372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Ac93253</a:t>
            </a:r>
          </a:p>
          <a:p>
            <a:pPr algn="ctr"/>
            <a:r>
              <a:rPr lang="en-US" sz="1400" dirty="0"/>
              <a:t>IC50 (SIRT3): </a:t>
            </a:r>
            <a:r>
              <a:rPr lang="en-US" sz="1400" dirty="0" smtClean="0"/>
              <a:t>18.2 </a:t>
            </a:r>
            <a:r>
              <a:rPr lang="en-US" sz="1400" dirty="0" err="1" smtClean="0">
                <a:latin typeface="Symbol" pitchFamily="18" charset="2"/>
              </a:rPr>
              <a:t>m</a:t>
            </a:r>
            <a:r>
              <a:rPr lang="en-US" sz="1400" dirty="0" err="1" smtClean="0"/>
              <a:t>M</a:t>
            </a:r>
            <a:r>
              <a:rPr lang="en-US" sz="1400" dirty="0" smtClean="0"/>
              <a:t> *</a:t>
            </a:r>
          </a:p>
          <a:p>
            <a:pPr algn="ctr"/>
            <a:r>
              <a:rPr lang="en-US" sz="1400" dirty="0"/>
              <a:t>IC50 (</a:t>
            </a:r>
            <a:r>
              <a:rPr lang="en-US" sz="1400" dirty="0" smtClean="0"/>
              <a:t>SIRT1): 45.3 </a:t>
            </a:r>
            <a:r>
              <a:rPr lang="en-US" sz="1400" dirty="0" err="1" smtClean="0">
                <a:latin typeface="Symbol" pitchFamily="18" charset="2"/>
              </a:rPr>
              <a:t>m</a:t>
            </a:r>
            <a:r>
              <a:rPr lang="en-US" sz="1400" dirty="0" err="1" smtClean="0"/>
              <a:t>M</a:t>
            </a:r>
            <a:endParaRPr lang="en-US" sz="1400" dirty="0"/>
          </a:p>
          <a:p>
            <a:pPr algn="ctr"/>
            <a:r>
              <a:rPr lang="en-US" sz="1400" dirty="0"/>
              <a:t>IC50 (</a:t>
            </a:r>
            <a:r>
              <a:rPr lang="en-US" sz="1400" dirty="0" smtClean="0"/>
              <a:t>SIRT2): 6.0 </a:t>
            </a:r>
            <a:r>
              <a:rPr lang="en-US" sz="1400" dirty="0" err="1" smtClean="0">
                <a:latin typeface="Symbol" pitchFamily="18" charset="2"/>
              </a:rPr>
              <a:t>m</a:t>
            </a:r>
            <a:r>
              <a:rPr lang="en-US" sz="1400" dirty="0" err="1" smtClean="0"/>
              <a:t>M</a:t>
            </a:r>
            <a:endParaRPr lang="en-US" sz="1400" dirty="0" smtClean="0"/>
          </a:p>
          <a:p>
            <a:pPr algn="ctr"/>
            <a:r>
              <a:rPr lang="en-US" sz="1400" dirty="0"/>
              <a:t>IC50 (</a:t>
            </a:r>
            <a:r>
              <a:rPr lang="en-US" sz="1400" dirty="0" smtClean="0"/>
              <a:t>SIRT3): </a:t>
            </a:r>
            <a:r>
              <a:rPr lang="en-US" sz="1400" dirty="0" smtClean="0"/>
              <a:t>24.6 </a:t>
            </a:r>
            <a:r>
              <a:rPr lang="en-US" sz="1400" dirty="0" err="1" smtClean="0">
                <a:latin typeface="Symbol" pitchFamily="18" charset="2"/>
              </a:rPr>
              <a:t>m</a:t>
            </a:r>
            <a:r>
              <a:rPr lang="en-US" sz="1400" dirty="0" err="1" smtClean="0"/>
              <a:t>M</a:t>
            </a:r>
            <a:endParaRPr lang="en-US" sz="1400" dirty="0"/>
          </a:p>
          <a:p>
            <a:pPr algn="ctr"/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1150454" y="6305461"/>
            <a:ext cx="72293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Zhang, Y. </a:t>
            </a:r>
            <a:r>
              <a:rPr lang="en-US" sz="1200" i="1" dirty="0"/>
              <a:t>et al.</a:t>
            </a:r>
            <a:r>
              <a:rPr lang="en-US" sz="1200" dirty="0"/>
              <a:t> Identification of a small molecule SIRT2 inhibitor with selective tumor cytotoxicity. </a:t>
            </a:r>
            <a:r>
              <a:rPr lang="en-US" sz="1200" i="1" dirty="0" err="1"/>
              <a:t>Biochem</a:t>
            </a:r>
            <a:r>
              <a:rPr lang="en-US" sz="1200" i="1" dirty="0"/>
              <a:t>. </a:t>
            </a:r>
            <a:r>
              <a:rPr lang="en-US" sz="1200" i="1" dirty="0" err="1"/>
              <a:t>Biophys</a:t>
            </a:r>
            <a:r>
              <a:rPr lang="en-US" sz="1200" i="1" dirty="0"/>
              <a:t>. Res. </a:t>
            </a:r>
            <a:r>
              <a:rPr lang="en-US" sz="1200" i="1" dirty="0" err="1"/>
              <a:t>Commun</a:t>
            </a:r>
            <a:r>
              <a:rPr lang="en-US" sz="1200" i="1" dirty="0"/>
              <a:t>.</a:t>
            </a:r>
            <a:r>
              <a:rPr lang="en-US" sz="1200" dirty="0"/>
              <a:t> </a:t>
            </a:r>
            <a:r>
              <a:rPr lang="en-US" sz="1200" b="1" dirty="0"/>
              <a:t>386,</a:t>
            </a:r>
            <a:r>
              <a:rPr lang="en-US" sz="1200" dirty="0"/>
              <a:t> 729–33 (2009)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424238"/>
            <a:ext cx="73152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9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613"/>
            <a:ext cx="8229600" cy="7350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Binding mode for known ligands on 4BN5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4" y="1257301"/>
            <a:ext cx="6777054" cy="505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295900" y="1688872"/>
            <a:ext cx="1924050" cy="9081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62670" y="1319540"/>
            <a:ext cx="143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Ac93253</a:t>
            </a:r>
          </a:p>
          <a:p>
            <a:r>
              <a:rPr lang="en-US" sz="1400" dirty="0" smtClean="0"/>
              <a:t>(Carbon in grey)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300769" y="2835488"/>
            <a:ext cx="154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Salermide</a:t>
            </a:r>
            <a:endParaRPr lang="en-US" sz="1400" dirty="0" smtClean="0"/>
          </a:p>
          <a:p>
            <a:r>
              <a:rPr lang="en-US" sz="1400" dirty="0" smtClean="0"/>
              <a:t>(Carbon in white)</a:t>
            </a:r>
            <a:endParaRPr lang="en-US" sz="1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933950" y="3097098"/>
            <a:ext cx="2286001" cy="1189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114926" y="4024966"/>
            <a:ext cx="2105024" cy="880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62670" y="3786188"/>
            <a:ext cx="154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Ex527 ( R)</a:t>
            </a:r>
          </a:p>
          <a:p>
            <a:r>
              <a:rPr lang="en-US" sz="1400" dirty="0" smtClean="0"/>
              <a:t>(Carbon in green)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300769" y="2142954"/>
            <a:ext cx="154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Ex527 ( S)</a:t>
            </a:r>
          </a:p>
          <a:p>
            <a:r>
              <a:rPr lang="en-US" sz="1400" dirty="0" smtClean="0"/>
              <a:t>(Carbon in green)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4324351" y="2390775"/>
            <a:ext cx="2895600" cy="1323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79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8" y="322263"/>
            <a:ext cx="8229600" cy="5730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Previous </a:t>
            </a:r>
            <a:r>
              <a:rPr lang="en-US" sz="2800" dirty="0" err="1" smtClean="0"/>
              <a:t>sirtuin</a:t>
            </a:r>
            <a:r>
              <a:rPr lang="en-US" sz="2800" dirty="0" smtClean="0"/>
              <a:t> inhibitor discovery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62026" y="1085761"/>
            <a:ext cx="721042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err="1"/>
              <a:t>Disch</a:t>
            </a:r>
            <a:r>
              <a:rPr lang="en-US" sz="1600" dirty="0"/>
              <a:t>, J. S. </a:t>
            </a:r>
            <a:r>
              <a:rPr lang="en-US" sz="1600" i="1" dirty="0"/>
              <a:t>et al.</a:t>
            </a:r>
            <a:r>
              <a:rPr lang="en-US" sz="1600" dirty="0"/>
              <a:t> Discovery of </a:t>
            </a:r>
            <a:r>
              <a:rPr lang="en-US" sz="1600" dirty="0" err="1"/>
              <a:t>thieno</a:t>
            </a:r>
            <a:r>
              <a:rPr lang="en-US" sz="1600" dirty="0"/>
              <a:t>[3,2-d]pyrimidine-6-carboxamides as potent inhibitors of SIRT1, SIRT2, and SIRT3. </a:t>
            </a:r>
            <a:r>
              <a:rPr lang="en-US" sz="1600" i="1" dirty="0"/>
              <a:t>J. Med. Chem.</a:t>
            </a:r>
            <a:r>
              <a:rPr lang="en-US" sz="1600" dirty="0"/>
              <a:t> </a:t>
            </a:r>
            <a:r>
              <a:rPr lang="en-US" sz="1600" b="1" dirty="0"/>
              <a:t>56,</a:t>
            </a:r>
            <a:r>
              <a:rPr lang="en-US" sz="1600" dirty="0"/>
              <a:t> 3666–79 (2013</a:t>
            </a:r>
            <a:r>
              <a:rPr lang="en-US" sz="1600" dirty="0" smtClean="0"/>
              <a:t>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/>
              <a:t>Salo</a:t>
            </a:r>
            <a:r>
              <a:rPr lang="en-US" sz="1600" dirty="0"/>
              <a:t>, H. S., </a:t>
            </a:r>
            <a:r>
              <a:rPr lang="en-US" sz="1600" dirty="0" err="1"/>
              <a:t>Laitinen</a:t>
            </a:r>
            <a:r>
              <a:rPr lang="en-US" sz="1600" dirty="0"/>
              <a:t>, T., </a:t>
            </a:r>
            <a:r>
              <a:rPr lang="en-US" sz="1600" dirty="0" err="1"/>
              <a:t>Poso</a:t>
            </a:r>
            <a:r>
              <a:rPr lang="en-US" sz="1600" dirty="0"/>
              <a:t>, A., </a:t>
            </a:r>
            <a:r>
              <a:rPr lang="en-US" sz="1600" dirty="0" err="1"/>
              <a:t>Jarho</a:t>
            </a:r>
            <a:r>
              <a:rPr lang="en-US" sz="1600" dirty="0"/>
              <a:t>, E. &amp; </a:t>
            </a:r>
            <a:r>
              <a:rPr lang="en-US" sz="1600" dirty="0" err="1"/>
              <a:t>Lahtela-kakkonen</a:t>
            </a:r>
            <a:r>
              <a:rPr lang="en-US" sz="1600" dirty="0"/>
              <a:t>, M. Identification of novel SIRT3 inhibitor scaffolds by virtual screening. </a:t>
            </a:r>
            <a:r>
              <a:rPr lang="en-US" sz="1600" i="1" dirty="0" err="1"/>
              <a:t>Bioorg</a:t>
            </a:r>
            <a:r>
              <a:rPr lang="en-US" sz="1600" i="1" dirty="0"/>
              <a:t>. Med. Chem. </a:t>
            </a:r>
            <a:r>
              <a:rPr lang="en-US" sz="1600" i="1" dirty="0" err="1"/>
              <a:t>Lett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  <a:r>
              <a:rPr lang="en-US" sz="1600" b="1" dirty="0"/>
              <a:t>23,</a:t>
            </a:r>
            <a:r>
              <a:rPr lang="en-US" sz="1600" dirty="0"/>
              <a:t> 2990–2995 (2013)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/>
              <a:t>Rotili</a:t>
            </a:r>
            <a:r>
              <a:rPr lang="en-US" sz="1600" dirty="0"/>
              <a:t>, D. </a:t>
            </a:r>
            <a:r>
              <a:rPr lang="en-US" sz="1600" i="1" dirty="0"/>
              <a:t>et al.</a:t>
            </a:r>
            <a:r>
              <a:rPr lang="en-US" sz="1600" dirty="0"/>
              <a:t> Discovery of </a:t>
            </a:r>
            <a:r>
              <a:rPr lang="en-US" sz="1600" dirty="0" err="1"/>
              <a:t>Salermide</a:t>
            </a:r>
            <a:r>
              <a:rPr lang="en-US" sz="1600" dirty="0"/>
              <a:t>-Related </a:t>
            </a:r>
            <a:r>
              <a:rPr lang="en-US" sz="1600" dirty="0" err="1"/>
              <a:t>Sirtuin</a:t>
            </a:r>
            <a:r>
              <a:rPr lang="en-US" sz="1600" dirty="0"/>
              <a:t> Inhibitors: Binding Mode Studies and </a:t>
            </a:r>
            <a:r>
              <a:rPr lang="en-US" sz="1600" dirty="0" err="1"/>
              <a:t>Antiproliferative</a:t>
            </a:r>
            <a:r>
              <a:rPr lang="en-US" sz="1600" dirty="0"/>
              <a:t> </a:t>
            </a:r>
            <a:r>
              <a:rPr lang="en-US" sz="1600" dirty="0" smtClean="0"/>
              <a:t>Effects </a:t>
            </a:r>
            <a:r>
              <a:rPr lang="en-US" sz="1600" dirty="0"/>
              <a:t>in Cancer Cells Including Cancer Stem Cells. (2012)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/>
              <a:t>Schlicker</a:t>
            </a:r>
            <a:r>
              <a:rPr lang="en-US" sz="1600" dirty="0"/>
              <a:t>, C., </a:t>
            </a:r>
            <a:r>
              <a:rPr lang="en-US" sz="1600" dirty="0" err="1"/>
              <a:t>Boanca</a:t>
            </a:r>
            <a:r>
              <a:rPr lang="en-US" sz="1600" dirty="0"/>
              <a:t>, G., </a:t>
            </a:r>
            <a:r>
              <a:rPr lang="en-US" sz="1600" dirty="0" err="1"/>
              <a:t>Lakshminarasimhan</a:t>
            </a:r>
            <a:r>
              <a:rPr lang="en-US" sz="1600" dirty="0"/>
              <a:t>, M. &amp; </a:t>
            </a:r>
            <a:r>
              <a:rPr lang="en-US" sz="1600" dirty="0" err="1"/>
              <a:t>Steegborn</a:t>
            </a:r>
            <a:r>
              <a:rPr lang="en-US" sz="1600" dirty="0"/>
              <a:t>, C. Structure-based development of novel </a:t>
            </a:r>
            <a:r>
              <a:rPr lang="en-US" sz="1600" dirty="0" err="1"/>
              <a:t>sirtuin</a:t>
            </a:r>
            <a:r>
              <a:rPr lang="en-US" sz="1600" dirty="0"/>
              <a:t> inhibitors. </a:t>
            </a:r>
            <a:r>
              <a:rPr lang="en-US" sz="1600" i="1" dirty="0"/>
              <a:t>Aging </a:t>
            </a:r>
            <a:r>
              <a:rPr lang="en-US" sz="1600" b="1" dirty="0"/>
              <a:t>3,</a:t>
            </a:r>
            <a:r>
              <a:rPr lang="en-US" sz="1600" dirty="0"/>
              <a:t> 852–72 (2011</a:t>
            </a:r>
            <a:r>
              <a:rPr lang="en-US" sz="1600" dirty="0" smtClean="0"/>
              <a:t>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Cen, Y. </a:t>
            </a:r>
            <a:r>
              <a:rPr lang="en-US" sz="1600" dirty="0" err="1">
                <a:solidFill>
                  <a:srgbClr val="FF0000"/>
                </a:solidFill>
              </a:rPr>
              <a:t>Sirtuins</a:t>
            </a:r>
            <a:r>
              <a:rPr lang="en-US" sz="1600" dirty="0">
                <a:solidFill>
                  <a:srgbClr val="FF0000"/>
                </a:solidFill>
              </a:rPr>
              <a:t> inhibitors: the approach to affinity and selectivity. </a:t>
            </a:r>
            <a:r>
              <a:rPr lang="en-US" sz="1600" i="1" dirty="0" err="1">
                <a:solidFill>
                  <a:srgbClr val="FF0000"/>
                </a:solidFill>
              </a:rPr>
              <a:t>Biochim</a:t>
            </a:r>
            <a:r>
              <a:rPr lang="en-US" sz="1600" i="1" dirty="0">
                <a:solidFill>
                  <a:srgbClr val="FF0000"/>
                </a:solidFill>
              </a:rPr>
              <a:t>. </a:t>
            </a:r>
            <a:r>
              <a:rPr lang="en-US" sz="1600" i="1" dirty="0" err="1">
                <a:solidFill>
                  <a:srgbClr val="FF0000"/>
                </a:solidFill>
              </a:rPr>
              <a:t>Biophys</a:t>
            </a:r>
            <a:r>
              <a:rPr lang="en-US" sz="1600" i="1" dirty="0">
                <a:solidFill>
                  <a:srgbClr val="FF0000"/>
                </a:solidFill>
              </a:rPr>
              <a:t>. </a:t>
            </a:r>
            <a:r>
              <a:rPr lang="en-US" sz="1600" i="1" dirty="0" err="1">
                <a:solidFill>
                  <a:srgbClr val="FF0000"/>
                </a:solidFill>
              </a:rPr>
              <a:t>Acta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1804,</a:t>
            </a:r>
            <a:r>
              <a:rPr lang="en-US" sz="1600" dirty="0">
                <a:solidFill>
                  <a:srgbClr val="FF0000"/>
                </a:solidFill>
              </a:rPr>
              <a:t> 1635–1644 (2010</a:t>
            </a:r>
            <a:r>
              <a:rPr lang="en-US" sz="1600" dirty="0" smtClean="0">
                <a:solidFill>
                  <a:srgbClr val="FF0000"/>
                </a:solidFill>
              </a:rPr>
              <a:t>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Zhang, Y. </a:t>
            </a:r>
            <a:r>
              <a:rPr lang="en-US" sz="1600" i="1" dirty="0"/>
              <a:t>et al.</a:t>
            </a:r>
            <a:r>
              <a:rPr lang="en-US" sz="1600" dirty="0"/>
              <a:t> Identification of a small molecule SIRT2 inhibitor with selective tumor cytotoxicity. </a:t>
            </a:r>
            <a:r>
              <a:rPr lang="en-US" sz="1600" i="1" dirty="0" err="1"/>
              <a:t>Biochem</a:t>
            </a:r>
            <a:r>
              <a:rPr lang="en-US" sz="1600" i="1" dirty="0"/>
              <a:t>. </a:t>
            </a:r>
            <a:r>
              <a:rPr lang="en-US" sz="1600" i="1" dirty="0" err="1"/>
              <a:t>Biophys</a:t>
            </a:r>
            <a:r>
              <a:rPr lang="en-US" sz="1600" i="1" dirty="0"/>
              <a:t>. Res. </a:t>
            </a:r>
            <a:r>
              <a:rPr lang="en-US" sz="1600" i="1" dirty="0" err="1"/>
              <a:t>Commun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  <a:r>
              <a:rPr lang="en-US" sz="1600" b="1" dirty="0"/>
              <a:t>386,</a:t>
            </a:r>
            <a:r>
              <a:rPr lang="en-US" sz="1600" dirty="0"/>
              <a:t> 729–33 (2009).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/>
              <a:t>Uciechowska</a:t>
            </a:r>
            <a:r>
              <a:rPr lang="en-US" sz="1600" dirty="0"/>
              <a:t>, U. </a:t>
            </a:r>
            <a:r>
              <a:rPr lang="en-US" sz="1600" i="1" dirty="0"/>
              <a:t>et al.</a:t>
            </a:r>
            <a:r>
              <a:rPr lang="en-US" sz="1600" dirty="0"/>
              <a:t> </a:t>
            </a:r>
            <a:r>
              <a:rPr lang="en-US" sz="1600" dirty="0" err="1"/>
              <a:t>Thiobarbiturates</a:t>
            </a:r>
            <a:r>
              <a:rPr lang="en-US" sz="1600" dirty="0"/>
              <a:t> as </a:t>
            </a:r>
            <a:r>
              <a:rPr lang="en-US" sz="1600" dirty="0" err="1"/>
              <a:t>sirtuin</a:t>
            </a:r>
            <a:r>
              <a:rPr lang="en-US" sz="1600" dirty="0"/>
              <a:t> inhibitors: virtual screening, free-energy calculations, and biological testing. </a:t>
            </a:r>
            <a:r>
              <a:rPr lang="en-US" sz="1600" i="1" dirty="0" err="1"/>
              <a:t>ChemMedChem</a:t>
            </a:r>
            <a:r>
              <a:rPr lang="en-US" sz="1600" dirty="0"/>
              <a:t> </a:t>
            </a:r>
            <a:r>
              <a:rPr lang="en-US" sz="1600" b="1" dirty="0"/>
              <a:t>3,</a:t>
            </a:r>
            <a:r>
              <a:rPr lang="en-US" sz="1600" dirty="0"/>
              <a:t> 1965–76 (2008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/>
              <a:t>Neugebauer</a:t>
            </a:r>
            <a:r>
              <a:rPr lang="en-US" sz="1600" dirty="0"/>
              <a:t>, R. C. </a:t>
            </a:r>
            <a:r>
              <a:rPr lang="en-US" sz="1600" i="1" dirty="0"/>
              <a:t>et al.</a:t>
            </a:r>
            <a:r>
              <a:rPr lang="en-US" sz="1600" dirty="0"/>
              <a:t> Structure-activity studies on </a:t>
            </a:r>
            <a:r>
              <a:rPr lang="en-US" sz="1600" dirty="0" err="1"/>
              <a:t>splitomicin</a:t>
            </a:r>
            <a:r>
              <a:rPr lang="en-US" sz="1600" dirty="0"/>
              <a:t> derivatives as </a:t>
            </a:r>
            <a:r>
              <a:rPr lang="en-US" sz="1600" dirty="0" err="1"/>
              <a:t>sirtuin</a:t>
            </a:r>
            <a:r>
              <a:rPr lang="en-US" sz="1600" dirty="0"/>
              <a:t> inhibitors and computational prediction of binding mode. </a:t>
            </a:r>
            <a:r>
              <a:rPr lang="en-US" sz="1600" i="1" dirty="0"/>
              <a:t>J. Med. Chem.</a:t>
            </a:r>
            <a:r>
              <a:rPr lang="en-US" sz="1600" dirty="0"/>
              <a:t> </a:t>
            </a:r>
            <a:r>
              <a:rPr lang="en-US" sz="1600" b="1" dirty="0"/>
              <a:t>51,</a:t>
            </a:r>
            <a:r>
              <a:rPr lang="en-US" sz="1600" dirty="0"/>
              <a:t> 1203–13 (2008)</a:t>
            </a: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err="1"/>
              <a:t>Napper</a:t>
            </a:r>
            <a:r>
              <a:rPr lang="en-US" sz="1600" dirty="0"/>
              <a:t>, A. &amp; </a:t>
            </a:r>
            <a:r>
              <a:rPr lang="en-US" sz="1600" dirty="0" err="1"/>
              <a:t>Hixon</a:t>
            </a:r>
            <a:r>
              <a:rPr lang="en-US" sz="1600" dirty="0"/>
              <a:t>, J. Discovery of </a:t>
            </a:r>
            <a:r>
              <a:rPr lang="en-US" sz="1600" dirty="0" err="1"/>
              <a:t>indoles</a:t>
            </a:r>
            <a:r>
              <a:rPr lang="en-US" sz="1600" dirty="0"/>
              <a:t> as potent and selective inhibitors of the </a:t>
            </a:r>
            <a:r>
              <a:rPr lang="en-US" sz="1600" dirty="0" err="1"/>
              <a:t>deacetylase</a:t>
            </a:r>
            <a:r>
              <a:rPr lang="en-US" sz="1600" dirty="0"/>
              <a:t> SIRT1. </a:t>
            </a:r>
            <a:r>
              <a:rPr lang="en-US" sz="1600" i="1" dirty="0"/>
              <a:t>J. Med. Chem.</a:t>
            </a:r>
            <a:r>
              <a:rPr lang="en-US" sz="1600" dirty="0"/>
              <a:t> </a:t>
            </a:r>
            <a:r>
              <a:rPr lang="en-US" sz="1600" b="1" dirty="0"/>
              <a:t>48,</a:t>
            </a:r>
            <a:r>
              <a:rPr lang="en-US" sz="1600" dirty="0"/>
              <a:t> 8045–8054 (2005</a:t>
            </a:r>
            <a:r>
              <a:rPr lang="en-US" sz="1600" dirty="0" smtClean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4951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981325"/>
            <a:ext cx="88201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5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Binding of Selected Ligands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700088"/>
            <a:ext cx="3195078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6" y="820118"/>
            <a:ext cx="2362200" cy="1845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700087"/>
            <a:ext cx="2552184" cy="233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3898529"/>
            <a:ext cx="3480858" cy="276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9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5937"/>
          </a:xfrm>
        </p:spPr>
        <p:txBody>
          <a:bodyPr>
            <a:noAutofit/>
          </a:bodyPr>
          <a:lstStyle/>
          <a:p>
            <a:r>
              <a:rPr lang="en-US" sz="2800" dirty="0" smtClean="0"/>
              <a:t>Activators design targeting base exchange reaction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98966"/>
            <a:ext cx="8934450" cy="430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2695576" y="1428750"/>
            <a:ext cx="3895724" cy="23211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7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5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Small ligands experimentally tested for inhibition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1014414"/>
            <a:ext cx="1832014" cy="162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35832"/>
            <a:ext cx="2118155" cy="178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935832"/>
            <a:ext cx="1986312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812" y="1285875"/>
            <a:ext cx="1684385" cy="12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3047999"/>
            <a:ext cx="2212573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5" y="3106517"/>
            <a:ext cx="1976436" cy="1462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7394" y="2500076"/>
            <a:ext cx="1645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Nicotinamide</a:t>
            </a:r>
            <a:r>
              <a:rPr lang="en-US" sz="1200" dirty="0" smtClean="0"/>
              <a:t> (NAM)</a:t>
            </a:r>
          </a:p>
          <a:p>
            <a:pPr algn="ctr"/>
            <a:r>
              <a:rPr lang="en-US" sz="1200" dirty="0" smtClean="0"/>
              <a:t>IC50 (SIRT3): 36.7 </a:t>
            </a:r>
            <a:r>
              <a:rPr lang="en-US" sz="1200" dirty="0" err="1" smtClean="0">
                <a:latin typeface="Symbol" pitchFamily="18" charset="2"/>
              </a:rPr>
              <a:t>m</a:t>
            </a:r>
            <a:r>
              <a:rPr lang="en-US" sz="1200" dirty="0" err="1" smtClean="0"/>
              <a:t>M</a:t>
            </a:r>
            <a:r>
              <a:rPr lang="en-US" sz="1200" dirty="0" smtClean="0"/>
              <a:t> 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15013" y="2538709"/>
            <a:ext cx="192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 smtClean="0"/>
              <a:t>Iso-Nicotinamide</a:t>
            </a:r>
            <a:r>
              <a:rPr lang="en-US" sz="1200" dirty="0" smtClean="0"/>
              <a:t> (</a:t>
            </a:r>
            <a:r>
              <a:rPr lang="en-US" sz="1200" dirty="0" err="1" smtClean="0"/>
              <a:t>IsoNAM</a:t>
            </a:r>
            <a:r>
              <a:rPr lang="en-US" sz="1200" dirty="0" smtClean="0"/>
              <a:t>)</a:t>
            </a:r>
          </a:p>
          <a:p>
            <a:pPr algn="ctr"/>
            <a:r>
              <a:rPr lang="en-US" sz="1200" dirty="0" smtClean="0"/>
              <a:t>IC50 (SIRT3): 13.8 </a:t>
            </a:r>
            <a:r>
              <a:rPr lang="en-US" sz="1200" dirty="0" err="1" smtClean="0"/>
              <a:t>mM</a:t>
            </a:r>
            <a:r>
              <a:rPr lang="en-US" sz="1200" dirty="0" smtClean="0"/>
              <a:t>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6737" y="2567284"/>
            <a:ext cx="1653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Nicotinic Acid </a:t>
            </a:r>
          </a:p>
          <a:p>
            <a:pPr algn="ctr"/>
            <a:r>
              <a:rPr lang="en-US" sz="1200" dirty="0" smtClean="0"/>
              <a:t>IC50 (SIRT3): 14.5 </a:t>
            </a:r>
            <a:r>
              <a:rPr lang="en-US" sz="1200" dirty="0" err="1" smtClean="0"/>
              <a:t>mM</a:t>
            </a:r>
            <a:r>
              <a:rPr lang="en-US" sz="1200" dirty="0" smtClean="0"/>
              <a:t>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2284" y="2540077"/>
            <a:ext cx="1653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Pyridine, </a:t>
            </a:r>
            <a:r>
              <a:rPr lang="en-US" sz="1200" dirty="0" smtClean="0"/>
              <a:t>1-oxide</a:t>
            </a:r>
          </a:p>
          <a:p>
            <a:pPr algn="ctr"/>
            <a:r>
              <a:rPr lang="en-US" sz="1200" dirty="0" smtClean="0"/>
              <a:t>IC50 (SIRT3): 24.1 </a:t>
            </a:r>
            <a:r>
              <a:rPr lang="en-US" sz="1200" dirty="0" err="1" smtClean="0"/>
              <a:t>mM</a:t>
            </a:r>
            <a:r>
              <a:rPr lang="en-US" sz="1200" dirty="0" smtClean="0"/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756" y="4559409"/>
            <a:ext cx="175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N(1)-</a:t>
            </a:r>
            <a:r>
              <a:rPr lang="en-US" sz="1200" dirty="0" err="1"/>
              <a:t>methylnicotinamide</a:t>
            </a:r>
            <a:endParaRPr lang="en-US" sz="1200" dirty="0"/>
          </a:p>
          <a:p>
            <a:pPr algn="ctr"/>
            <a:r>
              <a:rPr lang="en-US" sz="1200" dirty="0" smtClean="0"/>
              <a:t>IC50 (SIRT3): 9.2 </a:t>
            </a:r>
            <a:r>
              <a:rPr lang="en-US" sz="1200" dirty="0" err="1" smtClean="0"/>
              <a:t>mM</a:t>
            </a:r>
            <a:r>
              <a:rPr lang="en-US" sz="1200" dirty="0" smtClean="0"/>
              <a:t> *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64985" y="4587984"/>
            <a:ext cx="1688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Nicotinic Acid, 1-oxide</a:t>
            </a:r>
            <a:endParaRPr lang="en-US" sz="1200" dirty="0"/>
          </a:p>
          <a:p>
            <a:pPr algn="ctr"/>
            <a:r>
              <a:rPr lang="en-US" sz="1200" dirty="0" smtClean="0"/>
              <a:t>IC50 (SIRT3): 13.0 </a:t>
            </a:r>
            <a:r>
              <a:rPr lang="en-US" sz="1200" dirty="0" err="1" smtClean="0"/>
              <a:t>mM</a:t>
            </a:r>
            <a:r>
              <a:rPr lang="en-US" sz="1200" dirty="0" smtClean="0"/>
              <a:t> *</a:t>
            </a:r>
          </a:p>
        </p:txBody>
      </p:sp>
      <p:pic>
        <p:nvPicPr>
          <p:cNvPr id="1065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3790"/>
            <a:ext cx="9144000" cy="136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60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5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Binding of </a:t>
            </a:r>
            <a:r>
              <a:rPr lang="en-US" sz="2800" dirty="0" err="1" smtClean="0"/>
              <a:t>Nicotinamide</a:t>
            </a:r>
            <a:r>
              <a:rPr lang="en-US" sz="2800" dirty="0" smtClean="0"/>
              <a:t> (two potential orientations)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81470"/>
            <a:ext cx="6419850" cy="439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6" idx="1"/>
          </p:cNvCxnSpPr>
          <p:nvPr/>
        </p:nvCxnSpPr>
        <p:spPr>
          <a:xfrm flipH="1">
            <a:off x="5257801" y="1342192"/>
            <a:ext cx="1966770" cy="2286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24571" y="972860"/>
            <a:ext cx="1433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NAM in Sirt2 with NAD+ in AB</a:t>
            </a:r>
          </a:p>
          <a:p>
            <a:r>
              <a:rPr lang="en-US" sz="1400" dirty="0" smtClean="0"/>
              <a:t>(Carbon in grey)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262669" y="3012028"/>
            <a:ext cx="1805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NAM docked to </a:t>
            </a:r>
            <a:r>
              <a:rPr lang="en-US" sz="1400" dirty="0" err="1" smtClean="0"/>
              <a:t>apo</a:t>
            </a:r>
            <a:r>
              <a:rPr lang="en-US" sz="1400" dirty="0" smtClean="0"/>
              <a:t>-enzyme (3GLS)</a:t>
            </a:r>
          </a:p>
          <a:p>
            <a:r>
              <a:rPr lang="en-US" sz="1400" dirty="0" smtClean="0"/>
              <a:t>(Carbon in dark grey)</a:t>
            </a:r>
            <a:endParaRPr lang="en-US" sz="1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153025" y="3273638"/>
            <a:ext cx="2028826" cy="13680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410075" y="4485948"/>
            <a:ext cx="2476500" cy="9242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10269" y="5039053"/>
            <a:ext cx="1890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NAM docked to 4FVT w/o water</a:t>
            </a:r>
          </a:p>
          <a:p>
            <a:r>
              <a:rPr lang="en-US" sz="1400" dirty="0" smtClean="0"/>
              <a:t>(Carbon in wireframe)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224571" y="1926506"/>
            <a:ext cx="15479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NAM docked to 4FVT w/ water</a:t>
            </a:r>
          </a:p>
          <a:p>
            <a:r>
              <a:rPr lang="en-US" sz="1400" dirty="0" smtClean="0"/>
              <a:t>(Carbon in green)</a:t>
            </a:r>
            <a:endParaRPr lang="en-US" sz="1400" dirty="0"/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5257802" y="2295838"/>
            <a:ext cx="1966769" cy="17903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49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6111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Include intermediate in the receptor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90575"/>
            <a:ext cx="6648450" cy="564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181100" y="752388"/>
            <a:ext cx="6937968" cy="5529350"/>
            <a:chOff x="1181100" y="752388"/>
            <a:chExt cx="6937968" cy="5529350"/>
          </a:xfrm>
        </p:grpSpPr>
        <p:pic>
          <p:nvPicPr>
            <p:cNvPr id="1095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100" y="752388"/>
              <a:ext cx="6937968" cy="5529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038600" y="2428875"/>
              <a:ext cx="1419225" cy="13335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914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0813"/>
            <a:ext cx="8724900" cy="544512"/>
          </a:xfrm>
        </p:spPr>
        <p:txBody>
          <a:bodyPr>
            <a:noAutofit/>
          </a:bodyPr>
          <a:lstStyle/>
          <a:p>
            <a:r>
              <a:rPr lang="en-US" sz="2800" dirty="0" smtClean="0"/>
              <a:t>Docking small ligands with Intermediate in receptor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823912"/>
            <a:ext cx="1524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4" y="962025"/>
            <a:ext cx="1458896" cy="12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336" y="719136"/>
            <a:ext cx="2045628" cy="150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928125"/>
            <a:ext cx="1963965" cy="130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57476"/>
            <a:ext cx="2295525" cy="132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2253557"/>
            <a:ext cx="1791825" cy="150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2539" y="2172771"/>
            <a:ext cx="790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Ligand 1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2300339" y="2185272"/>
            <a:ext cx="790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Ligand 2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4091039" y="2203607"/>
            <a:ext cx="790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Ligand 3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6144583" y="2279093"/>
            <a:ext cx="790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Ligand 4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1057325" y="3681677"/>
            <a:ext cx="790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Ligand 5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7507999" y="3707242"/>
            <a:ext cx="790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/>
              <a:t>Ligand 6</a:t>
            </a:r>
            <a:endParaRPr lang="en-US" sz="1400" dirty="0"/>
          </a:p>
        </p:txBody>
      </p:sp>
      <p:pic>
        <p:nvPicPr>
          <p:cNvPr id="10855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339" y="3605213"/>
            <a:ext cx="50482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0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16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Two NAM binding modes and NAM release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63" y="1047749"/>
            <a:ext cx="6772188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471488"/>
            <a:ext cx="6838950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4" y="890151"/>
            <a:ext cx="7815262" cy="583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6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188913"/>
            <a:ext cx="8229600" cy="6683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Proposed research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28625" y="990600"/>
            <a:ext cx="8229600" cy="5543550"/>
          </a:xfrm>
        </p:spPr>
        <p:txBody>
          <a:bodyPr>
            <a:norm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he drug design protocol</a:t>
            </a:r>
          </a:p>
          <a:p>
            <a:pPr lvl="1"/>
            <a:r>
              <a:rPr lang="en-US" sz="2000" dirty="0" smtClean="0"/>
              <a:t>The ensemble docking approach</a:t>
            </a:r>
          </a:p>
          <a:p>
            <a:pPr lvl="1"/>
            <a:r>
              <a:rPr lang="en-US" sz="2000" dirty="0" smtClean="0"/>
              <a:t>The correlation between IC50 and MM-GBSA/LIE with single structure after docking</a:t>
            </a:r>
          </a:p>
          <a:p>
            <a:pPr lvl="1"/>
            <a:r>
              <a:rPr lang="en-US" sz="2000" dirty="0" smtClean="0"/>
              <a:t>The correlation between IC50 and inhibition mechanism</a:t>
            </a:r>
          </a:p>
          <a:p>
            <a:pPr lvl="1"/>
            <a:r>
              <a:rPr lang="en-US" sz="2000" dirty="0" smtClean="0"/>
              <a:t>The application of MD in structural refinement and binding free energy calculation</a:t>
            </a:r>
          </a:p>
          <a:p>
            <a:r>
              <a:rPr lang="en-US" sz="2400" dirty="0" smtClean="0"/>
              <a:t>Activator </a:t>
            </a:r>
            <a:r>
              <a:rPr lang="en-US" sz="2400" dirty="0"/>
              <a:t>discovery </a:t>
            </a:r>
            <a:endParaRPr lang="en-US" sz="2400" dirty="0" smtClean="0"/>
          </a:p>
          <a:p>
            <a:pPr lvl="1"/>
            <a:r>
              <a:rPr lang="en-US" sz="2000" dirty="0" smtClean="0"/>
              <a:t>Application of </a:t>
            </a:r>
            <a:r>
              <a:rPr lang="en-US" sz="2000" dirty="0" err="1"/>
              <a:t>p</a:t>
            </a:r>
            <a:r>
              <a:rPr lang="en-US" sz="2000" dirty="0" err="1" smtClean="0"/>
              <a:t>harmacophore</a:t>
            </a:r>
            <a:r>
              <a:rPr lang="en-US" sz="2000" dirty="0" smtClean="0"/>
              <a:t> model in library enrichment</a:t>
            </a:r>
          </a:p>
          <a:p>
            <a:pPr lvl="1"/>
            <a:r>
              <a:rPr lang="en-US" sz="2000" dirty="0" smtClean="0"/>
              <a:t>Application of protocol to obtain accurate binding affinity</a:t>
            </a:r>
            <a:endParaRPr lang="en-US" sz="2000" dirty="0"/>
          </a:p>
          <a:p>
            <a:pPr lvl="1"/>
            <a:r>
              <a:rPr lang="en-US" sz="2000" dirty="0" smtClean="0"/>
              <a:t>Application of MD to study the kinetics of ligand exchange</a:t>
            </a:r>
          </a:p>
          <a:p>
            <a:r>
              <a:rPr lang="en-US" sz="2400" dirty="0" smtClean="0"/>
              <a:t>Inhibitor discovery with specificity (SIRT3)</a:t>
            </a:r>
          </a:p>
          <a:p>
            <a:pPr lvl="1"/>
            <a:r>
              <a:rPr lang="en-US" sz="2000" dirty="0" smtClean="0"/>
              <a:t>High throughput screening</a:t>
            </a:r>
          </a:p>
          <a:p>
            <a:pPr lvl="1"/>
            <a:r>
              <a:rPr lang="en-US" sz="2000" dirty="0" smtClean="0"/>
              <a:t>Kinetics model for inhibition</a:t>
            </a:r>
          </a:p>
          <a:p>
            <a:pPr lvl="1"/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0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3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Virtual high throughput screening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400300"/>
            <a:ext cx="4167459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8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5937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Deacetylation</a:t>
            </a:r>
            <a:r>
              <a:rPr lang="en-US" sz="2800" dirty="0" smtClean="0"/>
              <a:t> mechanism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98966"/>
            <a:ext cx="8934450" cy="430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6775" y="6408540"/>
            <a:ext cx="76485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Cen, Y. </a:t>
            </a:r>
            <a:r>
              <a:rPr lang="en-US" sz="1200" dirty="0" err="1"/>
              <a:t>Sirtuins</a:t>
            </a:r>
            <a:r>
              <a:rPr lang="en-US" sz="1200" dirty="0"/>
              <a:t> inhibitors: the approach to affinity and selectivity. </a:t>
            </a:r>
            <a:r>
              <a:rPr lang="en-US" sz="1200" i="1" dirty="0" err="1"/>
              <a:t>Biochim</a:t>
            </a:r>
            <a:r>
              <a:rPr lang="en-US" sz="1200" i="1" dirty="0"/>
              <a:t>. </a:t>
            </a:r>
            <a:r>
              <a:rPr lang="en-US" sz="1200" i="1" dirty="0" err="1"/>
              <a:t>Biophys</a:t>
            </a:r>
            <a:r>
              <a:rPr lang="en-US" sz="1200" i="1" dirty="0"/>
              <a:t>. </a:t>
            </a:r>
            <a:r>
              <a:rPr lang="en-US" sz="1200" i="1" dirty="0" err="1"/>
              <a:t>Acta</a:t>
            </a:r>
            <a:r>
              <a:rPr lang="en-US" sz="1200" dirty="0"/>
              <a:t> </a:t>
            </a:r>
            <a:r>
              <a:rPr lang="en-US" sz="1200" b="1" dirty="0"/>
              <a:t>1804,</a:t>
            </a:r>
            <a:r>
              <a:rPr lang="en-US" sz="1200" dirty="0"/>
              <a:t> 1635–1644 (2010).</a:t>
            </a:r>
          </a:p>
        </p:txBody>
      </p:sp>
    </p:spTree>
    <p:extLst>
      <p:ext uri="{BB962C8B-B14F-4D97-AF65-F5344CB8AC3E}">
        <p14:creationId xmlns:p14="http://schemas.microsoft.com/office/powerpoint/2010/main" val="333966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8" y="531088"/>
            <a:ext cx="6667500" cy="598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61960" y="133350"/>
            <a:ext cx="6282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Sirtuins</a:t>
            </a:r>
            <a:r>
              <a:rPr lang="en-US" sz="2800" dirty="0" smtClean="0"/>
              <a:t> inhibitors discovered through HTS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7400" y="6267450"/>
            <a:ext cx="12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Thiobarbiturates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585042"/>
            <a:ext cx="7143749" cy="624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89"/>
            <a:ext cx="8229600" cy="573087"/>
          </a:xfrm>
        </p:spPr>
        <p:txBody>
          <a:bodyPr>
            <a:normAutofit/>
          </a:bodyPr>
          <a:lstStyle/>
          <a:p>
            <a:r>
              <a:rPr lang="en-US" sz="2800" dirty="0" err="1"/>
              <a:t>Sirtuins</a:t>
            </a:r>
            <a:r>
              <a:rPr lang="en-US" sz="2800" dirty="0"/>
              <a:t> inhibitors discovered through </a:t>
            </a:r>
            <a:r>
              <a:rPr lang="en-US" sz="2800" dirty="0" smtClean="0"/>
              <a:t>HTS (cont.)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963"/>
            <a:ext cx="8229600" cy="5921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Different inhibition mechanism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728383"/>
            <a:ext cx="8915400" cy="575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70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21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Mechanism-based </a:t>
            </a:r>
            <a:r>
              <a:rPr lang="en-US" sz="2800" dirty="0" err="1" smtClean="0"/>
              <a:t>sirtuin</a:t>
            </a:r>
            <a:r>
              <a:rPr lang="en-US" sz="2800" dirty="0" smtClean="0"/>
              <a:t> inhibitors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C24F2D-29E6-4ABF-8E77-DE79D04B21C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933450"/>
            <a:ext cx="7486650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2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6887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Structural changes upon substrate binding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77050" y="6423025"/>
            <a:ext cx="2133600" cy="365125"/>
          </a:xfrm>
        </p:spPr>
        <p:txBody>
          <a:bodyPr/>
          <a:lstStyle/>
          <a:p>
            <a:fld id="{8EC24F2D-29E6-4ABF-8E77-DE79D04B21C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830424"/>
            <a:ext cx="6053137" cy="549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552952" y="1238250"/>
            <a:ext cx="1943098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543304" y="3543300"/>
            <a:ext cx="2980236" cy="447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96050" y="1084361"/>
            <a:ext cx="1826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Acetyl-Lysine </a:t>
            </a:r>
            <a:r>
              <a:rPr lang="en-US" sz="1400" dirty="0" err="1" smtClean="0"/>
              <a:t>Pepetide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523540" y="3374023"/>
            <a:ext cx="1212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Carba</a:t>
            </a:r>
            <a:r>
              <a:rPr lang="en-US" sz="1600" dirty="0" smtClean="0"/>
              <a:t>-NAD+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114800" y="2038350"/>
            <a:ext cx="238125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23540" y="1884461"/>
            <a:ext cx="1694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Apo-enzyme (White)</a:t>
            </a:r>
            <a:endParaRPr lang="en-US" sz="14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867400" y="4501276"/>
            <a:ext cx="628650" cy="6703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57950" y="4347388"/>
            <a:ext cx="228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Enzyme: Substrate: Co-factor</a:t>
            </a:r>
          </a:p>
          <a:p>
            <a:r>
              <a:rPr lang="en-US" sz="1400" dirty="0" smtClean="0"/>
              <a:t>(Green)</a:t>
            </a:r>
            <a:endParaRPr lang="en-US" sz="1400" dirty="0"/>
          </a:p>
        </p:txBody>
      </p:sp>
      <p:sp>
        <p:nvSpPr>
          <p:cNvPr id="26" name="Oval 25"/>
          <p:cNvSpPr/>
          <p:nvPr/>
        </p:nvSpPr>
        <p:spPr>
          <a:xfrm>
            <a:off x="1943100" y="4132748"/>
            <a:ext cx="1704975" cy="1572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751681" y="2905125"/>
            <a:ext cx="820321" cy="59420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-23812" y="6283640"/>
            <a:ext cx="8691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Jin, L. </a:t>
            </a:r>
            <a:r>
              <a:rPr lang="en-US" sz="1200" i="1" dirty="0"/>
              <a:t>et al.</a:t>
            </a:r>
            <a:r>
              <a:rPr lang="en-US" sz="1200" dirty="0"/>
              <a:t> Crystal structures of human SIRT3 displaying substrate-induced conformational changes. </a:t>
            </a:r>
            <a:r>
              <a:rPr lang="en-US" sz="1200" i="1" dirty="0"/>
              <a:t>J. Biol. Chem.</a:t>
            </a:r>
            <a:r>
              <a:rPr lang="en-US" sz="1200" dirty="0"/>
              <a:t> </a:t>
            </a:r>
            <a:r>
              <a:rPr lang="en-US" sz="1200" b="1" dirty="0"/>
              <a:t>284,</a:t>
            </a:r>
            <a:r>
              <a:rPr lang="en-US" sz="1200" dirty="0"/>
              <a:t> 24394–405 (2009)</a:t>
            </a:r>
          </a:p>
          <a:p>
            <a:r>
              <a:rPr lang="en-US" sz="1200" dirty="0" err="1" smtClean="0"/>
              <a:t>Szczepankiewicz</a:t>
            </a:r>
            <a:r>
              <a:rPr lang="en-US" sz="1200" dirty="0"/>
              <a:t>, B. G. </a:t>
            </a:r>
            <a:r>
              <a:rPr lang="en-US" sz="1200" i="1" dirty="0"/>
              <a:t>et al.</a:t>
            </a:r>
            <a:r>
              <a:rPr lang="en-US" sz="1200" dirty="0"/>
              <a:t> Synthesis of </a:t>
            </a:r>
            <a:r>
              <a:rPr lang="en-US" sz="1200" dirty="0" err="1"/>
              <a:t>carba</a:t>
            </a:r>
            <a:r>
              <a:rPr lang="en-US" sz="1200" dirty="0"/>
              <a:t>-NAD and the structures of its ternary complexes with SIRT3 and SIRT5. </a:t>
            </a:r>
            <a:r>
              <a:rPr lang="en-US" sz="1200" i="1" dirty="0"/>
              <a:t>J. Org. Chem.</a:t>
            </a:r>
            <a:r>
              <a:rPr lang="en-US" sz="1200" dirty="0"/>
              <a:t> </a:t>
            </a:r>
            <a:r>
              <a:rPr lang="en-US" sz="1200" b="1" dirty="0"/>
              <a:t>77,</a:t>
            </a:r>
            <a:r>
              <a:rPr lang="en-US" sz="1200" dirty="0"/>
              <a:t> 7319–29 (2012)</a:t>
            </a:r>
          </a:p>
        </p:txBody>
      </p:sp>
    </p:spTree>
    <p:extLst>
      <p:ext uri="{BB962C8B-B14F-4D97-AF65-F5344CB8AC3E}">
        <p14:creationId xmlns:p14="http://schemas.microsoft.com/office/powerpoint/2010/main" val="8381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6141</TotalTime>
  <Words>2368</Words>
  <Application>Microsoft Office PowerPoint</Application>
  <PresentationFormat>On-screen Show (4:3)</PresentationFormat>
  <Paragraphs>311</Paragraphs>
  <Slides>38</Slides>
  <Notes>8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Previous sirtuin inhibitor discovery</vt:lpstr>
      <vt:lpstr>Deacetylation mechanism</vt:lpstr>
      <vt:lpstr>PowerPoint Presentation</vt:lpstr>
      <vt:lpstr>Sirtuins inhibitors discovered through HTS (cont.)</vt:lpstr>
      <vt:lpstr>Different inhibition mechanism</vt:lpstr>
      <vt:lpstr>Mechanism-based sirtuin inhibitors</vt:lpstr>
      <vt:lpstr>Structural changes upon substrate binding</vt:lpstr>
      <vt:lpstr>Structural change upon formation of intermediate</vt:lpstr>
      <vt:lpstr>Structural change upon inhibitor binding (Case 1)</vt:lpstr>
      <vt:lpstr>Structural change upon inhibitor binding (Case 2)</vt:lpstr>
      <vt:lpstr>General approach to Drug Discovery</vt:lpstr>
      <vt:lpstr>Ensemble docking</vt:lpstr>
      <vt:lpstr>Docking strategies/practices</vt:lpstr>
      <vt:lpstr>Binding free energy using MM-PB(GB)SA method</vt:lpstr>
      <vt:lpstr>MM-PB(GB)SA</vt:lpstr>
      <vt:lpstr>MM-PB(GB)SA</vt:lpstr>
      <vt:lpstr>Linear Interaction Energy (LIE)</vt:lpstr>
      <vt:lpstr>Molecular dynamics simulation for refinement and sampling</vt:lpstr>
      <vt:lpstr>NAD+ binding revisited</vt:lpstr>
      <vt:lpstr>NAD+ Docking results using multiple receptor structures</vt:lpstr>
      <vt:lpstr>Top binding mode using three different receptor structures (4JSR, 4BVG, 4BN5)</vt:lpstr>
      <vt:lpstr>Bound structure (4FVT) as receptor (with Acetyl-Lysine Peptide) and inhibitor effect </vt:lpstr>
      <vt:lpstr>PowerPoint Presentation</vt:lpstr>
      <vt:lpstr>Binding of Acetyl-Lysine Peptide</vt:lpstr>
      <vt:lpstr>Inhibition mechanism revisited</vt:lpstr>
      <vt:lpstr>Binding of Known Ligands</vt:lpstr>
      <vt:lpstr>Binding mode for known ligands on 4BN5</vt:lpstr>
      <vt:lpstr>Binding of Selected Ligands</vt:lpstr>
      <vt:lpstr>Activators design targeting base exchange reaction</vt:lpstr>
      <vt:lpstr>Small ligands experimentally tested for inhibition</vt:lpstr>
      <vt:lpstr>Binding of Nicotinamide (two potential orientations)</vt:lpstr>
      <vt:lpstr>Include intermediate in the receptor</vt:lpstr>
      <vt:lpstr>Docking small ligands with Intermediate in receptor</vt:lpstr>
      <vt:lpstr>Two NAM binding modes and NAM release</vt:lpstr>
      <vt:lpstr>Proposed research</vt:lpstr>
      <vt:lpstr>Virtual high throughput screening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gilson</dc:creator>
  <cp:lastModifiedBy>Ping Lin</cp:lastModifiedBy>
  <cp:revision>452</cp:revision>
  <dcterms:created xsi:type="dcterms:W3CDTF">2010-11-30T23:33:58Z</dcterms:created>
  <dcterms:modified xsi:type="dcterms:W3CDTF">2013-10-18T13:06:01Z</dcterms:modified>
</cp:coreProperties>
</file>