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6" r:id="rId4"/>
    <p:sldId id="258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5" autoAdjust="0"/>
    <p:restoredTop sz="94660"/>
  </p:normalViewPr>
  <p:slideViewPr>
    <p:cSldViewPr>
      <p:cViewPr varScale="1">
        <p:scale>
          <a:sx n="64" d="100"/>
          <a:sy n="64" d="100"/>
        </p:scale>
        <p:origin x="-77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mclab\Documents\PMC%20AT\Group%20members\AU\OAADPr%20calculation\OAADPr.Dose%20respons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mclab\Documents\PMC%20AT\Group%20members\AU\OAADPr%20calculation\OAADPr.Dose%20respons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0</a:t>
            </a:r>
            <a:r>
              <a:rPr lang="en-US" sz="1400">
                <a:latin typeface="Symbol" panose="05050102010706020507" pitchFamily="18" charset="2"/>
              </a:rPr>
              <a:t>m</a:t>
            </a:r>
            <a:r>
              <a:rPr lang="en-US" sz="1400"/>
              <a:t>M NAM/0</a:t>
            </a:r>
            <a:r>
              <a:rPr lang="en-US" sz="1400">
                <a:latin typeface="Symbol" panose="05050102010706020507" pitchFamily="18" charset="2"/>
              </a:rPr>
              <a:t>m</a:t>
            </a:r>
            <a:r>
              <a:rPr lang="en-US" sz="1400"/>
              <a:t>M HKL</a:t>
            </a:r>
          </a:p>
        </c:rich>
      </c:tx>
      <c:layout>
        <c:manualLayout>
          <c:xMode val="edge"/>
          <c:yMode val="edge"/>
          <c:x val="0.3835693350831146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198862642169732"/>
          <c:y val="0.11158573928258968"/>
          <c:w val="0.7674558180227472"/>
          <c:h val="0.77243438320209978"/>
        </c:manualLayout>
      </c:layout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Analysis!$C$39:$D$39</c:f>
              <c:strCache>
                <c:ptCount val="2"/>
                <c:pt idx="0">
                  <c:v>0uM OAADPr</c:v>
                </c:pt>
                <c:pt idx="1">
                  <c:v>2.5uM OAADPr</c:v>
                </c:pt>
              </c:strCache>
            </c:strRef>
          </c:cat>
          <c:val>
            <c:numRef>
              <c:f>Analysis!$C$40:$D$40</c:f>
              <c:numCache>
                <c:formatCode>General</c:formatCode>
                <c:ptCount val="2"/>
                <c:pt idx="0">
                  <c:v>0.50570000000000004</c:v>
                </c:pt>
                <c:pt idx="1">
                  <c:v>0.45300000000000001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832768"/>
        <c:axId val="83285888"/>
      </c:barChart>
      <c:catAx>
        <c:axId val="82832768"/>
        <c:scaling>
          <c:orientation val="minMax"/>
        </c:scaling>
        <c:delete val="0"/>
        <c:axPos val="b"/>
        <c:majorTickMark val="out"/>
        <c:minorTickMark val="none"/>
        <c:tickLblPos val="nextTo"/>
        <c:crossAx val="83285888"/>
        <c:crosses val="autoZero"/>
        <c:auto val="1"/>
        <c:lblAlgn val="ctr"/>
        <c:lblOffset val="100"/>
        <c:noMultiLvlLbl val="0"/>
      </c:catAx>
      <c:valAx>
        <c:axId val="83285888"/>
        <c:scaling>
          <c:orientation val="minMax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Initial rate, </a:t>
                </a:r>
                <a:r>
                  <a:rPr lang="en-US">
                    <a:latin typeface="Symbol" panose="05050102010706020507" pitchFamily="18" charset="2"/>
                  </a:rPr>
                  <a:t>m</a:t>
                </a:r>
                <a:r>
                  <a:rPr lang="en-US"/>
                  <a:t>M/min</a:t>
                </a:r>
              </a:p>
            </c:rich>
          </c:tx>
          <c:layout>
            <c:manualLayout>
              <c:xMode val="edge"/>
              <c:yMode val="edge"/>
              <c:x val="3.888888888888889E-2"/>
              <c:y val="0.23615923009623796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crossAx val="82832768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100</a:t>
            </a:r>
            <a:r>
              <a:rPr lang="en-US" sz="1400">
                <a:latin typeface="Symbol" panose="05050102010706020507" pitchFamily="18" charset="2"/>
              </a:rPr>
              <a:t>m</a:t>
            </a:r>
            <a:r>
              <a:rPr lang="en-US" sz="1400"/>
              <a:t>M NAM/200</a:t>
            </a:r>
            <a:r>
              <a:rPr lang="en-US" sz="1400">
                <a:latin typeface="Symbol" panose="05050102010706020507" pitchFamily="18" charset="2"/>
              </a:rPr>
              <a:t>m</a:t>
            </a:r>
            <a:r>
              <a:rPr lang="en-US" sz="1400"/>
              <a:t>M HKL</a:t>
            </a:r>
          </a:p>
        </c:rich>
      </c:tx>
      <c:layout>
        <c:manualLayout>
          <c:xMode val="edge"/>
          <c:yMode val="edge"/>
          <c:x val="0.3835693350831146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0198862642169732"/>
          <c:y val="0.11158573928258968"/>
          <c:w val="0.7674558180227472"/>
          <c:h val="0.7724343832020997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</c:spPr>
          <c:invertIfNegative val="0"/>
          <c:cat>
            <c:strRef>
              <c:f>Analysis!$E$39:$F$39</c:f>
              <c:strCache>
                <c:ptCount val="2"/>
                <c:pt idx="0">
                  <c:v>0uM OAADPr</c:v>
                </c:pt>
                <c:pt idx="1">
                  <c:v>2.5uM OAADPr</c:v>
                </c:pt>
              </c:strCache>
            </c:strRef>
          </c:cat>
          <c:val>
            <c:numRef>
              <c:f>Analysis!$E$40:$F$40</c:f>
              <c:numCache>
                <c:formatCode>General</c:formatCode>
                <c:ptCount val="2"/>
                <c:pt idx="0">
                  <c:v>9.8430000000000004E-2</c:v>
                </c:pt>
                <c:pt idx="1">
                  <c:v>0.109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6456960"/>
        <c:axId val="126558208"/>
      </c:barChart>
      <c:catAx>
        <c:axId val="126456960"/>
        <c:scaling>
          <c:orientation val="minMax"/>
        </c:scaling>
        <c:delete val="0"/>
        <c:axPos val="b"/>
        <c:majorTickMark val="out"/>
        <c:minorTickMark val="none"/>
        <c:tickLblPos val="nextTo"/>
        <c:crossAx val="126558208"/>
        <c:crosses val="autoZero"/>
        <c:auto val="1"/>
        <c:lblAlgn val="ctr"/>
        <c:lblOffset val="100"/>
        <c:noMultiLvlLbl val="0"/>
      </c:catAx>
      <c:valAx>
        <c:axId val="126558208"/>
        <c:scaling>
          <c:orientation val="minMax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Initial rate, </a:t>
                </a:r>
                <a:r>
                  <a:rPr lang="en-US">
                    <a:latin typeface="Symbol" panose="05050102010706020507" pitchFamily="18" charset="2"/>
                  </a:rPr>
                  <a:t>m</a:t>
                </a:r>
                <a:r>
                  <a:rPr lang="en-US"/>
                  <a:t>M/min</a:t>
                </a:r>
              </a:p>
            </c:rich>
          </c:tx>
          <c:layout>
            <c:manualLayout>
              <c:xMode val="edge"/>
              <c:yMode val="edge"/>
              <c:x val="3.888888888888889E-2"/>
              <c:y val="0.23615923009623796"/>
            </c:manualLayout>
          </c:layout>
          <c:overlay val="0"/>
        </c:title>
        <c:numFmt formatCode="#,##0.000" sourceLinked="0"/>
        <c:majorTickMark val="out"/>
        <c:minorTickMark val="none"/>
        <c:tickLblPos val="nextTo"/>
        <c:crossAx val="126456960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95B-60BD-419D-AED9-C54CE3544C5D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DA81-9573-4E0A-B185-8CF47AC0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0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95B-60BD-419D-AED9-C54CE3544C5D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DA81-9573-4E0A-B185-8CF47AC0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95B-60BD-419D-AED9-C54CE3544C5D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DA81-9573-4E0A-B185-8CF47AC0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95B-60BD-419D-AED9-C54CE3544C5D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DA81-9573-4E0A-B185-8CF47AC0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7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95B-60BD-419D-AED9-C54CE3544C5D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DA81-9573-4E0A-B185-8CF47AC0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915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95B-60BD-419D-AED9-C54CE3544C5D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DA81-9573-4E0A-B185-8CF47AC0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01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95B-60BD-419D-AED9-C54CE3544C5D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DA81-9573-4E0A-B185-8CF47AC0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15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95B-60BD-419D-AED9-C54CE3544C5D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DA81-9573-4E0A-B185-8CF47AC0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13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95B-60BD-419D-AED9-C54CE3544C5D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DA81-9573-4E0A-B185-8CF47AC0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51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95B-60BD-419D-AED9-C54CE3544C5D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DA81-9573-4E0A-B185-8CF47AC0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09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195B-60BD-419D-AED9-C54CE3544C5D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5DA81-9573-4E0A-B185-8CF47AC0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605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5195B-60BD-419D-AED9-C54CE3544C5D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65DA81-9573-4E0A-B185-8CF47AC0DB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7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862537"/>
              </p:ext>
            </p:extLst>
          </p:nvPr>
        </p:nvGraphicFramePr>
        <p:xfrm>
          <a:off x="152400" y="3230880"/>
          <a:ext cx="4114800" cy="1264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400"/>
                <a:gridCol w="1447800"/>
                <a:gridCol w="1371600"/>
              </a:tblGrid>
              <a:tr h="381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100uM NAD+, 600uM K122, </a:t>
                      </a:r>
                      <a:r>
                        <a:rPr lang="en-US" sz="1400" b="1" u="sng" strike="noStrike" dirty="0">
                          <a:solidFill>
                            <a:srgbClr val="FF0000"/>
                          </a:solidFill>
                          <a:effectLst/>
                        </a:rPr>
                        <a:t>0uM NAM, 0uM HKL</a:t>
                      </a:r>
                      <a:endParaRPr lang="en-US" sz="1400" b="1" i="0" u="sng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Time (min)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0uM OAADPr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2.5uM OAADPr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0.0000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0.0000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4.3226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3.9237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8.2098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7.7033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" y="2926080"/>
            <a:ext cx="9966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/>
              <a:t>Raw Data</a:t>
            </a:r>
            <a:endParaRPr lang="en-US" sz="1600" b="1" u="sng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524790"/>
              </p:ext>
            </p:extLst>
          </p:nvPr>
        </p:nvGraphicFramePr>
        <p:xfrm>
          <a:off x="4572000" y="2567940"/>
          <a:ext cx="4114800" cy="1927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/>
                <a:gridCol w="1447800"/>
                <a:gridCol w="1447800"/>
              </a:tblGrid>
              <a:tr h="381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100uM NAD+, 600uM K122</a:t>
                      </a:r>
                      <a:r>
                        <a:rPr lang="en-US" sz="1400" u="none" strike="noStrike" dirty="0" smtClean="0">
                          <a:effectLst/>
                        </a:rPr>
                        <a:t>, </a:t>
                      </a:r>
                      <a:r>
                        <a:rPr lang="en-US" sz="1400" b="1" u="sng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100uM </a:t>
                      </a:r>
                      <a:r>
                        <a:rPr lang="en-US" sz="1400" b="1" u="sng" strike="noStrike" dirty="0">
                          <a:solidFill>
                            <a:srgbClr val="FF0000"/>
                          </a:solidFill>
                          <a:effectLst/>
                        </a:rPr>
                        <a:t>NAM, 200uM HKL</a:t>
                      </a:r>
                      <a:endParaRPr lang="en-US" sz="1400" b="1" i="0" u="sng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Time (min)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0uM OAADPr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2.5uM OAADPr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0.0000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0.0000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1.5380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1.6534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1.8368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1.8480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40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2.1450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2.3841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80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2.5750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2.4839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3.4582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3.6415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95800" y="2263140"/>
            <a:ext cx="9966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/>
              <a:t>Raw Data</a:t>
            </a:r>
            <a:endParaRPr lang="en-US" sz="1600" b="1" u="sng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743035"/>
              </p:ext>
            </p:extLst>
          </p:nvPr>
        </p:nvGraphicFramePr>
        <p:xfrm>
          <a:off x="152400" y="4953000"/>
          <a:ext cx="7543800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4628"/>
                <a:gridCol w="1488557"/>
                <a:gridCol w="1488557"/>
                <a:gridCol w="1446029"/>
                <a:gridCol w="1446029"/>
              </a:tblGrid>
              <a:tr h="274320">
                <a:tc rowSpan="2"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0uM NAM/0uM HKL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100uM NAM/200uM  HKL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0uM OAADPr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2.5uM OAADPr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0uM OAADPr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2.5uM OAADPr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Single exp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0.5057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0.453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0.09843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0.109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2nd poly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0.4801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0.4333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0.04413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0.04308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3rd poly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Too few points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Too few points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0.08682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0.09834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44491" y="4614446"/>
            <a:ext cx="18605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en-US" sz="1600" b="1" u="sng" strike="noStrike" dirty="0" smtClean="0">
                <a:effectLst/>
              </a:rPr>
              <a:t>Initial rate, </a:t>
            </a:r>
            <a:r>
              <a:rPr lang="en-US" sz="1600" b="1" u="sng" strike="noStrike" dirty="0" err="1" smtClean="0">
                <a:effectLst/>
              </a:rPr>
              <a:t>uM</a:t>
            </a:r>
            <a:r>
              <a:rPr lang="en-US" sz="1600" b="1" u="sng" strike="noStrike" dirty="0" smtClean="0">
                <a:effectLst/>
              </a:rPr>
              <a:t>/min</a:t>
            </a:r>
            <a:endParaRPr lang="en-US" sz="1600" b="1" u="sng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" y="76200"/>
            <a:ext cx="1501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OAADPr Expt.</a:t>
            </a:r>
            <a:endParaRPr lang="en-US" b="1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" y="452497"/>
            <a:ext cx="345928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[MnSOD K122] = 600 </a:t>
            </a:r>
            <a:r>
              <a:rPr lang="en-US" sz="1600" dirty="0" err="1" smtClean="0"/>
              <a:t>uM</a:t>
            </a:r>
            <a:endParaRPr lang="en-US" sz="1600" dirty="0" smtClean="0"/>
          </a:p>
          <a:p>
            <a:r>
              <a:rPr lang="en-US" sz="1600" dirty="0" smtClean="0"/>
              <a:t>[NAD+] = 100 </a:t>
            </a:r>
            <a:r>
              <a:rPr lang="en-US" sz="1600" dirty="0" err="1" smtClean="0"/>
              <a:t>uM</a:t>
            </a:r>
            <a:endParaRPr lang="en-US" sz="1600" dirty="0" smtClean="0"/>
          </a:p>
          <a:p>
            <a:r>
              <a:rPr lang="en-US" sz="1600" dirty="0" smtClean="0"/>
              <a:t>[HKL] = 0, 200 </a:t>
            </a:r>
            <a:r>
              <a:rPr lang="en-US" sz="1600" dirty="0" err="1" smtClean="0"/>
              <a:t>uM</a:t>
            </a:r>
            <a:endParaRPr lang="en-US" sz="1600" dirty="0" smtClean="0"/>
          </a:p>
          <a:p>
            <a:r>
              <a:rPr lang="en-US" sz="1600" dirty="0" smtClean="0"/>
              <a:t>[NAM] = 0, 100 </a:t>
            </a:r>
            <a:r>
              <a:rPr lang="en-US" sz="1600" dirty="0" err="1" smtClean="0"/>
              <a:t>uM</a:t>
            </a:r>
            <a:endParaRPr lang="en-US" sz="1600" dirty="0" smtClean="0"/>
          </a:p>
          <a:p>
            <a:r>
              <a:rPr lang="en-US" sz="1600" dirty="0" smtClean="0"/>
              <a:t>[OAADPr] = 0, 2.5 </a:t>
            </a:r>
            <a:r>
              <a:rPr lang="en-US" sz="1600" dirty="0" err="1" smtClean="0"/>
              <a:t>uM</a:t>
            </a:r>
            <a:endParaRPr lang="en-US" sz="1600" dirty="0" smtClean="0"/>
          </a:p>
          <a:p>
            <a:r>
              <a:rPr lang="en-US" sz="1600" dirty="0" smtClean="0"/>
              <a:t>Time points = 0, 10, 30, 40, 80, 120 min</a:t>
            </a:r>
          </a:p>
          <a:p>
            <a:r>
              <a:rPr lang="en-US" sz="1600" dirty="0" smtClean="0"/>
              <a:t>AE-Sirt3 = 5 U (XG Batch I)</a:t>
            </a:r>
          </a:p>
          <a:p>
            <a:r>
              <a:rPr lang="en-US" sz="1600" dirty="0" smtClean="0"/>
              <a:t>No repeat</a:t>
            </a:r>
          </a:p>
        </p:txBody>
      </p:sp>
    </p:spTree>
    <p:extLst>
      <p:ext uri="{BB962C8B-B14F-4D97-AF65-F5344CB8AC3E}">
        <p14:creationId xmlns:p14="http://schemas.microsoft.com/office/powerpoint/2010/main" val="1172690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8655"/>
            <a:ext cx="7467600" cy="3212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505200"/>
            <a:ext cx="6419850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2369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"/>
            <a:ext cx="7315200" cy="335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486" y="3588190"/>
            <a:ext cx="6944627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487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6200"/>
            <a:ext cx="7086600" cy="3662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774945"/>
            <a:ext cx="6391275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3549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26170"/>
            <a:ext cx="87630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Remarks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At </a:t>
            </a:r>
            <a:r>
              <a:rPr lang="en-US" sz="1400" dirty="0" smtClean="0"/>
              <a:t>0µM NAM and 0µM HKL , in the presence of 2.5 µM OAADPr, the initial rate decreased from 0.5057 to 0.453 µM</a:t>
            </a:r>
            <a:r>
              <a:rPr lang="en-US" sz="1400" dirty="0" smtClean="0"/>
              <a:t>/min ( 10.4%)—Single Exponential; 0.4801 to 0.4333 (9.7%)- 3nd Polynomial, which indicated that OAADPr does has inhibition effects.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At 100µM NAM and 200µM HKL. in the presence of 2.5 µM OAADPr, the initial rate increased from 0.09843 to 0.109 (10.7%) – Single Exponential; decreased from 0.04413-0.04308 (2.4%) –2</a:t>
            </a:r>
            <a:r>
              <a:rPr lang="en-US" sz="1400" baseline="30000" dirty="0" smtClean="0"/>
              <a:t>nd</a:t>
            </a:r>
            <a:r>
              <a:rPr lang="en-US" sz="1400" dirty="0" smtClean="0"/>
              <a:t> polynomial; and increased from 0.08682 to 0.09834 (13.3%)---3</a:t>
            </a:r>
            <a:r>
              <a:rPr lang="en-US" sz="1400" baseline="30000" dirty="0" smtClean="0"/>
              <a:t>rd</a:t>
            </a:r>
            <a:r>
              <a:rPr lang="en-US" sz="1400" dirty="0" smtClean="0"/>
              <a:t> polynomial. </a:t>
            </a:r>
            <a:r>
              <a:rPr lang="en-US" sz="1400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By using different functions to fit the time series data, the initial rates obtained varies. As notices before, 10 min time point did not fit will all the current functions (slides 2-4).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400" dirty="0" smtClean="0"/>
              <a:t>For 0NAM/0HKL, we have saved sample for longer time point. Please advise if it’s necessary to run them.  Total 6 samples for one day.</a:t>
            </a:r>
          </a:p>
          <a:p>
            <a:endParaRPr lang="en-US" sz="1400" dirty="0" smtClean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2271544"/>
              </p:ext>
            </p:extLst>
          </p:nvPr>
        </p:nvGraphicFramePr>
        <p:xfrm>
          <a:off x="76200" y="3657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7547694"/>
              </p:ext>
            </p:extLst>
          </p:nvPr>
        </p:nvGraphicFramePr>
        <p:xfrm>
          <a:off x="4512398" y="3657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7736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57" y="457200"/>
            <a:ext cx="4333875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0021" y="381000"/>
            <a:ext cx="436245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2875" y="250495"/>
            <a:ext cx="4836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(a)                                                                              (b)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42875" y="5046377"/>
            <a:ext cx="89249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Figure X</a:t>
            </a:r>
            <a:r>
              <a:rPr lang="en-US" sz="1600" dirty="0" smtClean="0"/>
              <a:t>. Investigation of OAADPr product inhibition. The deaceylation reactions were performed at [NAD</a:t>
            </a:r>
            <a:r>
              <a:rPr lang="en-US" sz="1600" baseline="30000" dirty="0" smtClean="0"/>
              <a:t>+</a:t>
            </a:r>
            <a:r>
              <a:rPr lang="en-US" sz="1600" dirty="0" smtClean="0"/>
              <a:t>]=100</a:t>
            </a:r>
            <a:r>
              <a:rPr lang="en-US" sz="1600" dirty="0" smtClean="0"/>
              <a:t>µ</a:t>
            </a:r>
            <a:r>
              <a:rPr lang="en-US" sz="1600" dirty="0" smtClean="0"/>
              <a:t>M, [MnSOD K122]=600</a:t>
            </a:r>
            <a:r>
              <a:rPr lang="en-US" sz="1600" dirty="0" smtClean="0"/>
              <a:t>µ</a:t>
            </a:r>
            <a:r>
              <a:rPr lang="en-US" sz="1600" dirty="0" smtClean="0"/>
              <a:t>M in the presence of 2.5 µM OAADPr (a) 0</a:t>
            </a:r>
            <a:r>
              <a:rPr lang="en-US" sz="1600" dirty="0" smtClean="0"/>
              <a:t>µ</a:t>
            </a:r>
            <a:r>
              <a:rPr lang="en-US" sz="1600" dirty="0" smtClean="0"/>
              <a:t>M NAM and 0</a:t>
            </a:r>
            <a:r>
              <a:rPr lang="en-US" sz="1600" dirty="0" smtClean="0"/>
              <a:t>µ</a:t>
            </a:r>
            <a:r>
              <a:rPr lang="en-US" sz="1600" dirty="0" smtClean="0"/>
              <a:t>M HKL (b) 100</a:t>
            </a:r>
            <a:r>
              <a:rPr lang="en-US" sz="1600" dirty="0" smtClean="0"/>
              <a:t>µ</a:t>
            </a:r>
            <a:r>
              <a:rPr lang="en-US" sz="1600" dirty="0" smtClean="0"/>
              <a:t>M NAM and 200</a:t>
            </a:r>
            <a:r>
              <a:rPr lang="en-US" sz="1600" dirty="0" smtClean="0"/>
              <a:t>µ</a:t>
            </a:r>
            <a:r>
              <a:rPr lang="en-US" sz="1600" dirty="0" smtClean="0"/>
              <a:t>M HKL. The product formation was monitored by HPLC at desired time points (0, 10, 30, 40, 80, 120min). The time series were fitted in single exponential function in Prism.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70531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446</Words>
  <Application>Microsoft Office PowerPoint</Application>
  <PresentationFormat>On-screen Show (4:3)</PresentationFormat>
  <Paragraphs>80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PMC Lab</dc:creator>
  <cp:lastModifiedBy>PMC Lab</cp:lastModifiedBy>
  <cp:revision>11</cp:revision>
  <dcterms:created xsi:type="dcterms:W3CDTF">2017-05-31T14:32:45Z</dcterms:created>
  <dcterms:modified xsi:type="dcterms:W3CDTF">2017-05-31T16:00:18Z</dcterms:modified>
</cp:coreProperties>
</file>