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0" r:id="rId5"/>
    <p:sldId id="266" r:id="rId6"/>
    <p:sldId id="267" r:id="rId7"/>
    <p:sldId id="268" r:id="rId8"/>
    <p:sldId id="269" r:id="rId9"/>
    <p:sldId id="271" r:id="rId10"/>
    <p:sldId id="259" r:id="rId11"/>
    <p:sldId id="272" r:id="rId12"/>
    <p:sldId id="262" r:id="rId13"/>
    <p:sldId id="260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0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3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6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8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5994-9517-489D-BEA8-069260B7FB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2659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Aim: </a:t>
            </a:r>
            <a:r>
              <a:rPr kumimoji="0" lang="en-US" altLang="en-US" b="1" i="0" u="sng" strike="noStrike" cap="none" normalizeH="0" baseline="0" dirty="0" err="1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Deacetylated</a:t>
            </a: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FdL2 peptide to check the detection limitation of old HPLC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5105400" cy="12785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6700" y="3147536"/>
            <a:ext cx="8191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Peptide-3 (P53 317-320-AMC) is the deacetylation product of FdL2 peptide. </a:t>
            </a:r>
          </a:p>
          <a:p>
            <a:r>
              <a:rPr lang="en-US" sz="1400" dirty="0"/>
              <a:t>[Peptide 3]= 0.25, 0.5, 1, 1.5 </a:t>
            </a:r>
            <a:r>
              <a:rPr lang="en-US" sz="1400" dirty="0" err="1"/>
              <a:t>uM</a:t>
            </a:r>
            <a:r>
              <a:rPr lang="en-US" sz="1400" dirty="0"/>
              <a:t> (10, 20, 40, 60 </a:t>
            </a:r>
            <a:r>
              <a:rPr lang="en-US" sz="1400" dirty="0" err="1"/>
              <a:t>pmole</a:t>
            </a:r>
            <a:r>
              <a:rPr lang="en-US" sz="1400" dirty="0"/>
              <a:t>)</a:t>
            </a:r>
          </a:p>
          <a:p>
            <a:r>
              <a:rPr lang="en-US" sz="1400" dirty="0"/>
              <a:t>The samples will be run </a:t>
            </a:r>
            <a:r>
              <a:rPr lang="en-US" sz="1400" dirty="0" smtClean="0"/>
              <a:t>2/3 </a:t>
            </a:r>
            <a:r>
              <a:rPr lang="en-US" sz="1400" dirty="0"/>
              <a:t>times for </a:t>
            </a:r>
            <a:r>
              <a:rPr lang="en-US" sz="1400" dirty="0" smtClean="0"/>
              <a:t>intra/inter-day variation. </a:t>
            </a:r>
            <a:r>
              <a:rPr lang="en-US" sz="1400" dirty="0"/>
              <a:t>  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838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Proposed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PMC-XG1-1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0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1135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Aim: Deacetylation </a:t>
            </a:r>
            <a:r>
              <a:rPr lang="en-US" b="1" u="sng" dirty="0"/>
              <a:t>reactions condition modification within HPLC detection limitation</a:t>
            </a:r>
            <a:r>
              <a:rPr lang="en-US" dirty="0"/>
              <a:t>-</a:t>
            </a:r>
            <a:r>
              <a:rPr lang="en-US" b="1" u="sng" dirty="0"/>
              <a:t>FdL2 peptide.</a:t>
            </a:r>
            <a:r>
              <a:rPr lang="en-US" dirty="0"/>
              <a:t>   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FdL2 peptide] = </a:t>
            </a:r>
            <a:r>
              <a:rPr lang="en-US" u="sng" dirty="0" smtClean="0">
                <a:solidFill>
                  <a:srgbClr val="FF0000"/>
                </a:solidFill>
              </a:rPr>
              <a:t>3uM</a:t>
            </a:r>
            <a:r>
              <a:rPr lang="en-US" dirty="0" smtClean="0">
                <a:solidFill>
                  <a:srgbClr val="FF0000"/>
                </a:solidFill>
              </a:rPr>
              <a:t> from PMC XG1-1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[NAD+] = </a:t>
            </a:r>
            <a:r>
              <a:rPr lang="en-US" dirty="0" smtClean="0"/>
              <a:t>3000 </a:t>
            </a:r>
            <a:r>
              <a:rPr lang="en-US" dirty="0" err="1" smtClean="0"/>
              <a:t>uM</a:t>
            </a:r>
            <a:endParaRPr lang="en-US" dirty="0"/>
          </a:p>
          <a:p>
            <a:r>
              <a:rPr lang="en-US" dirty="0"/>
              <a:t>[Enzo SIRT3 and in-house SIRT3] = 10 </a:t>
            </a:r>
            <a:r>
              <a:rPr lang="en-US" dirty="0" smtClean="0"/>
              <a:t>U</a:t>
            </a:r>
          </a:p>
          <a:p>
            <a:r>
              <a:rPr lang="en-US" dirty="0" smtClean="0"/>
              <a:t>Enzo SIRT3:  Bulk order, 11U/</a:t>
            </a:r>
            <a:r>
              <a:rPr lang="en-US" dirty="0" err="1" smtClean="0"/>
              <a:t>ul</a:t>
            </a:r>
            <a:endParaRPr lang="en-US" dirty="0" smtClean="0"/>
          </a:p>
          <a:p>
            <a:r>
              <a:rPr lang="en-US" dirty="0" smtClean="0"/>
              <a:t>In-house SIRT3: SM batch 6+7, 1.6U/</a:t>
            </a:r>
            <a:r>
              <a:rPr lang="en-US" dirty="0" err="1" smtClean="0"/>
              <a:t>ul</a:t>
            </a:r>
            <a:r>
              <a:rPr lang="en-US" dirty="0" smtClean="0"/>
              <a:t>, no FPLC used</a:t>
            </a:r>
            <a:endParaRPr lang="en-US" dirty="0"/>
          </a:p>
          <a:p>
            <a:r>
              <a:rPr lang="en-US" dirty="0"/>
              <a:t>Time point = 5, 30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838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Proposed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PMC-XG2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3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362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Results for 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PMC-XG2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1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45820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3581400"/>
            <a:ext cx="8458200" cy="297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4333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Overview of the Results - </a:t>
            </a:r>
            <a:r>
              <a:rPr lang="en-US" b="1" u="sng" dirty="0" err="1" smtClean="0"/>
              <a:t>Interday</a:t>
            </a:r>
            <a:r>
              <a:rPr lang="en-US" b="1" u="sng" dirty="0" smtClean="0"/>
              <a:t> variation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5306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26511"/>
              </p:ext>
            </p:extLst>
          </p:nvPr>
        </p:nvGraphicFramePr>
        <p:xfrm>
          <a:off x="393699" y="93702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12684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11841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12262.5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596.1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191507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194059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192783.0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1804.5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204191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205900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205045.5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1208.4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6.212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5.751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5.982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7.454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6.901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7.178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0.391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499" y="533400"/>
            <a:ext cx="179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5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06310"/>
              </p:ext>
            </p:extLst>
          </p:nvPr>
        </p:nvGraphicFramePr>
        <p:xfrm>
          <a:off x="393699" y="387453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45649.0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162220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165358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163789.0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2218.9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207804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211072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209438.0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2310.8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25.990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26.157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514" y="3470910"/>
            <a:ext cx="19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30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Results-Day1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4424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91250"/>
              </p:ext>
            </p:extLst>
          </p:nvPr>
        </p:nvGraphicFramePr>
        <p:xfrm>
          <a:off x="393699" y="93702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12147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12414.0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377.6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206633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201178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203905.5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3857.3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218780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213859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216319.5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3479.7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499" y="533400"/>
            <a:ext cx="179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5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27790"/>
              </p:ext>
            </p:extLst>
          </p:nvPr>
        </p:nvGraphicFramePr>
        <p:xfrm>
          <a:off x="393699" y="387453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46806.0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2028.0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203254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199119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201186.5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248626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247359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247992.5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895.9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19.502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23.402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22.651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514" y="3470910"/>
            <a:ext cx="19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30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Results-Day2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5209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288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Remarks</a:t>
            </a:r>
            <a:endParaRPr lang="en-US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3450" y="914400"/>
            <a:ext cx="7953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Deacetylation reaction can proceed at conditions of 3uM of FdL2 peptide with saturating NAD (3mM).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Enzo and In-house SIRT3 were tested respectively. The product peak area  for both of the enzyme (10 U) are comparable.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In-house SIRT3 provide smaller %cv for inter-day repeat, which are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Enzo SIRT3, Max. %cv: 13.0%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in-house SIRT3, Max. %cv: 7.4%</a:t>
            </a:r>
          </a:p>
        </p:txBody>
      </p:sp>
    </p:spTree>
    <p:extLst>
      <p:ext uri="{BB962C8B-B14F-4D97-AF65-F5344CB8AC3E}">
        <p14:creationId xmlns:p14="http://schemas.microsoft.com/office/powerpoint/2010/main" val="24053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362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Results for 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PMC-XG1-1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2400" y="457200"/>
            <a:ext cx="8511554" cy="5867400"/>
            <a:chOff x="152400" y="457200"/>
            <a:chExt cx="8511554" cy="5867400"/>
          </a:xfrm>
        </p:grpSpPr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57200"/>
              <a:ext cx="8511554" cy="5867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200400"/>
              <a:ext cx="5233115" cy="21336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819400" y="2590800"/>
              <a:ext cx="914400" cy="3048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2286001" y="2895600"/>
              <a:ext cx="533399" cy="30480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2895600"/>
              <a:ext cx="3785315" cy="30480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48600" y="2466201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0.25uM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48600" y="2133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FF"/>
                  </a:solidFill>
                </a:rPr>
                <a:t>0.50uM</a:t>
              </a:r>
              <a:endParaRPr lang="en-US" sz="1200" dirty="0">
                <a:solidFill>
                  <a:srgbClr val="FF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48600" y="1752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993300"/>
                  </a:solidFill>
                </a:rPr>
                <a:t>1.00uM</a:t>
              </a:r>
              <a:endParaRPr lang="en-US" sz="1200" dirty="0">
                <a:solidFill>
                  <a:srgbClr val="9933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48600" y="1371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1.50uM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78224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Overview Chromatograph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9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05" name="Group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06608"/>
              </p:ext>
            </p:extLst>
          </p:nvPr>
        </p:nvGraphicFramePr>
        <p:xfrm>
          <a:off x="609600" y="671513"/>
          <a:ext cx="7696200" cy="2743200"/>
        </p:xfrm>
        <a:graphic>
          <a:graphicData uri="http://schemas.openxmlformats.org/drawingml/2006/table">
            <a:tbl>
              <a:tblPr/>
              <a:tblGrid>
                <a:gridCol w="1805282"/>
                <a:gridCol w="1425222"/>
                <a:gridCol w="1425222"/>
                <a:gridCol w="1520237"/>
                <a:gridCol w="1520237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[Peptide3],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 of repeats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11394.5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382.1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10861.0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25355.0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1224.9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24379.0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680.2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45223.5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743.2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49786.0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75019.0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1476.8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77767.5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2535.0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97" name="Group 3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961875"/>
              </p:ext>
            </p:extLst>
          </p:nvPr>
        </p:nvGraphicFramePr>
        <p:xfrm>
          <a:off x="609600" y="4114800"/>
          <a:ext cx="7696200" cy="1524000"/>
        </p:xfrm>
        <a:graphic>
          <a:graphicData uri="http://schemas.openxmlformats.org/drawingml/2006/table">
            <a:tbl>
              <a:tblPr/>
              <a:tblGrid>
                <a:gridCol w="1805282"/>
                <a:gridCol w="1425222"/>
                <a:gridCol w="1425222"/>
                <a:gridCol w="1520237"/>
                <a:gridCol w="1520237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[Peptide3],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 of days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11165.9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397.8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24936.7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1084.7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47504.8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2671.1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76118.4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2227.9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06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9607" name="Text Box 391"/>
          <p:cNvSpPr txBox="1">
            <a:spLocks noChangeArrowheads="1"/>
          </p:cNvSpPr>
          <p:nvPr/>
        </p:nvSpPr>
        <p:spPr bwMode="auto">
          <a:xfrm>
            <a:off x="243840" y="37480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45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Overview of the Results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07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79749"/>
              </p:ext>
            </p:extLst>
          </p:nvPr>
        </p:nvGraphicFramePr>
        <p:xfrm>
          <a:off x="533400" y="776287"/>
          <a:ext cx="4826000" cy="36576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73561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76514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74982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0.01905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1476.8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75975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13.367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79560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77767.5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0.02333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550" y="395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76200" y="4586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graphicFrame>
        <p:nvGraphicFramePr>
          <p:cNvPr id="7" name="Group 4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08880"/>
              </p:ext>
            </p:extLst>
          </p:nvPr>
        </p:nvGraphicFramePr>
        <p:xfrm>
          <a:off x="533400" y="4953000"/>
          <a:ext cx="4876801" cy="1219200"/>
        </p:xfrm>
        <a:graphic>
          <a:graphicData uri="http://schemas.openxmlformats.org/drawingml/2006/table">
            <a:tbl>
              <a:tblPr/>
              <a:tblGrid>
                <a:gridCol w="1193533"/>
                <a:gridCol w="2030931"/>
                <a:gridCol w="1652337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76118.4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0.03019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2227.9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1.5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652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03948"/>
              </p:ext>
            </p:extLst>
          </p:nvPr>
        </p:nvGraphicFramePr>
        <p:xfrm>
          <a:off x="533400" y="776287"/>
          <a:ext cx="4826000" cy="33528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49652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49920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49786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189.5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45749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44698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45223.5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550" y="395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76200" y="4586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graphicFrame>
        <p:nvGraphicFramePr>
          <p:cNvPr id="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57616"/>
              </p:ext>
            </p:extLst>
          </p:nvPr>
        </p:nvGraphicFramePr>
        <p:xfrm>
          <a:off x="533400" y="496824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47504.8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0.02357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2671.1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1.0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955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66541"/>
              </p:ext>
            </p:extLst>
          </p:nvPr>
        </p:nvGraphicFramePr>
        <p:xfrm>
          <a:off x="533400" y="533400"/>
          <a:ext cx="4826000" cy="4267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25766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25851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26257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1224.9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24379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0.03811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680.2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0" y="1666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34950" y="49530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Inter-day repeat</a:t>
            </a:r>
          </a:p>
        </p:txBody>
      </p:sp>
      <p:graphicFrame>
        <p:nvGraphicFramePr>
          <p:cNvPr id="11510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82993"/>
              </p:ext>
            </p:extLst>
          </p:nvPr>
        </p:nvGraphicFramePr>
        <p:xfrm>
          <a:off x="533400" y="541655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24936.7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0.04242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1084.7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0.5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41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28600" y="3048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Intra-day repeat</a:t>
            </a:r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234950" y="49530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Inter-day repeat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1134"/>
              </p:ext>
            </p:extLst>
          </p:nvPr>
        </p:nvGraphicFramePr>
        <p:xfrm>
          <a:off x="533400" y="541655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11165.9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397.8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77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68036"/>
              </p:ext>
            </p:extLst>
          </p:nvPr>
        </p:nvGraphicFramePr>
        <p:xfrm>
          <a:off x="533400" y="609600"/>
          <a:ext cx="4826000" cy="4267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Day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11693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11394.5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382.1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11743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0.02494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35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0.25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353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288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Remarks</a:t>
            </a:r>
            <a:endParaRPr lang="en-US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3450" y="914400"/>
            <a:ext cx="795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0.25uM of peptide 3 (10 </a:t>
            </a:r>
            <a:r>
              <a:rPr lang="en-US" dirty="0" err="1" smtClean="0"/>
              <a:t>pmole</a:t>
            </a:r>
            <a:r>
              <a:rPr lang="en-US" dirty="0" smtClean="0"/>
              <a:t>) provide </a:t>
            </a:r>
            <a:r>
              <a:rPr lang="en-US" dirty="0" err="1" smtClean="0"/>
              <a:t>quantitable</a:t>
            </a:r>
            <a:r>
              <a:rPr lang="en-US" dirty="0" smtClean="0"/>
              <a:t> peak.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Assuming  the % of product formation is 8.0%, then the lowest FdL2 peptide concentration can be used will be 3.125 </a:t>
            </a:r>
            <a:r>
              <a:rPr lang="en-US" dirty="0" err="1" smtClean="0"/>
              <a:t>uM</a:t>
            </a:r>
            <a:r>
              <a:rPr lang="en-US" dirty="0" smtClean="0"/>
              <a:t>.  Therefore, 3uM will be chosen as the lowest FdL2 peptide concentration for experiment PMC-XG2.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above finding need to be retested on PMC-XG2, which aim for the successful deacetylation of reaction under such conditions.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Intra/inter-day variations are reasonable (&lt; 6%) under current conditions. Old HPLC + new column are in the good condition.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850</Words>
  <Application>Microsoft Office PowerPoint</Application>
  <PresentationFormat>On-screen Show (4:3)</PresentationFormat>
  <Paragraphs>438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PMC Lab</cp:lastModifiedBy>
  <cp:revision>15</cp:revision>
  <cp:lastPrinted>2016-08-11T18:19:07Z</cp:lastPrinted>
  <dcterms:created xsi:type="dcterms:W3CDTF">2016-08-11T17:34:59Z</dcterms:created>
  <dcterms:modified xsi:type="dcterms:W3CDTF">2017-05-17T18:16:06Z</dcterms:modified>
</cp:coreProperties>
</file>