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2" r:id="rId3"/>
    <p:sldId id="263" r:id="rId4"/>
    <p:sldId id="264" r:id="rId5"/>
    <p:sldId id="256" r:id="rId6"/>
    <p:sldId id="257" r:id="rId7"/>
    <p:sldId id="258" r:id="rId8"/>
    <p:sldId id="259" r:id="rId9"/>
    <p:sldId id="260" r:id="rId10"/>
    <p:sldId id="261" r:id="rId11"/>
    <p:sldId id="267"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D220F0-4871-414F-8CAA-B2378FF18A9A}" type="datetimeFigureOut">
              <a:rPr lang="en-US" smtClean="0"/>
              <a:pPr/>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D220F0-4871-414F-8CAA-B2378FF18A9A}" type="datetimeFigureOut">
              <a:rPr lang="en-US" smtClean="0"/>
              <a:pPr/>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D220F0-4871-414F-8CAA-B2378FF18A9A}" type="datetimeFigureOut">
              <a:rPr lang="en-US" smtClean="0"/>
              <a:pPr/>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D220F0-4871-414F-8CAA-B2378FF18A9A}" type="datetimeFigureOut">
              <a:rPr lang="en-US" smtClean="0"/>
              <a:pPr/>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D220F0-4871-414F-8CAA-B2378FF18A9A}" type="datetimeFigureOut">
              <a:rPr lang="en-US" smtClean="0"/>
              <a:pPr/>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D220F0-4871-414F-8CAA-B2378FF18A9A}" type="datetimeFigureOut">
              <a:rPr lang="en-US" smtClean="0"/>
              <a:pPr/>
              <a:t>4/25/2013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D220F0-4871-414F-8CAA-B2378FF18A9A}" type="datetimeFigureOut">
              <a:rPr lang="en-US" smtClean="0"/>
              <a:pPr/>
              <a:t>4/25/2013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D220F0-4871-414F-8CAA-B2378FF18A9A}" type="datetimeFigureOut">
              <a:rPr lang="en-US" smtClean="0"/>
              <a:pPr/>
              <a:t>4/25/2013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D220F0-4871-414F-8CAA-B2378FF18A9A}" type="datetimeFigureOut">
              <a:rPr lang="en-US" smtClean="0"/>
              <a:pPr/>
              <a:t>4/25/2013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D220F0-4871-414F-8CAA-B2378FF18A9A}" type="datetimeFigureOut">
              <a:rPr lang="en-US" smtClean="0"/>
              <a:pPr/>
              <a:t>4/25/2013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D220F0-4871-414F-8CAA-B2378FF18A9A}" type="datetimeFigureOut">
              <a:rPr lang="en-US" smtClean="0"/>
              <a:pPr/>
              <a:t>4/25/2013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D220F0-4871-414F-8CAA-B2378FF18A9A}" type="datetimeFigureOut">
              <a:rPr lang="en-US" smtClean="0"/>
              <a:pPr/>
              <a:t>4/25/2013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09D8EA-C950-4620-942E-B4E3258EFE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otools.idtdna.com/analyzer/applications/oligoanalyzer/" TargetMode="External"/><Relationship Id="rId2" Type="http://schemas.openxmlformats.org/officeDocument/2006/relationships/hyperlink" Target="http://www.sigma-genosys.com/calc/DNACalc.asp"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Materials</a:t>
            </a:r>
          </a:p>
        </p:txBody>
      </p:sp>
      <p:sp>
        <p:nvSpPr>
          <p:cNvPr id="5" name="Content Placeholder 4"/>
          <p:cNvSpPr>
            <a:spLocks noGrp="1"/>
          </p:cNvSpPr>
          <p:nvPr>
            <p:ph idx="1"/>
          </p:nvPr>
        </p:nvSpPr>
        <p:spPr>
          <a:xfrm>
            <a:off x="457200" y="990600"/>
            <a:ext cx="8229600" cy="3657600"/>
          </a:xfrm>
        </p:spPr>
        <p:txBody>
          <a:bodyPr>
            <a:normAutofit/>
          </a:bodyPr>
          <a:lstStyle/>
          <a:p>
            <a:pPr lvl="0" algn="just"/>
            <a:r>
              <a:rPr lang="en-US" sz="1400" b="1" dirty="0" smtClean="0"/>
              <a:t>DNA </a:t>
            </a:r>
            <a:r>
              <a:rPr lang="en-US" sz="1400" b="1" dirty="0"/>
              <a:t>Template and Primer</a:t>
            </a:r>
            <a:r>
              <a:rPr lang="en-US" sz="1400" dirty="0"/>
              <a:t>:  The template for the polymerase assay is an 80-mer single stranded DNA, TAT2, custom synthesized by Sigma Custom </a:t>
            </a:r>
            <a:r>
              <a:rPr lang="en-US" sz="1400" dirty="0" err="1"/>
              <a:t>Oligos</a:t>
            </a:r>
            <a:r>
              <a:rPr lang="en-US" sz="1400" dirty="0"/>
              <a:t>. A 17-mer primer TAP1, complementary to the 17 bases at the 3’ end of TAT2 was also custom synthesized by Sigma Custom </a:t>
            </a:r>
            <a:r>
              <a:rPr lang="en-US" sz="1400" dirty="0" err="1"/>
              <a:t>Oligos</a:t>
            </a:r>
            <a:r>
              <a:rPr lang="en-US" sz="1400" dirty="0"/>
              <a:t>. (see table 1 for GC content and calculated Tm).</a:t>
            </a:r>
          </a:p>
          <a:p>
            <a:pPr lvl="0" algn="just"/>
            <a:r>
              <a:rPr lang="en-US" sz="1400" b="1" dirty="0"/>
              <a:t>Reaction Components:</a:t>
            </a:r>
            <a:r>
              <a:rPr lang="en-US" sz="1400" dirty="0"/>
              <a:t> Native </a:t>
            </a:r>
            <a:r>
              <a:rPr lang="en-US" sz="1400" dirty="0" err="1"/>
              <a:t>Taq</a:t>
            </a:r>
            <a:r>
              <a:rPr lang="en-US" sz="1400" dirty="0"/>
              <a:t> Polymerase  (with its buffer and MgCl</a:t>
            </a:r>
            <a:r>
              <a:rPr lang="en-US" sz="1400" baseline="-25000" dirty="0"/>
              <a:t>2</a:t>
            </a:r>
            <a:r>
              <a:rPr lang="en-US" sz="1400" dirty="0"/>
              <a:t>) is obtained from Life Technologies, </a:t>
            </a:r>
            <a:r>
              <a:rPr lang="en-US" sz="1400" dirty="0" err="1"/>
              <a:t>dNTP</a:t>
            </a:r>
            <a:r>
              <a:rPr lang="en-US" sz="1400" dirty="0"/>
              <a:t> mix from New England </a:t>
            </a:r>
            <a:r>
              <a:rPr lang="en-US" sz="1400" dirty="0" err="1"/>
              <a:t>Biolabs</a:t>
            </a:r>
            <a:r>
              <a:rPr lang="en-US" sz="1400" dirty="0"/>
              <a:t>, Quant-</a:t>
            </a:r>
            <a:r>
              <a:rPr lang="en-US" sz="1400" dirty="0" err="1"/>
              <a:t>iT</a:t>
            </a:r>
            <a:r>
              <a:rPr lang="en-US" sz="1400" dirty="0"/>
              <a:t> </a:t>
            </a:r>
            <a:r>
              <a:rPr lang="en-US" sz="1400" dirty="0" err="1"/>
              <a:t>PicoGreen</a:t>
            </a:r>
            <a:r>
              <a:rPr lang="en-US" sz="1400" dirty="0"/>
              <a:t> </a:t>
            </a:r>
            <a:r>
              <a:rPr lang="en-US" sz="1400" dirty="0" err="1"/>
              <a:t>ds</a:t>
            </a:r>
            <a:r>
              <a:rPr lang="en-US" sz="1400" dirty="0"/>
              <a:t> DNA Reagent from  Molecular Probes.</a:t>
            </a:r>
          </a:p>
          <a:p>
            <a:pPr lvl="0" algn="just"/>
            <a:r>
              <a:rPr lang="en-US" sz="1400" b="1" dirty="0"/>
              <a:t>Instruments:</a:t>
            </a:r>
            <a:r>
              <a:rPr lang="en-US" sz="1400" dirty="0"/>
              <a:t> The incubation for the activity assays are carried out in the </a:t>
            </a:r>
            <a:r>
              <a:rPr lang="en-US" sz="1400" dirty="0" err="1"/>
              <a:t>BioRad</a:t>
            </a:r>
            <a:r>
              <a:rPr lang="en-US" sz="1400" dirty="0"/>
              <a:t> CFX96 PCR machine (software: CFX Manager </a:t>
            </a:r>
            <a:r>
              <a:rPr lang="en-US" sz="1400" dirty="0" err="1"/>
              <a:t>ver</a:t>
            </a:r>
            <a:r>
              <a:rPr lang="en-US" sz="1400" dirty="0"/>
              <a:t> 1.6.541.1028). </a:t>
            </a:r>
            <a:r>
              <a:rPr lang="en-US" sz="1400" dirty="0" err="1"/>
              <a:t>PicoGreen</a:t>
            </a:r>
            <a:r>
              <a:rPr lang="en-US" sz="1400" dirty="0"/>
              <a:t> fluorescence is measured in the Lab Systems </a:t>
            </a:r>
            <a:r>
              <a:rPr lang="en-US" sz="1400" dirty="0" err="1"/>
              <a:t>Fluoroskan</a:t>
            </a:r>
            <a:r>
              <a:rPr lang="en-US" sz="1400" dirty="0"/>
              <a:t> Ascent Fluorescence 96/384 Well Plate Reader using a PCR plate adapter (Excitation 485nm; Emission 520nm).</a:t>
            </a:r>
          </a:p>
          <a:p>
            <a:pPr lvl="0" algn="just"/>
            <a:r>
              <a:rPr lang="en-US" sz="1400" b="1" dirty="0"/>
              <a:t>Software:</a:t>
            </a:r>
            <a:r>
              <a:rPr lang="en-US" sz="1400" dirty="0"/>
              <a:t> Calculation of </a:t>
            </a:r>
            <a:r>
              <a:rPr lang="en-US" sz="1400" dirty="0" err="1"/>
              <a:t>T</a:t>
            </a:r>
            <a:r>
              <a:rPr lang="en-US" sz="1400" baseline="-25000" dirty="0" err="1"/>
              <a:t>m</a:t>
            </a:r>
            <a:r>
              <a:rPr lang="en-US" sz="1400" dirty="0" err="1"/>
              <a:t>s</a:t>
            </a:r>
            <a:r>
              <a:rPr lang="en-US" sz="1400" dirty="0"/>
              <a:t> of synthetic </a:t>
            </a:r>
            <a:r>
              <a:rPr lang="en-US" sz="1400" dirty="0" err="1"/>
              <a:t>oligomers</a:t>
            </a:r>
            <a:r>
              <a:rPr lang="en-US" sz="1400" dirty="0"/>
              <a:t> was done using Sigma DNA Calculator, </a:t>
            </a:r>
            <a:r>
              <a:rPr lang="en-US" sz="1400" u="sng" dirty="0">
                <a:hlinkClick r:id="rId2"/>
              </a:rPr>
              <a:t>http://www.sigma-genosys.com/calc/DNACalc.asp</a:t>
            </a:r>
            <a:r>
              <a:rPr lang="en-US" sz="1400" dirty="0"/>
              <a:t>.  Analysis of secondary structures and of primer-</a:t>
            </a:r>
            <a:r>
              <a:rPr lang="en-US" sz="1400" dirty="0" err="1"/>
              <a:t>dimer</a:t>
            </a:r>
            <a:r>
              <a:rPr lang="en-US" sz="1400" dirty="0"/>
              <a:t> formation was done according to </a:t>
            </a:r>
            <a:r>
              <a:rPr lang="en-US" sz="1400" dirty="0" err="1"/>
              <a:t>Oligo</a:t>
            </a:r>
            <a:r>
              <a:rPr lang="en-US" sz="1400" dirty="0"/>
              <a:t> Analyzer from IDT: </a:t>
            </a:r>
            <a:r>
              <a:rPr lang="en-US" sz="1400" u="sng" dirty="0">
                <a:hlinkClick r:id="rId3"/>
              </a:rPr>
              <a:t>http://biotools.idtdna.com/analyzer/applications/oligoanalyzer/</a:t>
            </a:r>
            <a:r>
              <a:rPr lang="en-US" sz="1400" u="sng" dirty="0"/>
              <a:t> . </a:t>
            </a:r>
            <a:r>
              <a:rPr lang="en-US" sz="1400" dirty="0" err="1"/>
              <a:t>GraphPad</a:t>
            </a:r>
            <a:r>
              <a:rPr lang="en-US" sz="1400" dirty="0"/>
              <a:t> Prism was used for all curve fittings.  </a:t>
            </a:r>
          </a:p>
          <a:p>
            <a:pPr algn="just"/>
            <a:endParaRPr lang="en-US" sz="1400" dirty="0"/>
          </a:p>
        </p:txBody>
      </p:sp>
      <p:graphicFrame>
        <p:nvGraphicFramePr>
          <p:cNvPr id="6" name="Table 5"/>
          <p:cNvGraphicFramePr>
            <a:graphicFrameLocks noGrp="1"/>
          </p:cNvGraphicFramePr>
          <p:nvPr/>
        </p:nvGraphicFramePr>
        <p:xfrm>
          <a:off x="342900" y="4712058"/>
          <a:ext cx="8458201" cy="2105637"/>
        </p:xfrm>
        <a:graphic>
          <a:graphicData uri="http://schemas.openxmlformats.org/drawingml/2006/table">
            <a:tbl>
              <a:tblPr/>
              <a:tblGrid>
                <a:gridCol w="842047"/>
                <a:gridCol w="4220525"/>
                <a:gridCol w="540214"/>
                <a:gridCol w="540214"/>
                <a:gridCol w="2315201"/>
              </a:tblGrid>
              <a:tr h="366477">
                <a:tc gridSpan="5">
                  <a:txBody>
                    <a:bodyPr/>
                    <a:lstStyle/>
                    <a:p>
                      <a:pPr marL="0" marR="0" algn="ctr">
                        <a:lnSpc>
                          <a:spcPct val="115000"/>
                        </a:lnSpc>
                        <a:spcBef>
                          <a:spcPts val="0"/>
                        </a:spcBef>
                        <a:spcAft>
                          <a:spcPts val="0"/>
                        </a:spcAft>
                      </a:pPr>
                      <a:r>
                        <a:rPr lang="en-US" sz="1400" b="1" dirty="0">
                          <a:solidFill>
                            <a:srgbClr val="FFFFFF"/>
                          </a:solidFill>
                          <a:latin typeface="Calibri"/>
                          <a:ea typeface="Calibri"/>
                          <a:cs typeface="Times New Roman"/>
                        </a:rPr>
                        <a:t>Table 1 : </a:t>
                      </a:r>
                      <a:r>
                        <a:rPr lang="en-US" sz="1400" b="1" dirty="0" err="1">
                          <a:solidFill>
                            <a:srgbClr val="FFFFFF"/>
                          </a:solidFill>
                          <a:latin typeface="Calibri"/>
                          <a:ea typeface="Calibri"/>
                          <a:cs typeface="Times New Roman"/>
                        </a:rPr>
                        <a:t>Oligos</a:t>
                      </a:r>
                      <a:r>
                        <a:rPr lang="en-US" sz="1400" b="1" dirty="0">
                          <a:solidFill>
                            <a:srgbClr val="FFFFFF"/>
                          </a:solidFill>
                          <a:latin typeface="Calibri"/>
                          <a:ea typeface="Calibri"/>
                          <a:cs typeface="Times New Roman"/>
                        </a:rPr>
                        <a:t> used in the study</a:t>
                      </a:r>
                      <a:endParaRPr lang="en-US" sz="1400" dirty="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98359">
                <a:tc>
                  <a:txBody>
                    <a:bodyPr/>
                    <a:lstStyle/>
                    <a:p>
                      <a:pPr marL="0" marR="0" algn="ctr">
                        <a:lnSpc>
                          <a:spcPct val="115000"/>
                        </a:lnSpc>
                        <a:spcBef>
                          <a:spcPts val="0"/>
                        </a:spcBef>
                        <a:spcAft>
                          <a:spcPts val="0"/>
                        </a:spcAft>
                      </a:pPr>
                      <a:r>
                        <a:rPr lang="en-US" sz="1200" b="1" dirty="0" err="1">
                          <a:latin typeface="Calibri"/>
                          <a:ea typeface="Calibri"/>
                          <a:cs typeface="Times New Roman"/>
                        </a:rPr>
                        <a:t>Oligo</a:t>
                      </a:r>
                      <a:r>
                        <a:rPr lang="en-US" sz="1200" b="1" dirty="0">
                          <a:latin typeface="Calibri"/>
                          <a:ea typeface="Calibri"/>
                          <a:cs typeface="Times New Roman"/>
                        </a:rPr>
                        <a:t> </a:t>
                      </a:r>
                      <a:r>
                        <a:rPr lang="en-US" sz="1200" b="1" dirty="0" smtClean="0">
                          <a:latin typeface="Calibri"/>
                          <a:ea typeface="Calibri"/>
                          <a:cs typeface="Times New Roman"/>
                        </a:rPr>
                        <a:t>(</a:t>
                      </a:r>
                      <a:r>
                        <a:rPr lang="en-US" sz="1200" b="1" dirty="0">
                          <a:latin typeface="Calibri"/>
                          <a:ea typeface="Calibri"/>
                          <a:cs typeface="Times New Roman"/>
                        </a:rPr>
                        <a:t>length)</a:t>
                      </a:r>
                      <a:endParaRPr lang="en-US" sz="1200" dirty="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b="1" dirty="0">
                          <a:latin typeface="Calibri"/>
                          <a:ea typeface="Calibri"/>
                          <a:cs typeface="Times New Roman"/>
                        </a:rPr>
                        <a:t>Sequence</a:t>
                      </a:r>
                      <a:endParaRPr lang="en-US" sz="1200" dirty="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b="1">
                          <a:latin typeface="Calibri"/>
                          <a:ea typeface="Calibri"/>
                          <a:cs typeface="Times New Roman"/>
                        </a:rPr>
                        <a:t>% GC</a:t>
                      </a:r>
                      <a:endParaRPr lang="en-US" sz="120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b="1">
                          <a:latin typeface="Calibri"/>
                          <a:ea typeface="Calibri"/>
                          <a:cs typeface="Times New Roman"/>
                        </a:rPr>
                        <a:t>Tm</a:t>
                      </a:r>
                      <a:endParaRPr lang="en-US" sz="120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b="1">
                          <a:latin typeface="Calibri"/>
                          <a:ea typeface="Calibri"/>
                          <a:cs typeface="Times New Roman"/>
                        </a:rPr>
                        <a:t>Description</a:t>
                      </a:r>
                      <a:endParaRPr lang="en-US" sz="120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361904">
                <a:tc>
                  <a:txBody>
                    <a:bodyPr/>
                    <a:lstStyle/>
                    <a:p>
                      <a:pPr marL="0" marR="0">
                        <a:lnSpc>
                          <a:spcPct val="115000"/>
                        </a:lnSpc>
                        <a:spcBef>
                          <a:spcPts val="0"/>
                        </a:spcBef>
                        <a:spcAft>
                          <a:spcPts val="0"/>
                        </a:spcAft>
                      </a:pPr>
                      <a:r>
                        <a:rPr lang="en-US" sz="1200">
                          <a:latin typeface="Calibri"/>
                          <a:ea typeface="Calibri"/>
                          <a:cs typeface="Times New Roman"/>
                        </a:rPr>
                        <a:t>TAT2 (80 bases)</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5’- ACA CGT TAG GAA GAT GGA ATT GAT TGG ATC GAA GGA AAT AAA AGA AAT TAA GGC AAT GGT CTC CCG TCG GCG </a:t>
                      </a:r>
                      <a:r>
                        <a:rPr lang="en-US" sz="1200" dirty="0" err="1">
                          <a:latin typeface="Calibri"/>
                          <a:ea typeface="Calibri"/>
                          <a:cs typeface="Times New Roman"/>
                        </a:rPr>
                        <a:t>GCG</a:t>
                      </a:r>
                      <a:r>
                        <a:rPr lang="en-US" sz="1200" dirty="0">
                          <a:latin typeface="Calibri"/>
                          <a:ea typeface="Calibri"/>
                          <a:cs typeface="Times New Roman"/>
                        </a:rPr>
                        <a:t> CGA GC-3’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47.5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smtClean="0">
                          <a:latin typeface="Calibri"/>
                          <a:ea typeface="Calibri"/>
                          <a:cs typeface="Times New Roman"/>
                        </a:rPr>
                        <a:t>92</a:t>
                      </a:r>
                      <a:r>
                        <a:rPr lang="en-US" sz="1200" baseline="30000" smtClean="0">
                          <a:latin typeface="Calibri"/>
                          <a:ea typeface="Calibri"/>
                          <a:cs typeface="Times New Roman"/>
                        </a:rPr>
                        <a:t>o</a:t>
                      </a:r>
                      <a:r>
                        <a:rPr lang="en-US" sz="1200" smtClean="0">
                          <a:latin typeface="Calibri"/>
                          <a:ea typeface="Calibri"/>
                          <a:cs typeface="Times New Roman"/>
                        </a:rPr>
                        <a:t>C </a:t>
                      </a:r>
                      <a:endParaRPr lang="en-US" sz="1200" dirty="0">
                        <a:latin typeface="Calibri"/>
                        <a:ea typeface="Calibri"/>
                        <a:cs typeface="Times New Roman"/>
                      </a:endParaRP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Template for </a:t>
                      </a:r>
                      <a:r>
                        <a:rPr lang="en-US" sz="1200" dirty="0" err="1">
                          <a:latin typeface="Calibri"/>
                          <a:ea typeface="Calibri"/>
                          <a:cs typeface="Times New Roman"/>
                        </a:rPr>
                        <a:t>Taq</a:t>
                      </a:r>
                      <a:r>
                        <a:rPr lang="en-US" sz="1200" dirty="0">
                          <a:latin typeface="Calibri"/>
                          <a:ea typeface="Calibri"/>
                          <a:cs typeface="Times New Roman"/>
                        </a:rPr>
                        <a:t> polymerase extension</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361904">
                <a:tc>
                  <a:txBody>
                    <a:bodyPr/>
                    <a:lstStyle/>
                    <a:p>
                      <a:pPr marL="0" marR="0">
                        <a:lnSpc>
                          <a:spcPct val="115000"/>
                        </a:lnSpc>
                        <a:spcBef>
                          <a:spcPts val="0"/>
                        </a:spcBef>
                        <a:spcAft>
                          <a:spcPts val="0"/>
                        </a:spcAft>
                      </a:pPr>
                      <a:r>
                        <a:rPr lang="en-US" sz="1200" dirty="0">
                          <a:latin typeface="Calibri"/>
                          <a:ea typeface="Calibri"/>
                          <a:cs typeface="Times New Roman"/>
                        </a:rPr>
                        <a:t>TAT1  (17 bases)</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a:latin typeface="Calibri"/>
                          <a:ea typeface="Calibri"/>
                          <a:cs typeface="Times New Roman"/>
                        </a:rPr>
                        <a:t>5’-GCT CGC GCC GCC GAC GG-3’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a:latin typeface="Calibri"/>
                          <a:ea typeface="Calibri"/>
                          <a:cs typeface="Times New Roman"/>
                        </a:rPr>
                        <a:t>88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smtClean="0">
                          <a:latin typeface="Calibri"/>
                          <a:ea typeface="Calibri"/>
                          <a:cs typeface="Times New Roman"/>
                        </a:rPr>
                        <a:t>80</a:t>
                      </a:r>
                      <a:r>
                        <a:rPr lang="en-US" sz="1200" baseline="30000" smtClean="0">
                          <a:latin typeface="Calibri"/>
                          <a:ea typeface="Calibri"/>
                          <a:cs typeface="Times New Roman"/>
                        </a:rPr>
                        <a:t>o</a:t>
                      </a:r>
                      <a:r>
                        <a:rPr lang="en-US" sz="1200" smtClean="0">
                          <a:latin typeface="Calibri"/>
                          <a:ea typeface="Calibri"/>
                          <a:cs typeface="Times New Roman"/>
                        </a:rPr>
                        <a:t>C </a:t>
                      </a:r>
                      <a:endParaRPr lang="en-US" sz="1200" dirty="0">
                        <a:latin typeface="Calibri"/>
                        <a:ea typeface="Calibri"/>
                        <a:cs typeface="Times New Roman"/>
                      </a:endParaRP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Primer for TAT2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Estimate of time for completion</a:t>
            </a:r>
          </a:p>
        </p:txBody>
      </p:sp>
      <p:graphicFrame>
        <p:nvGraphicFramePr>
          <p:cNvPr id="4" name="Content Placeholder 3"/>
          <p:cNvGraphicFramePr>
            <a:graphicFrameLocks noGrp="1"/>
          </p:cNvGraphicFramePr>
          <p:nvPr>
            <p:ph idx="1"/>
          </p:nvPr>
        </p:nvGraphicFramePr>
        <p:xfrm>
          <a:off x="457200" y="1295400"/>
          <a:ext cx="8229599" cy="4480560"/>
        </p:xfrm>
        <a:graphic>
          <a:graphicData uri="http://schemas.openxmlformats.org/drawingml/2006/table">
            <a:tbl>
              <a:tblPr firstRow="1" bandRow="1">
                <a:tableStyleId>{5C22544A-7EE6-4342-B048-85BDC9FD1C3A}</a:tableStyleId>
              </a:tblPr>
              <a:tblGrid>
                <a:gridCol w="1371600"/>
                <a:gridCol w="1143000"/>
                <a:gridCol w="1219200"/>
                <a:gridCol w="1143000"/>
                <a:gridCol w="1143000"/>
                <a:gridCol w="1034142"/>
                <a:gridCol w="1175657"/>
              </a:tblGrid>
              <a:tr h="370840">
                <a:tc>
                  <a:txBody>
                    <a:bodyPr/>
                    <a:lstStyle/>
                    <a:p>
                      <a:pPr algn="ctr"/>
                      <a:r>
                        <a:rPr lang="en-US" sz="1400" dirty="0" smtClean="0"/>
                        <a:t>Steps</a:t>
                      </a:r>
                      <a:endParaRPr lang="en-US" sz="1400" dirty="0"/>
                    </a:p>
                  </a:txBody>
                  <a:tcPr anchor="ctr"/>
                </a:tc>
                <a:tc>
                  <a:txBody>
                    <a:bodyPr/>
                    <a:lstStyle/>
                    <a:p>
                      <a:pPr algn="ctr"/>
                      <a:r>
                        <a:rPr lang="en-US" sz="1400" dirty="0" smtClean="0"/>
                        <a:t>Primed-template: </a:t>
                      </a:r>
                      <a:r>
                        <a:rPr lang="en-US" sz="1400" dirty="0" err="1" smtClean="0"/>
                        <a:t>Taq</a:t>
                      </a:r>
                      <a:r>
                        <a:rPr lang="en-US" sz="1400" dirty="0" smtClean="0"/>
                        <a:t> </a:t>
                      </a:r>
                    </a:p>
                  </a:txBody>
                  <a:tcPr anchor="ctr"/>
                </a:tc>
                <a:tc>
                  <a:txBody>
                    <a:bodyPr/>
                    <a:lstStyle/>
                    <a:p>
                      <a:pPr algn="ctr"/>
                      <a:r>
                        <a:rPr lang="en-US" sz="1400" dirty="0" err="1" smtClean="0"/>
                        <a:t>dNTP</a:t>
                      </a:r>
                      <a:r>
                        <a:rPr lang="en-US" sz="1400" dirty="0" smtClean="0"/>
                        <a:t> concentration</a:t>
                      </a:r>
                      <a:endParaRPr lang="en-US" sz="1400" dirty="0"/>
                    </a:p>
                  </a:txBody>
                  <a:tcPr anchor="ctr"/>
                </a:tc>
                <a:tc>
                  <a:txBody>
                    <a:bodyPr/>
                    <a:lstStyle/>
                    <a:p>
                      <a:pPr algn="ctr"/>
                      <a:r>
                        <a:rPr lang="en-US" sz="1400" dirty="0" smtClean="0"/>
                        <a:t>Equilibration Time</a:t>
                      </a:r>
                      <a:endParaRPr lang="en-US" sz="1400" dirty="0"/>
                    </a:p>
                  </a:txBody>
                  <a:tcPr anchor="ctr"/>
                </a:tc>
                <a:tc>
                  <a:txBody>
                    <a:bodyPr/>
                    <a:lstStyle/>
                    <a:p>
                      <a:pPr algn="ctr"/>
                      <a:r>
                        <a:rPr lang="en-US" sz="1400" dirty="0" smtClean="0"/>
                        <a:t>Assay temperature</a:t>
                      </a:r>
                      <a:endParaRPr lang="en-US" sz="1400" dirty="0"/>
                    </a:p>
                  </a:txBody>
                  <a:tcPr anchor="ctr"/>
                </a:tc>
                <a:tc>
                  <a:txBody>
                    <a:bodyPr/>
                    <a:lstStyle/>
                    <a:p>
                      <a:pPr algn="ctr"/>
                      <a:r>
                        <a:rPr lang="en-US" sz="1400" dirty="0" smtClean="0"/>
                        <a:t>No. of Assays*</a:t>
                      </a:r>
                      <a:endParaRPr lang="en-US" sz="1400" dirty="0"/>
                    </a:p>
                  </a:txBody>
                  <a:tcPr anchor="ctr"/>
                </a:tc>
                <a:tc>
                  <a:txBody>
                    <a:bodyPr/>
                    <a:lstStyle/>
                    <a:p>
                      <a:pPr algn="ctr"/>
                      <a:r>
                        <a:rPr lang="en-US" sz="1400" dirty="0" smtClean="0"/>
                        <a:t>No. of weeks required</a:t>
                      </a:r>
                      <a:endParaRPr lang="en-US" sz="1400" dirty="0"/>
                    </a:p>
                  </a:txBody>
                  <a:tcPr anchor="ctr"/>
                </a:tc>
              </a:tr>
              <a:tr h="370840">
                <a:tc>
                  <a:txBody>
                    <a:bodyPr/>
                    <a:lstStyle/>
                    <a:p>
                      <a:r>
                        <a:rPr lang="en-US" sz="1200" dirty="0" err="1" smtClean="0"/>
                        <a:t>Standardisation</a:t>
                      </a:r>
                      <a:r>
                        <a:rPr lang="en-US" sz="1200" baseline="0" dirty="0" smtClean="0"/>
                        <a:t> of Equilibration time</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20nM:0.02nM</a:t>
                      </a:r>
                    </a:p>
                  </a:txBody>
                  <a:tcPr anchor="ctr"/>
                </a:tc>
                <a:tc>
                  <a:txBody>
                    <a:bodyPr/>
                    <a:lstStyle/>
                    <a:p>
                      <a:r>
                        <a:rPr lang="en-US" sz="1200" dirty="0" smtClean="0"/>
                        <a:t>200</a:t>
                      </a:r>
                      <a:r>
                        <a:rPr lang="en-US" sz="1200" dirty="0" smtClean="0">
                          <a:latin typeface="Symbol" pitchFamily="18" charset="2"/>
                        </a:rPr>
                        <a:t>m</a:t>
                      </a:r>
                      <a:r>
                        <a:rPr lang="en-US" sz="1200" dirty="0" smtClean="0"/>
                        <a:t>M</a:t>
                      </a:r>
                      <a:endParaRPr lang="en-US" sz="1200" dirty="0"/>
                    </a:p>
                  </a:txBody>
                  <a:tcPr anchor="ctr"/>
                </a:tc>
                <a:tc>
                  <a:txBody>
                    <a:bodyPr/>
                    <a:lstStyle/>
                    <a:p>
                      <a:r>
                        <a:rPr lang="en-US" sz="1200" dirty="0" smtClean="0"/>
                        <a:t>0,</a:t>
                      </a:r>
                      <a:r>
                        <a:rPr lang="en-US" sz="1200" baseline="0" dirty="0" smtClean="0"/>
                        <a:t> 5, 10, 20 </a:t>
                      </a:r>
                      <a:r>
                        <a:rPr lang="en-US" sz="1200" baseline="0" dirty="0" err="1" smtClean="0"/>
                        <a:t>mins</a:t>
                      </a:r>
                      <a:endParaRPr lang="en-US" sz="1200" dirty="0"/>
                    </a:p>
                  </a:txBody>
                  <a:tcPr anchor="ctr"/>
                </a:tc>
                <a:tc>
                  <a:txBody>
                    <a:bodyPr/>
                    <a:lstStyle/>
                    <a:p>
                      <a:r>
                        <a:rPr lang="en-US" sz="1200" smtClean="0"/>
                        <a:t>70</a:t>
                      </a:r>
                      <a:r>
                        <a:rPr lang="en-US" sz="1200" baseline="30000" smtClean="0"/>
                        <a:t>o</a:t>
                      </a:r>
                      <a:r>
                        <a:rPr lang="en-US" sz="1200" smtClean="0"/>
                        <a:t>C</a:t>
                      </a:r>
                      <a:endParaRPr lang="en-US" sz="1200" dirty="0"/>
                    </a:p>
                  </a:txBody>
                  <a:tcPr anchor="ctr"/>
                </a:tc>
                <a:tc>
                  <a:txBody>
                    <a:bodyPr/>
                    <a:lstStyle/>
                    <a:p>
                      <a:r>
                        <a:rPr lang="en-US" sz="1200" dirty="0" smtClean="0"/>
                        <a:t>4</a:t>
                      </a:r>
                      <a:endParaRPr lang="en-US" sz="1200" dirty="0"/>
                    </a:p>
                  </a:txBody>
                  <a:tcPr anchor="ctr"/>
                </a:tc>
                <a:tc>
                  <a:txBody>
                    <a:bodyPr/>
                    <a:lstStyle/>
                    <a:p>
                      <a:r>
                        <a:rPr lang="en-US" sz="1200" dirty="0" smtClean="0"/>
                        <a:t>0.8</a:t>
                      </a:r>
                      <a:endParaRPr lang="en-US" sz="1200" dirty="0"/>
                    </a:p>
                  </a:txBody>
                  <a:tcPr anchor="ctr"/>
                </a:tc>
              </a:tr>
              <a:tr h="370840">
                <a:tc>
                  <a:txBody>
                    <a:bodyPr/>
                    <a:lstStyle/>
                    <a:p>
                      <a:r>
                        <a:rPr lang="en-US" sz="1200" dirty="0" smtClean="0"/>
                        <a:t>Variation of [</a:t>
                      </a:r>
                      <a:r>
                        <a:rPr lang="en-US" sz="1200" dirty="0" err="1" smtClean="0"/>
                        <a:t>dNTP</a:t>
                      </a:r>
                      <a:r>
                        <a:rPr lang="en-US" sz="1200" dirty="0" smtClean="0"/>
                        <a:t>]</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20nM:0.02nM</a:t>
                      </a:r>
                    </a:p>
                  </a:txBody>
                  <a:tcPr anchor="ctr"/>
                </a:tc>
                <a:tc>
                  <a:txBody>
                    <a:bodyPr/>
                    <a:lstStyle/>
                    <a:p>
                      <a:r>
                        <a:rPr lang="en-US" sz="1200" dirty="0" smtClean="0"/>
                        <a:t>0.2X</a:t>
                      </a:r>
                      <a:r>
                        <a:rPr lang="en-US" sz="1200" baseline="0" dirty="0" smtClean="0"/>
                        <a:t> (</a:t>
                      </a:r>
                      <a:r>
                        <a:rPr lang="en-US" sz="1200" baseline="0" dirty="0" err="1" smtClean="0"/>
                        <a:t>ie</a:t>
                      </a:r>
                      <a:r>
                        <a:rPr lang="en-US" sz="1200" baseline="0" dirty="0" smtClean="0"/>
                        <a:t> 50</a:t>
                      </a:r>
                      <a:r>
                        <a:rPr lang="en-US" sz="1200" dirty="0" smtClean="0">
                          <a:latin typeface="Symbol" pitchFamily="18" charset="2"/>
                        </a:rPr>
                        <a:t>m</a:t>
                      </a:r>
                      <a:r>
                        <a:rPr lang="en-US" sz="1200" baseline="0" dirty="0" smtClean="0"/>
                        <a:t>M),</a:t>
                      </a:r>
                    </a:p>
                    <a:p>
                      <a:r>
                        <a:rPr lang="en-US" sz="1200" baseline="0" dirty="0" smtClean="0"/>
                        <a:t>1X (</a:t>
                      </a:r>
                      <a:r>
                        <a:rPr lang="en-US" sz="1200" baseline="0" dirty="0" err="1" smtClean="0"/>
                        <a:t>ie</a:t>
                      </a:r>
                      <a:r>
                        <a:rPr lang="en-US" sz="1200" baseline="0" dirty="0" smtClean="0"/>
                        <a:t> 200</a:t>
                      </a:r>
                      <a:r>
                        <a:rPr lang="en-US" sz="1200" dirty="0" smtClean="0">
                          <a:latin typeface="Symbol" pitchFamily="18" charset="2"/>
                        </a:rPr>
                        <a:t>m</a:t>
                      </a:r>
                      <a:r>
                        <a:rPr lang="en-US" sz="1200" baseline="0" dirty="0" smtClean="0"/>
                        <a:t>M),</a:t>
                      </a:r>
                    </a:p>
                    <a:p>
                      <a:r>
                        <a:rPr lang="en-US" sz="1200" baseline="0" dirty="0" smtClean="0"/>
                        <a:t>5X (</a:t>
                      </a:r>
                      <a:r>
                        <a:rPr lang="en-US" sz="1200" baseline="0" dirty="0" err="1" smtClean="0"/>
                        <a:t>ie</a:t>
                      </a:r>
                      <a:r>
                        <a:rPr lang="en-US" sz="1200" baseline="0" dirty="0" smtClean="0"/>
                        <a:t> 1000</a:t>
                      </a:r>
                      <a:r>
                        <a:rPr lang="en-US" sz="1200" dirty="0" smtClean="0">
                          <a:latin typeface="Symbol" pitchFamily="18" charset="2"/>
                        </a:rPr>
                        <a:t>m</a:t>
                      </a:r>
                      <a:r>
                        <a:rPr lang="en-US" sz="1200" baseline="0" dirty="0" smtClean="0"/>
                        <a:t>M)</a:t>
                      </a:r>
                      <a:endParaRPr lang="en-US" sz="1200" dirty="0"/>
                    </a:p>
                  </a:txBody>
                  <a:tcPr anchor="ctr"/>
                </a:tc>
                <a:tc>
                  <a:txBody>
                    <a:bodyPr/>
                    <a:lstStyle/>
                    <a:p>
                      <a:r>
                        <a:rPr lang="en-US" sz="1200" dirty="0" smtClean="0"/>
                        <a:t>Determined from above</a:t>
                      </a:r>
                      <a:endParaRPr lang="en-US" sz="1200" dirty="0"/>
                    </a:p>
                  </a:txBody>
                  <a:tcPr anchor="ctr"/>
                </a:tc>
                <a:tc>
                  <a:txBody>
                    <a:bodyPr/>
                    <a:lstStyle/>
                    <a:p>
                      <a:r>
                        <a:rPr lang="en-US" sz="1200" smtClean="0"/>
                        <a:t>70</a:t>
                      </a:r>
                      <a:r>
                        <a:rPr lang="en-US" sz="1200" baseline="30000" smtClean="0"/>
                        <a:t>o</a:t>
                      </a:r>
                      <a:r>
                        <a:rPr lang="en-US" sz="1200" smtClean="0"/>
                        <a:t>C</a:t>
                      </a:r>
                      <a:endParaRPr lang="en-US" sz="1200" dirty="0"/>
                    </a:p>
                  </a:txBody>
                  <a:tcPr anchor="ctr"/>
                </a:tc>
                <a:tc>
                  <a:txBody>
                    <a:bodyPr/>
                    <a:lstStyle/>
                    <a:p>
                      <a:r>
                        <a:rPr lang="en-US" sz="1200" dirty="0" smtClean="0"/>
                        <a:t>3**</a:t>
                      </a:r>
                      <a:endParaRPr lang="en-US" sz="1200" dirty="0"/>
                    </a:p>
                  </a:txBody>
                  <a:tcPr anchor="ctr"/>
                </a:tc>
                <a:tc>
                  <a:txBody>
                    <a:bodyPr/>
                    <a:lstStyle/>
                    <a:p>
                      <a:r>
                        <a:rPr lang="en-US" sz="1200" dirty="0" smtClean="0"/>
                        <a:t>0.5</a:t>
                      </a:r>
                      <a:endParaRPr lang="en-US" sz="1200" dirty="0"/>
                    </a:p>
                  </a:txBody>
                  <a:tcPr anchor="ctr"/>
                </a:tc>
              </a:tr>
              <a:tr h="370840">
                <a:tc>
                  <a:txBody>
                    <a:bodyPr/>
                    <a:lstStyle/>
                    <a:p>
                      <a:r>
                        <a:rPr lang="en-US" sz="1200" dirty="0" smtClean="0"/>
                        <a:t>Variation of assay </a:t>
                      </a:r>
                      <a:r>
                        <a:rPr lang="en-US" sz="1200" dirty="0" err="1" smtClean="0"/>
                        <a:t>temperatues</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20nM:0.02nM</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Determined from above</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Determined from above</a:t>
                      </a:r>
                    </a:p>
                  </a:txBody>
                  <a:tcPr anchor="ctr"/>
                </a:tc>
                <a:tc>
                  <a:txBody>
                    <a:bodyPr/>
                    <a:lstStyle/>
                    <a:p>
                      <a:r>
                        <a:rPr lang="en-US" sz="1200" smtClean="0"/>
                        <a:t>65</a:t>
                      </a:r>
                      <a:r>
                        <a:rPr lang="en-US" sz="1200" baseline="30000" smtClean="0"/>
                        <a:t>o</a:t>
                      </a:r>
                      <a:r>
                        <a:rPr lang="en-US" sz="1200" smtClean="0"/>
                        <a:t>C, 70</a:t>
                      </a:r>
                      <a:r>
                        <a:rPr lang="en-US" sz="1200" baseline="30000" smtClean="0"/>
                        <a:t>o</a:t>
                      </a:r>
                      <a:r>
                        <a:rPr lang="en-US" sz="1200" smtClean="0"/>
                        <a:t>C, 75</a:t>
                      </a:r>
                      <a:r>
                        <a:rPr lang="en-US" sz="1200" baseline="30000" smtClean="0"/>
                        <a:t>o</a:t>
                      </a:r>
                      <a:r>
                        <a:rPr lang="en-US" sz="1200" smtClean="0"/>
                        <a:t>C</a:t>
                      </a:r>
                      <a:endParaRPr lang="en-US" sz="1200" dirty="0"/>
                    </a:p>
                  </a:txBody>
                  <a:tcPr anchor="ctr"/>
                </a:tc>
                <a:tc>
                  <a:txBody>
                    <a:bodyPr/>
                    <a:lstStyle/>
                    <a:p>
                      <a:r>
                        <a:rPr lang="en-US" sz="1200" dirty="0" smtClean="0"/>
                        <a:t>3 (at</a:t>
                      </a:r>
                      <a:r>
                        <a:rPr lang="en-US" sz="1200" baseline="0" dirty="0" smtClean="0"/>
                        <a:t> each </a:t>
                      </a:r>
                      <a:r>
                        <a:rPr lang="en-US" sz="1200" baseline="0" dirty="0" err="1" smtClean="0"/>
                        <a:t>dNTP</a:t>
                      </a:r>
                      <a:r>
                        <a:rPr lang="en-US" sz="1200" baseline="0" dirty="0" smtClean="0"/>
                        <a:t> </a:t>
                      </a:r>
                      <a:r>
                        <a:rPr lang="en-US" sz="1200" baseline="0" dirty="0" err="1" smtClean="0"/>
                        <a:t>conc</a:t>
                      </a:r>
                      <a:r>
                        <a:rPr lang="en-US" sz="1200" baseline="0" dirty="0" smtClean="0"/>
                        <a:t>)</a:t>
                      </a:r>
                      <a:r>
                        <a:rPr lang="en-US" sz="1200" dirty="0" smtClean="0"/>
                        <a:t>***</a:t>
                      </a:r>
                      <a:endParaRPr lang="en-US" sz="1200" dirty="0"/>
                    </a:p>
                  </a:txBody>
                  <a:tcPr anchor="ctr"/>
                </a:tc>
                <a:tc>
                  <a:txBody>
                    <a:bodyPr/>
                    <a:lstStyle/>
                    <a:p>
                      <a:r>
                        <a:rPr lang="en-US" sz="1200" dirty="0" smtClean="0"/>
                        <a:t>2.5</a:t>
                      </a:r>
                      <a:endParaRPr lang="en-US" sz="1200" dirty="0"/>
                    </a:p>
                  </a:txBody>
                  <a:tcPr anchor="ctr"/>
                </a:tc>
              </a:tr>
              <a:tr h="370840">
                <a:tc>
                  <a:txBody>
                    <a:bodyPr/>
                    <a:lstStyle/>
                    <a:p>
                      <a:r>
                        <a:rPr lang="en-US" sz="1200" dirty="0" smtClean="0"/>
                        <a:t>Replication</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20nM:0.02nM</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Determined from above</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Determined from above</a:t>
                      </a:r>
                    </a:p>
                  </a:txBody>
                  <a:tcPr anchor="ctr"/>
                </a:tc>
                <a:tc>
                  <a:txBody>
                    <a:bodyPr/>
                    <a:lstStyle/>
                    <a:p>
                      <a:r>
                        <a:rPr lang="en-US" sz="1200" smtClean="0"/>
                        <a:t>65</a:t>
                      </a:r>
                      <a:r>
                        <a:rPr lang="en-US" sz="1200" baseline="30000" smtClean="0"/>
                        <a:t>o</a:t>
                      </a:r>
                      <a:r>
                        <a:rPr lang="en-US" sz="1200" smtClean="0"/>
                        <a:t>C, 70</a:t>
                      </a:r>
                      <a:r>
                        <a:rPr lang="en-US" sz="1200" baseline="30000" smtClean="0"/>
                        <a:t>o</a:t>
                      </a:r>
                      <a:r>
                        <a:rPr lang="en-US" sz="1200" smtClean="0"/>
                        <a:t>C, 75</a:t>
                      </a:r>
                      <a:r>
                        <a:rPr lang="en-US" sz="1200" baseline="30000" smtClean="0"/>
                        <a:t>o</a:t>
                      </a:r>
                      <a:r>
                        <a:rPr lang="en-US" sz="1200" smtClean="0"/>
                        <a:t>C</a:t>
                      </a:r>
                      <a:endParaRPr lang="en-US" sz="1200" dirty="0"/>
                    </a:p>
                  </a:txBody>
                  <a:tcPr anchor="ctr"/>
                </a:tc>
                <a:tc>
                  <a:txBody>
                    <a:bodyPr/>
                    <a:lstStyle/>
                    <a:p>
                      <a:r>
                        <a:rPr lang="en-US" sz="1200" dirty="0" smtClean="0"/>
                        <a:t>3 (at</a:t>
                      </a:r>
                      <a:r>
                        <a:rPr lang="en-US" sz="1200" baseline="0" dirty="0" smtClean="0"/>
                        <a:t> each </a:t>
                      </a:r>
                      <a:r>
                        <a:rPr lang="en-US" sz="1200" baseline="0" dirty="0" err="1" smtClean="0"/>
                        <a:t>dNTP</a:t>
                      </a:r>
                      <a:r>
                        <a:rPr lang="en-US" sz="1200" baseline="0" dirty="0" smtClean="0"/>
                        <a:t> </a:t>
                      </a:r>
                      <a:r>
                        <a:rPr lang="en-US" sz="1200" baseline="0" dirty="0" err="1" smtClean="0"/>
                        <a:t>conc</a:t>
                      </a:r>
                      <a:r>
                        <a:rPr lang="en-US" sz="1200" baseline="0" dirty="0" smtClean="0"/>
                        <a:t>)</a:t>
                      </a:r>
                      <a:endParaRPr lang="en-US" sz="1200" dirty="0"/>
                    </a:p>
                  </a:txBody>
                  <a:tcPr anchor="ctr"/>
                </a:tc>
                <a:tc>
                  <a:txBody>
                    <a:bodyPr/>
                    <a:lstStyle/>
                    <a:p>
                      <a:r>
                        <a:rPr lang="en-US" sz="1200" dirty="0" smtClean="0"/>
                        <a:t>2.5</a:t>
                      </a:r>
                      <a:endParaRPr lang="en-US" sz="1200" dirty="0"/>
                    </a:p>
                  </a:txBody>
                  <a:tcPr anchor="ctr"/>
                </a:tc>
              </a:tr>
              <a:tr h="370840">
                <a:tc gridSpan="7">
                  <a:txBody>
                    <a:bodyPr/>
                    <a:lstStyle/>
                    <a:p>
                      <a:r>
                        <a:rPr lang="en-US" sz="1200" dirty="0" smtClean="0"/>
                        <a:t>*: Each assay has 12</a:t>
                      </a:r>
                      <a:r>
                        <a:rPr lang="en-US" sz="1200" baseline="0" dirty="0" smtClean="0"/>
                        <a:t> time points; involves ~3hrs for setting up the extension reactions and ~30mins for </a:t>
                      </a:r>
                      <a:r>
                        <a:rPr lang="en-US" sz="1200" baseline="0" dirty="0" err="1" smtClean="0"/>
                        <a:t>quantitation</a:t>
                      </a:r>
                      <a:r>
                        <a:rPr lang="en-US" sz="1200" baseline="0" dirty="0" smtClean="0"/>
                        <a:t>; and also involves 1 day’s prior work to prepare buffers etc and make and anneal the template-primer mix and ~1 days work afterword to plot the data on Prism and perform necessary calculations.</a:t>
                      </a:r>
                      <a:endParaRPr lang="en-US" sz="1200" dirty="0"/>
                    </a:p>
                  </a:txBody>
                  <a:tcPr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nchor="ctr"/>
                </a:tc>
                <a:tc hMerge="1">
                  <a:txBody>
                    <a:bodyPr/>
                    <a:lstStyle/>
                    <a:p>
                      <a:endParaRPr lang="en-US" sz="1200" dirty="0"/>
                    </a:p>
                  </a:txBody>
                  <a:tcPr anchor="ctr"/>
                </a:tc>
                <a:tc hMerge="1">
                  <a:txBody>
                    <a:bodyPr/>
                    <a:lstStyle/>
                    <a:p>
                      <a:endParaRPr lang="en-US" sz="1200" dirty="0"/>
                    </a:p>
                  </a:txBody>
                  <a:tcPr anchor="ctr"/>
                </a:tc>
                <a:tc hMerge="1">
                  <a:txBody>
                    <a:bodyPr/>
                    <a:lstStyle/>
                    <a:p>
                      <a:endParaRPr lang="en-US" sz="1200" dirty="0"/>
                    </a:p>
                  </a:txBody>
                  <a:tcPr anchor="ctr"/>
                </a:tc>
              </a:tr>
              <a:tr h="370840">
                <a:tc gridSpan="7">
                  <a:txBody>
                    <a:bodyPr/>
                    <a:lstStyle/>
                    <a:p>
                      <a:r>
                        <a:rPr lang="en-US" sz="1200" dirty="0" smtClean="0"/>
                        <a:t>**: Three [</a:t>
                      </a:r>
                      <a:r>
                        <a:rPr lang="en-US" sz="1200" dirty="0" err="1" smtClean="0"/>
                        <a:t>dNTP</a:t>
                      </a:r>
                      <a:r>
                        <a:rPr lang="en-US" sz="1200" dirty="0" smtClean="0"/>
                        <a:t>] concentrations will not be enough</a:t>
                      </a:r>
                      <a:r>
                        <a:rPr lang="en-US" sz="1200" baseline="0" dirty="0" smtClean="0"/>
                        <a:t> to plot the </a:t>
                      </a:r>
                      <a:r>
                        <a:rPr lang="en-US" sz="1200" baseline="0" dirty="0" err="1" smtClean="0"/>
                        <a:t>Michaelis-Menten</a:t>
                      </a:r>
                      <a:r>
                        <a:rPr lang="en-US" sz="1200" baseline="0" dirty="0" smtClean="0"/>
                        <a:t> curves. But this would be an initial check to see that the range works. </a:t>
                      </a:r>
                      <a:endParaRPr lang="en-US" sz="1200" dirty="0"/>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gridSpan="7">
                  <a:txBody>
                    <a:bodyPr/>
                    <a:lstStyle/>
                    <a:p>
                      <a:r>
                        <a:rPr lang="en-US" sz="1200" dirty="0" smtClean="0"/>
                        <a:t>***:  Varying the assay</a:t>
                      </a:r>
                      <a:r>
                        <a:rPr lang="en-US" sz="1200" baseline="0" dirty="0" smtClean="0"/>
                        <a:t> temp is optional, however it WILL show that the experimental protocol is stable and robust. </a:t>
                      </a:r>
                      <a:r>
                        <a:rPr lang="en-US" sz="1200" dirty="0" smtClean="0"/>
                        <a:t>With the low concentration of </a:t>
                      </a:r>
                      <a:r>
                        <a:rPr lang="en-US" sz="1200" dirty="0" err="1" smtClean="0"/>
                        <a:t>Taq</a:t>
                      </a:r>
                      <a:r>
                        <a:rPr lang="en-US" sz="1200" dirty="0" smtClean="0"/>
                        <a:t> in these set of assays, temps lower than 65 may not give measurable activity.</a:t>
                      </a:r>
                      <a:endParaRPr lang="en-US" sz="1200" dirty="0"/>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smtClean="0"/>
              <a:t>Update 042513</a:t>
            </a:r>
            <a:endParaRPr lang="en-US" sz="1600" dirty="0"/>
          </a:p>
        </p:txBody>
      </p:sp>
      <p:sp>
        <p:nvSpPr>
          <p:cNvPr id="3" name="Content Placeholder 2"/>
          <p:cNvSpPr>
            <a:spLocks noGrp="1"/>
          </p:cNvSpPr>
          <p:nvPr>
            <p:ph idx="1"/>
          </p:nvPr>
        </p:nvSpPr>
        <p:spPr/>
        <p:txBody>
          <a:bodyPr>
            <a:normAutofit/>
          </a:bodyPr>
          <a:lstStyle/>
          <a:p>
            <a:pPr algn="just"/>
            <a:r>
              <a:rPr lang="en-US" sz="1400" dirty="0" smtClean="0"/>
              <a:t>Recommendation based on the results of the extension assay at 70</a:t>
            </a:r>
            <a:r>
              <a:rPr lang="en-US" sz="1400" baseline="30000" dirty="0" smtClean="0"/>
              <a:t>o</a:t>
            </a:r>
            <a:r>
              <a:rPr lang="en-US" sz="1400" dirty="0" smtClean="0"/>
              <a:t>C:</a:t>
            </a:r>
          </a:p>
          <a:p>
            <a:pPr lvl="1" algn="just">
              <a:spcAft>
                <a:spcPts val="600"/>
              </a:spcAft>
            </a:pPr>
            <a:r>
              <a:rPr lang="en-US" sz="1400" dirty="0" smtClean="0"/>
              <a:t>Increase equilibration time to 30mins keeping all else same.</a:t>
            </a:r>
          </a:p>
          <a:p>
            <a:pPr algn="just">
              <a:spcAft>
                <a:spcPts val="600"/>
              </a:spcAft>
            </a:pPr>
            <a:r>
              <a:rPr lang="en-US" sz="1400" dirty="0" smtClean="0"/>
              <a:t>Given that melting temperature of the primer is 80</a:t>
            </a:r>
            <a:r>
              <a:rPr lang="en-US" sz="1400" baseline="30000" dirty="0" smtClean="0"/>
              <a:t>o</a:t>
            </a:r>
            <a:r>
              <a:rPr lang="en-US" sz="1400" dirty="0" smtClean="0"/>
              <a:t>C, this recommendation was revisited (for an </a:t>
            </a:r>
            <a:r>
              <a:rPr lang="en-US" sz="1400" dirty="0" err="1" smtClean="0"/>
              <a:t>oligo</a:t>
            </a:r>
            <a:r>
              <a:rPr lang="en-US" sz="1400" dirty="0" smtClean="0"/>
              <a:t> with a Tm of 80</a:t>
            </a:r>
            <a:r>
              <a:rPr lang="en-US" sz="1400" baseline="30000" dirty="0" smtClean="0"/>
              <a:t>o</a:t>
            </a:r>
            <a:r>
              <a:rPr lang="en-US" sz="1400" dirty="0" smtClean="0"/>
              <a:t>C, melting could already have started at 70</a:t>
            </a:r>
            <a:r>
              <a:rPr lang="en-US" sz="1400" baseline="30000" dirty="0" smtClean="0"/>
              <a:t>o</a:t>
            </a:r>
            <a:r>
              <a:rPr lang="en-US" sz="1400" dirty="0" smtClean="0"/>
              <a:t>C; thus prolonging equilibration time leads to conflict between DNA melting and enzyme binding.) </a:t>
            </a:r>
          </a:p>
          <a:p>
            <a:pPr algn="just">
              <a:spcAft>
                <a:spcPts val="600"/>
              </a:spcAft>
            </a:pPr>
            <a:r>
              <a:rPr lang="en-US" sz="1400" dirty="0" smtClean="0"/>
              <a:t>Alternative recommendation was to decrease the assay temperature (if melting is prevented, the effect of (prolonged) equilibration may be seen). </a:t>
            </a:r>
          </a:p>
          <a:p>
            <a:pPr lvl="1" algn="just">
              <a:spcAft>
                <a:spcPts val="600"/>
              </a:spcAft>
            </a:pPr>
            <a:r>
              <a:rPr lang="en-US" sz="1400" dirty="0" smtClean="0"/>
              <a:t>Assay at 60</a:t>
            </a:r>
            <a:r>
              <a:rPr lang="en-US" sz="1400" baseline="30000" dirty="0" smtClean="0"/>
              <a:t>o</a:t>
            </a:r>
            <a:r>
              <a:rPr lang="en-US" sz="1400" dirty="0" smtClean="0"/>
              <a:t>C, compare 5min equilibration with no equilibration</a:t>
            </a:r>
          </a:p>
          <a:p>
            <a:pPr algn="just">
              <a:spcAft>
                <a:spcPts val="600"/>
              </a:spcAft>
            </a:pPr>
            <a:r>
              <a:rPr lang="en-US" sz="1400" dirty="0" smtClean="0"/>
              <a:t>The following slide represents the results from the extension assay at 60</a:t>
            </a:r>
            <a:r>
              <a:rPr lang="en-US" sz="1400" baseline="30000" dirty="0" smtClean="0"/>
              <a:t>o</a:t>
            </a:r>
            <a:r>
              <a:rPr lang="en-US" sz="1400" dirty="0" smtClean="0"/>
              <a:t>C.</a:t>
            </a:r>
            <a:endParaRPr lang="en-U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a:t>Taq</a:t>
            </a:r>
            <a:r>
              <a:rPr lang="en-US" sz="1600" dirty="0"/>
              <a:t> Polymerase activity measured at </a:t>
            </a:r>
            <a:r>
              <a:rPr lang="en-US" sz="1600" dirty="0" smtClean="0"/>
              <a:t>60</a:t>
            </a:r>
            <a:r>
              <a:rPr lang="en-US" sz="1600" baseline="30000" dirty="0" smtClean="0"/>
              <a:t>o</a:t>
            </a:r>
            <a:r>
              <a:rPr lang="en-US" sz="1600" dirty="0" smtClean="0"/>
              <a:t>C </a:t>
            </a:r>
            <a:r>
              <a:rPr lang="en-US" sz="1600" dirty="0"/>
              <a:t>over 10mins</a:t>
            </a:r>
            <a:br>
              <a:rPr lang="en-US" sz="1600" dirty="0"/>
            </a:br>
            <a:r>
              <a:rPr lang="en-US" sz="1600" dirty="0"/>
              <a:t>20nM Template and 0.02nM </a:t>
            </a:r>
            <a:r>
              <a:rPr lang="en-US" sz="1600" dirty="0" err="1"/>
              <a:t>Taq</a:t>
            </a:r>
            <a:r>
              <a:rPr lang="en-US" sz="1600" dirty="0"/>
              <a:t> in a 20ul reaction:</a:t>
            </a:r>
            <a:br>
              <a:rPr lang="en-US" sz="1600" dirty="0"/>
            </a:br>
            <a:r>
              <a:rPr lang="en-US" sz="1600" dirty="0"/>
              <a:t>Comparison of 5min equilibration of </a:t>
            </a:r>
            <a:r>
              <a:rPr lang="en-US" sz="1600" dirty="0" err="1"/>
              <a:t>Taq</a:t>
            </a:r>
            <a:r>
              <a:rPr lang="en-US" sz="1600" dirty="0"/>
              <a:t> Polymerase with the primed template at </a:t>
            </a:r>
            <a:r>
              <a:rPr lang="en-US" sz="1600" dirty="0" smtClean="0"/>
              <a:t>60</a:t>
            </a:r>
            <a:r>
              <a:rPr lang="en-US" sz="1600" baseline="30000" dirty="0" smtClean="0"/>
              <a:t>o</a:t>
            </a:r>
            <a:r>
              <a:rPr lang="en-US" sz="1600" dirty="0" smtClean="0"/>
              <a:t>C </a:t>
            </a:r>
            <a:r>
              <a:rPr lang="en-US" sz="1600" dirty="0"/>
              <a:t/>
            </a:r>
            <a:br>
              <a:rPr lang="en-US" sz="1600" dirty="0"/>
            </a:br>
            <a:r>
              <a:rPr lang="en-US" sz="1600" dirty="0" err="1" smtClean="0"/>
              <a:t>vs</a:t>
            </a:r>
            <a:r>
              <a:rPr lang="en-US" sz="1600" dirty="0" smtClean="0"/>
              <a:t> no </a:t>
            </a:r>
            <a:r>
              <a:rPr lang="en-US" sz="1600" dirty="0"/>
              <a:t>equilibration</a:t>
            </a:r>
          </a:p>
        </p:txBody>
      </p:sp>
      <p:pic>
        <p:nvPicPr>
          <p:cNvPr id="1026" name="Picture 2"/>
          <p:cNvPicPr preferRelativeResize="0">
            <a:picLocks noChangeArrowheads="1"/>
          </p:cNvPicPr>
          <p:nvPr/>
        </p:nvPicPr>
        <p:blipFill>
          <a:blip r:embed="rId2" cstate="print"/>
          <a:srcRect t="22091"/>
          <a:stretch>
            <a:fillRect/>
          </a:stretch>
        </p:blipFill>
        <p:spPr bwMode="auto">
          <a:xfrm>
            <a:off x="227582" y="1157760"/>
            <a:ext cx="5413248" cy="4828032"/>
          </a:xfrm>
          <a:prstGeom prst="rect">
            <a:avLst/>
          </a:prstGeom>
          <a:noFill/>
          <a:ln w="9525">
            <a:solidFill>
              <a:schemeClr val="tx1"/>
            </a:solidFill>
            <a:miter lim="800000"/>
            <a:headEnd/>
            <a:tailEnd/>
          </a:ln>
        </p:spPr>
      </p:pic>
      <p:pic>
        <p:nvPicPr>
          <p:cNvPr id="1027" name="Picture 3"/>
          <p:cNvPicPr>
            <a:picLocks noChangeAspect="1" noChangeArrowheads="1"/>
          </p:cNvPicPr>
          <p:nvPr/>
        </p:nvPicPr>
        <p:blipFill>
          <a:blip r:embed="rId3" cstate="print"/>
          <a:srcRect t="26824" r="4306" b="11637"/>
          <a:stretch>
            <a:fillRect/>
          </a:stretch>
        </p:blipFill>
        <p:spPr bwMode="auto">
          <a:xfrm>
            <a:off x="5868412" y="1157760"/>
            <a:ext cx="3048007" cy="2377461"/>
          </a:xfrm>
          <a:prstGeom prst="rect">
            <a:avLst/>
          </a:prstGeom>
          <a:noFill/>
          <a:ln w="9525">
            <a:solidFill>
              <a:schemeClr val="tx1"/>
            </a:solidFill>
            <a:miter lim="800000"/>
            <a:headEnd/>
            <a:tailEnd/>
          </a:ln>
        </p:spPr>
      </p:pic>
      <p:sp>
        <p:nvSpPr>
          <p:cNvPr id="8" name="TextBox 7"/>
          <p:cNvSpPr txBox="1"/>
          <p:nvPr/>
        </p:nvSpPr>
        <p:spPr>
          <a:xfrm>
            <a:off x="152400" y="5957856"/>
            <a:ext cx="8839200" cy="646331"/>
          </a:xfrm>
          <a:prstGeom prst="rect">
            <a:avLst/>
          </a:prstGeom>
          <a:noFill/>
        </p:spPr>
        <p:txBody>
          <a:bodyPr wrap="square" rtlCol="0">
            <a:spAutoFit/>
          </a:bodyPr>
          <a:lstStyle/>
          <a:p>
            <a:pPr algn="just"/>
            <a:r>
              <a:rPr lang="en-US" sz="1200" dirty="0" smtClean="0"/>
              <a:t>Activity of 0.02nM </a:t>
            </a:r>
            <a:r>
              <a:rPr lang="en-US" sz="1200" dirty="0" err="1" smtClean="0"/>
              <a:t>Taq</a:t>
            </a:r>
            <a:r>
              <a:rPr lang="en-US" sz="1200" dirty="0" smtClean="0"/>
              <a:t>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at 60</a:t>
            </a:r>
            <a:r>
              <a:rPr lang="en-US" sz="1200" baseline="30000" dirty="0" smtClean="0"/>
              <a:t>o</a:t>
            </a:r>
            <a:r>
              <a:rPr lang="en-US" sz="1200" dirty="0" smtClean="0"/>
              <a:t>C. Reactions with a pre-incubation at 60</a:t>
            </a:r>
            <a:r>
              <a:rPr lang="en-US" sz="1200" baseline="30000" dirty="0" smtClean="0"/>
              <a:t>o</a:t>
            </a:r>
            <a:r>
              <a:rPr lang="en-US" sz="1200" dirty="0" smtClean="0"/>
              <a:t>C/ 5mins for equilibration of </a:t>
            </a:r>
            <a:r>
              <a:rPr lang="en-US" sz="1200" dirty="0" err="1" smtClean="0"/>
              <a:t>Taq</a:t>
            </a:r>
            <a:r>
              <a:rPr lang="en-US" sz="1200" dirty="0" smtClean="0"/>
              <a:t> polymerase with the primed-template are compared with reactions with no pre-incubation..</a:t>
            </a:r>
            <a:endParaRPr lang="en-US"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Method 1</a:t>
            </a:r>
          </a:p>
        </p:txBody>
      </p:sp>
      <p:sp>
        <p:nvSpPr>
          <p:cNvPr id="6" name="Content Placeholder 5"/>
          <p:cNvSpPr>
            <a:spLocks noGrp="1"/>
          </p:cNvSpPr>
          <p:nvPr>
            <p:ph idx="1"/>
          </p:nvPr>
        </p:nvSpPr>
        <p:spPr>
          <a:xfrm>
            <a:off x="457200" y="1600200"/>
            <a:ext cx="8229600" cy="2666999"/>
          </a:xfrm>
        </p:spPr>
        <p:txBody>
          <a:bodyPr>
            <a:normAutofit/>
          </a:bodyPr>
          <a:lstStyle/>
          <a:p>
            <a:pPr lvl="0" algn="just">
              <a:spcAft>
                <a:spcPts val="1200"/>
              </a:spcAft>
              <a:buNone/>
            </a:pPr>
            <a:r>
              <a:rPr lang="en-US" sz="1400" b="1" dirty="0" smtClean="0"/>
              <a:t>	Preparation </a:t>
            </a:r>
            <a:r>
              <a:rPr lang="en-US" sz="1400" b="1" dirty="0"/>
              <a:t>of Template-Primer Mix (see Table 2 for details) :</a:t>
            </a:r>
            <a:endParaRPr lang="en-US" sz="1400" dirty="0"/>
          </a:p>
          <a:p>
            <a:pPr lvl="0" algn="just">
              <a:spcBef>
                <a:spcPts val="336"/>
              </a:spcBef>
            </a:pPr>
            <a:r>
              <a:rPr lang="en-US" sz="1500" dirty="0" smtClean="0"/>
              <a:t>The </a:t>
            </a:r>
            <a:r>
              <a:rPr lang="en-US" sz="1500" dirty="0"/>
              <a:t>single stranded 80-mer template, TAT2 and it 17-mer primer TAP1 </a:t>
            </a:r>
            <a:r>
              <a:rPr lang="en-US" sz="1500" dirty="0" smtClean="0"/>
              <a:t>were </a:t>
            </a:r>
            <a:r>
              <a:rPr lang="en-US" sz="1500" dirty="0"/>
              <a:t>mixed such that the primer </a:t>
            </a:r>
            <a:r>
              <a:rPr lang="en-US" sz="1500" dirty="0" smtClean="0"/>
              <a:t>was </a:t>
            </a:r>
            <a:r>
              <a:rPr lang="en-US" sz="1500" dirty="0"/>
              <a:t>present in a 7 molar excess (this is the molar ratio used in the previous study) in 1X </a:t>
            </a:r>
            <a:r>
              <a:rPr lang="en-US" sz="1500" i="1" dirty="0" err="1"/>
              <a:t>Taq</a:t>
            </a:r>
            <a:r>
              <a:rPr lang="en-US" sz="1500" dirty="0"/>
              <a:t> reaction buffer (20 </a:t>
            </a:r>
            <a:r>
              <a:rPr lang="en-US" sz="1500" dirty="0" err="1"/>
              <a:t>mM</a:t>
            </a:r>
            <a:r>
              <a:rPr lang="en-US" sz="1500" dirty="0"/>
              <a:t> </a:t>
            </a:r>
            <a:r>
              <a:rPr lang="en-US" sz="1500" dirty="0" err="1"/>
              <a:t>Tris-HCl</a:t>
            </a:r>
            <a:r>
              <a:rPr lang="en-US" sz="1500" dirty="0"/>
              <a:t>, 50 </a:t>
            </a:r>
            <a:r>
              <a:rPr lang="en-US" sz="1500" dirty="0" err="1"/>
              <a:t>mM</a:t>
            </a:r>
            <a:r>
              <a:rPr lang="en-US" sz="1500" dirty="0"/>
              <a:t> </a:t>
            </a:r>
            <a:r>
              <a:rPr lang="en-US" sz="1500" dirty="0" err="1"/>
              <a:t>KCl</a:t>
            </a:r>
            <a:r>
              <a:rPr lang="en-US" sz="1500" dirty="0"/>
              <a:t>) containing 2mM MgCl</a:t>
            </a:r>
            <a:r>
              <a:rPr lang="en-US" sz="1500" baseline="-25000" dirty="0"/>
              <a:t>2</a:t>
            </a:r>
            <a:r>
              <a:rPr lang="en-US" sz="1500" dirty="0"/>
              <a:t>. </a:t>
            </a:r>
          </a:p>
          <a:p>
            <a:pPr lvl="0" algn="just"/>
            <a:r>
              <a:rPr lang="en-US" sz="1400" dirty="0"/>
              <a:t>The holding and cooling steps for annealing </a:t>
            </a:r>
            <a:r>
              <a:rPr lang="en-US" sz="1400" dirty="0" smtClean="0"/>
              <a:t>were </a:t>
            </a:r>
            <a:r>
              <a:rPr lang="en-US" sz="1400" dirty="0"/>
              <a:t>as follows (as used in the previous study): hold </a:t>
            </a:r>
            <a:r>
              <a:rPr lang="en-US" sz="1400"/>
              <a:t>at </a:t>
            </a:r>
            <a:r>
              <a:rPr lang="en-US" sz="1400" smtClean="0"/>
              <a:t>95</a:t>
            </a:r>
            <a:r>
              <a:rPr lang="en-US" sz="1400" baseline="30000" smtClean="0"/>
              <a:t>o</a:t>
            </a:r>
            <a:r>
              <a:rPr lang="en-US" sz="1400" smtClean="0"/>
              <a:t>C </a:t>
            </a:r>
            <a:r>
              <a:rPr lang="en-US" sz="1400" dirty="0"/>
              <a:t>for 1.5 minute, cool </a:t>
            </a:r>
            <a:r>
              <a:rPr lang="en-US" sz="1400"/>
              <a:t>to </a:t>
            </a:r>
            <a:r>
              <a:rPr lang="en-US" sz="1400" smtClean="0"/>
              <a:t>75</a:t>
            </a:r>
            <a:r>
              <a:rPr lang="en-US" sz="1400" baseline="30000" smtClean="0"/>
              <a:t>o</a:t>
            </a:r>
            <a:r>
              <a:rPr lang="en-US" sz="1400" smtClean="0"/>
              <a:t>C </a:t>
            </a:r>
            <a:r>
              <a:rPr lang="en-US" sz="1400" dirty="0"/>
              <a:t>over 30 minutes, hold </a:t>
            </a:r>
            <a:r>
              <a:rPr lang="en-US" sz="1400"/>
              <a:t>at </a:t>
            </a:r>
            <a:r>
              <a:rPr lang="en-US" sz="1400" smtClean="0"/>
              <a:t>75</a:t>
            </a:r>
            <a:r>
              <a:rPr lang="en-US" sz="1400" baseline="30000" smtClean="0"/>
              <a:t>o</a:t>
            </a:r>
            <a:r>
              <a:rPr lang="en-US" sz="1400" smtClean="0"/>
              <a:t>C </a:t>
            </a:r>
            <a:r>
              <a:rPr lang="en-US" sz="1400" dirty="0"/>
              <a:t>for 5 minutes, cool </a:t>
            </a:r>
            <a:r>
              <a:rPr lang="en-US" sz="1400"/>
              <a:t>to </a:t>
            </a:r>
            <a:r>
              <a:rPr lang="en-US" sz="1400" smtClean="0"/>
              <a:t>70</a:t>
            </a:r>
            <a:r>
              <a:rPr lang="en-US" sz="1400" baseline="30000" smtClean="0"/>
              <a:t>o</a:t>
            </a:r>
            <a:r>
              <a:rPr lang="en-US" sz="1400" smtClean="0"/>
              <a:t>C </a:t>
            </a:r>
            <a:r>
              <a:rPr lang="en-US" sz="1400" dirty="0"/>
              <a:t>over 9 minutes, hold </a:t>
            </a:r>
            <a:r>
              <a:rPr lang="en-US" sz="1400"/>
              <a:t>at </a:t>
            </a:r>
            <a:r>
              <a:rPr lang="en-US" sz="1400" smtClean="0"/>
              <a:t>70</a:t>
            </a:r>
            <a:r>
              <a:rPr lang="en-US" sz="1400" baseline="30000" smtClean="0"/>
              <a:t>o</a:t>
            </a:r>
            <a:r>
              <a:rPr lang="en-US" sz="1400" smtClean="0"/>
              <a:t>C </a:t>
            </a:r>
            <a:r>
              <a:rPr lang="en-US" sz="1400" dirty="0"/>
              <a:t>for 5 minutes, cool </a:t>
            </a:r>
            <a:r>
              <a:rPr lang="en-US" sz="1400"/>
              <a:t>to </a:t>
            </a:r>
            <a:r>
              <a:rPr lang="en-US" sz="1400" smtClean="0"/>
              <a:t>45</a:t>
            </a:r>
            <a:r>
              <a:rPr lang="en-US" sz="1400" baseline="30000" smtClean="0"/>
              <a:t>o</a:t>
            </a:r>
            <a:r>
              <a:rPr lang="en-US" sz="1400" smtClean="0"/>
              <a:t>C </a:t>
            </a:r>
            <a:r>
              <a:rPr lang="en-US" sz="1400" dirty="0"/>
              <a:t>over 45 minutes and then to room temperature on the bench.  (The annealed primer-template complex mix is stored at room temperature for the duration of the assay for up to 24hrs. It is neither chilled nor frozen).  </a:t>
            </a:r>
          </a:p>
          <a:p>
            <a:pPr algn="just"/>
            <a:endParaRPr lang="en-US" sz="1400" dirty="0"/>
          </a:p>
        </p:txBody>
      </p:sp>
      <p:graphicFrame>
        <p:nvGraphicFramePr>
          <p:cNvPr id="7" name="Table 6"/>
          <p:cNvGraphicFramePr>
            <a:graphicFrameLocks noGrp="1"/>
          </p:cNvGraphicFramePr>
          <p:nvPr/>
        </p:nvGraphicFramePr>
        <p:xfrm>
          <a:off x="2438400" y="4419600"/>
          <a:ext cx="4267201" cy="1845564"/>
        </p:xfrm>
        <a:graphic>
          <a:graphicData uri="http://schemas.openxmlformats.org/drawingml/2006/table">
            <a:tbl>
              <a:tblPr/>
              <a:tblGrid>
                <a:gridCol w="1177159"/>
                <a:gridCol w="1912883"/>
                <a:gridCol w="1177159"/>
              </a:tblGrid>
              <a:tr h="0">
                <a:tc gridSpan="3">
                  <a:txBody>
                    <a:bodyPr/>
                    <a:lstStyle/>
                    <a:p>
                      <a:pPr marL="0" marR="0" algn="ctr">
                        <a:lnSpc>
                          <a:spcPct val="115000"/>
                        </a:lnSpc>
                        <a:spcBef>
                          <a:spcPts val="0"/>
                        </a:spcBef>
                        <a:spcAft>
                          <a:spcPts val="0"/>
                        </a:spcAft>
                      </a:pPr>
                      <a:r>
                        <a:rPr lang="en-US" sz="1400" b="1" dirty="0">
                          <a:solidFill>
                            <a:srgbClr val="FFFFFF"/>
                          </a:solidFill>
                          <a:latin typeface="Calibri"/>
                          <a:ea typeface="Calibri"/>
                          <a:cs typeface="Times New Roman"/>
                        </a:rPr>
                        <a:t>Table 2: Composition of the Template-Primer mix</a:t>
                      </a:r>
                      <a:endParaRPr lang="en-US" sz="1400" dirty="0">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r>
              <a:tr h="182880">
                <a:tc>
                  <a:txBody>
                    <a:bodyPr/>
                    <a:lstStyle/>
                    <a:p>
                      <a:pPr marL="0" marR="0" algn="l">
                        <a:lnSpc>
                          <a:spcPct val="115000"/>
                        </a:lnSpc>
                        <a:spcBef>
                          <a:spcPts val="0"/>
                        </a:spcBef>
                        <a:spcAft>
                          <a:spcPts val="0"/>
                        </a:spcAft>
                      </a:pPr>
                      <a:r>
                        <a:rPr lang="en-US" sz="1200" dirty="0">
                          <a:latin typeface="Calibri"/>
                          <a:ea typeface="Calibri"/>
                          <a:cs typeface="Times New Roman"/>
                        </a:rPr>
                        <a:t>Initial </a:t>
                      </a:r>
                      <a:r>
                        <a:rPr lang="en-US" sz="1200" dirty="0" err="1">
                          <a:latin typeface="Calibri"/>
                          <a:ea typeface="Calibri"/>
                          <a:cs typeface="Times New Roman"/>
                        </a:rPr>
                        <a:t>Conc</a:t>
                      </a:r>
                      <a:endParaRPr lang="en-US" sz="1200" dirty="0">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Reaction Component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a:latin typeface="Calibri"/>
                          <a:ea typeface="Calibri"/>
                          <a:cs typeface="Times New Roman"/>
                        </a:rPr>
                        <a:t>Final Conc</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2880">
                <a:tc>
                  <a:txBody>
                    <a:bodyPr/>
                    <a:lstStyle/>
                    <a:p>
                      <a:pPr algn="l">
                        <a:lnSpc>
                          <a:spcPct val="115000"/>
                        </a:lnSpc>
                      </a:pPr>
                      <a:endParaRPr lang="en-US" sz="1200">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just">
                        <a:lnSpc>
                          <a:spcPct val="115000"/>
                        </a:lnSpc>
                        <a:spcBef>
                          <a:spcPts val="0"/>
                        </a:spcBef>
                        <a:spcAft>
                          <a:spcPts val="0"/>
                        </a:spcAft>
                      </a:pPr>
                      <a:r>
                        <a:rPr lang="en-US" sz="1200" dirty="0">
                          <a:latin typeface="Calibri"/>
                          <a:ea typeface="Calibri"/>
                          <a:cs typeface="Times New Roman"/>
                        </a:rPr>
                        <a:t>Template (TAT2)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20nM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algn="l">
                        <a:lnSpc>
                          <a:spcPct val="115000"/>
                        </a:lnSpc>
                      </a:pPr>
                      <a:endParaRPr lang="en-US" sz="1200">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just">
                        <a:lnSpc>
                          <a:spcPct val="115000"/>
                        </a:lnSpc>
                        <a:spcBef>
                          <a:spcPts val="0"/>
                        </a:spcBef>
                        <a:spcAft>
                          <a:spcPts val="0"/>
                        </a:spcAft>
                      </a:pPr>
                      <a:r>
                        <a:rPr lang="en-US" sz="1200">
                          <a:latin typeface="Calibri"/>
                          <a:ea typeface="Calibri"/>
                          <a:cs typeface="Times New Roman"/>
                        </a:rPr>
                        <a:t>Primer (TAP1)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140nM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10X</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just">
                        <a:lnSpc>
                          <a:spcPct val="115000"/>
                        </a:lnSpc>
                        <a:spcBef>
                          <a:spcPts val="0"/>
                        </a:spcBef>
                        <a:spcAft>
                          <a:spcPts val="0"/>
                        </a:spcAft>
                      </a:pPr>
                      <a:r>
                        <a:rPr lang="en-US" sz="1200">
                          <a:latin typeface="Calibri"/>
                          <a:ea typeface="Calibri"/>
                          <a:cs typeface="Times New Roman"/>
                        </a:rPr>
                        <a:t>Taq Polymerase Buffer</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1X</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50mM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just">
                        <a:lnSpc>
                          <a:spcPct val="115000"/>
                        </a:lnSpc>
                        <a:spcBef>
                          <a:spcPts val="0"/>
                        </a:spcBef>
                        <a:spcAft>
                          <a:spcPts val="0"/>
                        </a:spcAft>
                      </a:pPr>
                      <a:r>
                        <a:rPr lang="en-US" sz="1200">
                          <a:latin typeface="Calibri"/>
                          <a:ea typeface="Calibri"/>
                          <a:cs typeface="Times New Roman"/>
                        </a:rPr>
                        <a:t>MgCl</a:t>
                      </a:r>
                      <a:r>
                        <a:rPr lang="en-US" sz="1200" baseline="-25000">
                          <a:latin typeface="Calibri"/>
                          <a:ea typeface="Calibri"/>
                          <a:cs typeface="Times New Roman"/>
                        </a:rPr>
                        <a:t>2</a:t>
                      </a:r>
                      <a:endParaRPr lang="en-US" sz="1200">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2mM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vert="horz" lIns="91440" tIns="45720" rIns="91440" bIns="45720" rtlCol="0" anchor="ctr">
            <a:noAutofit/>
          </a:bodyPr>
          <a:lstStyle/>
          <a:p>
            <a:r>
              <a:rPr lang="en-US" sz="1600" dirty="0"/>
              <a:t>Method 2</a:t>
            </a:r>
          </a:p>
        </p:txBody>
      </p:sp>
      <p:sp>
        <p:nvSpPr>
          <p:cNvPr id="3" name="Content Placeholder 2"/>
          <p:cNvSpPr>
            <a:spLocks noGrp="1"/>
          </p:cNvSpPr>
          <p:nvPr>
            <p:ph idx="1"/>
          </p:nvPr>
        </p:nvSpPr>
        <p:spPr>
          <a:xfrm>
            <a:off x="457200" y="609600"/>
            <a:ext cx="8229600" cy="4953000"/>
          </a:xfrm>
        </p:spPr>
        <p:txBody>
          <a:bodyPr>
            <a:noAutofit/>
          </a:bodyPr>
          <a:lstStyle/>
          <a:p>
            <a:pPr lvl="0" algn="just">
              <a:spcAft>
                <a:spcPts val="1200"/>
              </a:spcAft>
              <a:buNone/>
            </a:pPr>
            <a:r>
              <a:rPr lang="en-US" sz="1400" b="1" dirty="0"/>
              <a:t>Set up of the Reaction (see Table 3  for details)</a:t>
            </a:r>
            <a:r>
              <a:rPr lang="en-US" sz="1400" dirty="0"/>
              <a:t>: </a:t>
            </a:r>
          </a:p>
          <a:p>
            <a:pPr lvl="0" algn="just">
              <a:spcAft>
                <a:spcPts val="600"/>
              </a:spcAft>
            </a:pPr>
            <a:r>
              <a:rPr lang="en-US" sz="1400" dirty="0"/>
              <a:t>In </a:t>
            </a:r>
            <a:r>
              <a:rPr lang="en-US" sz="1400" dirty="0" smtClean="0"/>
              <a:t>this </a:t>
            </a:r>
            <a:r>
              <a:rPr lang="en-US" sz="1400" dirty="0"/>
              <a:t>initial trial of the new protocol, one complete time course </a:t>
            </a:r>
            <a:r>
              <a:rPr lang="en-US" sz="1400"/>
              <a:t>at </a:t>
            </a:r>
            <a:r>
              <a:rPr lang="en-US" sz="1400" smtClean="0"/>
              <a:t>70</a:t>
            </a:r>
            <a:r>
              <a:rPr lang="en-US" sz="1400" baseline="30000" smtClean="0"/>
              <a:t>o</a:t>
            </a:r>
            <a:r>
              <a:rPr lang="en-US" sz="1400" smtClean="0"/>
              <a:t>C </a:t>
            </a:r>
            <a:r>
              <a:rPr lang="en-US" sz="1400" dirty="0" smtClean="0"/>
              <a:t>was </a:t>
            </a:r>
            <a:r>
              <a:rPr lang="en-US" sz="1400" dirty="0"/>
              <a:t>performed for two enzyme concentrations (0.36nM used previously and 0.02nM which achieves the template: enzyme ration of 1000). Each time point </a:t>
            </a:r>
            <a:r>
              <a:rPr lang="en-US" sz="1400" dirty="0" smtClean="0"/>
              <a:t>had 2 replicates each for reactions with the 5min equilibration and reactions with no equilibration. The </a:t>
            </a:r>
            <a:r>
              <a:rPr lang="en-US" sz="1400" dirty="0"/>
              <a:t>template-primer mix </a:t>
            </a:r>
            <a:r>
              <a:rPr lang="en-US" sz="1400" dirty="0" smtClean="0"/>
              <a:t>was made</a:t>
            </a:r>
            <a:r>
              <a:rPr lang="en-US" sz="1400" dirty="0"/>
              <a:t>/ annealed as a single batch for this entire </a:t>
            </a:r>
            <a:r>
              <a:rPr lang="en-US" sz="1400" dirty="0" smtClean="0"/>
              <a:t>set.</a:t>
            </a:r>
            <a:endParaRPr lang="en-US" sz="1400" dirty="0"/>
          </a:p>
          <a:p>
            <a:pPr lvl="0" algn="just">
              <a:spcAft>
                <a:spcPts val="600"/>
              </a:spcAft>
            </a:pPr>
            <a:r>
              <a:rPr lang="en-US" sz="1400" dirty="0"/>
              <a:t>The template-primer mix </a:t>
            </a:r>
            <a:r>
              <a:rPr lang="en-US" sz="1400" dirty="0" smtClean="0"/>
              <a:t>was </a:t>
            </a:r>
            <a:r>
              <a:rPr lang="en-US" sz="1400" dirty="0"/>
              <a:t>split into 11parts, one for each assay time point (see table) and one for a no-</a:t>
            </a:r>
            <a:r>
              <a:rPr lang="en-US" sz="1400" dirty="0" err="1"/>
              <a:t>Taq</a:t>
            </a:r>
            <a:r>
              <a:rPr lang="en-US" sz="1400" dirty="0"/>
              <a:t> control. </a:t>
            </a:r>
            <a:r>
              <a:rPr lang="en-US" sz="1400" dirty="0" err="1"/>
              <a:t>Taq</a:t>
            </a:r>
            <a:r>
              <a:rPr lang="en-US" sz="1400" dirty="0"/>
              <a:t> Polymerase (appropriately diluted in the dilution buffer to achieve the final concentration stated in the table in each 20ul reaction) </a:t>
            </a:r>
            <a:r>
              <a:rPr lang="en-US" sz="1400" dirty="0" smtClean="0"/>
              <a:t>was </a:t>
            </a:r>
            <a:r>
              <a:rPr lang="en-US" sz="1400" dirty="0"/>
              <a:t>added to the test fractions and water </a:t>
            </a:r>
            <a:r>
              <a:rPr lang="en-US" sz="1400" dirty="0" smtClean="0"/>
              <a:t>was </a:t>
            </a:r>
            <a:r>
              <a:rPr lang="en-US" sz="1400" dirty="0"/>
              <a:t>added to the no-</a:t>
            </a:r>
            <a:r>
              <a:rPr lang="en-US" sz="1400" dirty="0" err="1"/>
              <a:t>Taq</a:t>
            </a:r>
            <a:r>
              <a:rPr lang="en-US" sz="1400" dirty="0"/>
              <a:t> control fraction.</a:t>
            </a:r>
          </a:p>
          <a:p>
            <a:pPr lvl="0" algn="just">
              <a:spcAft>
                <a:spcPts val="600"/>
              </a:spcAft>
            </a:pPr>
            <a:r>
              <a:rPr lang="en-US" sz="1400" dirty="0" smtClean="0"/>
              <a:t>For each time point, two aliquots of the  </a:t>
            </a:r>
            <a:r>
              <a:rPr lang="en-US" sz="1400" dirty="0"/>
              <a:t>reaction </a:t>
            </a:r>
            <a:r>
              <a:rPr lang="en-US" sz="1400" dirty="0" smtClean="0"/>
              <a:t>were </a:t>
            </a:r>
            <a:r>
              <a:rPr lang="en-US" sz="1400" dirty="0"/>
              <a:t>incubated </a:t>
            </a:r>
            <a:r>
              <a:rPr lang="en-US" sz="1400"/>
              <a:t>at </a:t>
            </a:r>
            <a:r>
              <a:rPr lang="en-US" sz="1400" smtClean="0"/>
              <a:t>70</a:t>
            </a:r>
            <a:r>
              <a:rPr lang="en-US" sz="1400" baseline="30000" smtClean="0"/>
              <a:t>o</a:t>
            </a:r>
            <a:r>
              <a:rPr lang="en-US" sz="1400" smtClean="0"/>
              <a:t>C </a:t>
            </a:r>
            <a:r>
              <a:rPr lang="en-US" sz="1400" dirty="0"/>
              <a:t>in the CFX96 (PCR machine) for 5mins (for equilibration of the </a:t>
            </a:r>
            <a:r>
              <a:rPr lang="en-US" sz="1400" dirty="0" err="1"/>
              <a:t>Taq</a:t>
            </a:r>
            <a:r>
              <a:rPr lang="en-US" sz="1400" dirty="0"/>
              <a:t> polymerase with the primer-template </a:t>
            </a:r>
            <a:r>
              <a:rPr lang="en-US" sz="1400" dirty="0" smtClean="0"/>
              <a:t>complex).</a:t>
            </a:r>
            <a:endParaRPr lang="en-US" sz="1400" dirty="0"/>
          </a:p>
          <a:p>
            <a:pPr lvl="0" algn="just">
              <a:spcAft>
                <a:spcPts val="600"/>
              </a:spcAft>
            </a:pPr>
            <a:r>
              <a:rPr lang="en-US" sz="1400" dirty="0"/>
              <a:t>After equilibration, the polymerase reaction </a:t>
            </a:r>
            <a:r>
              <a:rPr lang="en-US" sz="1400" dirty="0" smtClean="0"/>
              <a:t>was </a:t>
            </a:r>
            <a:r>
              <a:rPr lang="en-US" sz="1400" dirty="0"/>
              <a:t>initiated by addition of </a:t>
            </a:r>
            <a:r>
              <a:rPr lang="en-US" sz="1400" dirty="0" err="1"/>
              <a:t>dNTPs</a:t>
            </a:r>
            <a:r>
              <a:rPr lang="en-US" sz="1400" dirty="0"/>
              <a:t> (see table for concentration). </a:t>
            </a:r>
            <a:r>
              <a:rPr lang="en-US" sz="1400" dirty="0" smtClean="0"/>
              <a:t>Simultaneously, two reactions were initiated without equilibration.</a:t>
            </a:r>
            <a:endParaRPr lang="en-US" sz="1400" dirty="0"/>
          </a:p>
          <a:p>
            <a:pPr lvl="0" algn="just"/>
            <a:r>
              <a:rPr lang="en-US" sz="1400" dirty="0"/>
              <a:t>At the end of the incubation the reaction </a:t>
            </a:r>
            <a:r>
              <a:rPr lang="en-US" sz="1400" dirty="0" smtClean="0"/>
              <a:t>was </a:t>
            </a:r>
            <a:r>
              <a:rPr lang="en-US" sz="1400" dirty="0"/>
              <a:t>immediately chilled </a:t>
            </a:r>
            <a:r>
              <a:rPr lang="en-US" sz="1400"/>
              <a:t>to </a:t>
            </a:r>
            <a:r>
              <a:rPr lang="en-US" sz="1400" smtClean="0"/>
              <a:t>0</a:t>
            </a:r>
            <a:r>
              <a:rPr lang="en-US" sz="1400" baseline="30000" smtClean="0"/>
              <a:t>o</a:t>
            </a:r>
            <a:r>
              <a:rPr lang="en-US" sz="1400" smtClean="0"/>
              <a:t>C </a:t>
            </a:r>
            <a:r>
              <a:rPr lang="en-US" sz="1400" dirty="0"/>
              <a:t>and EDTA </a:t>
            </a:r>
            <a:r>
              <a:rPr lang="en-US" sz="1400" dirty="0" smtClean="0"/>
              <a:t>was </a:t>
            </a:r>
            <a:r>
              <a:rPr lang="en-US" sz="1400" dirty="0"/>
              <a:t>added to a final </a:t>
            </a:r>
            <a:r>
              <a:rPr lang="en-US" sz="1400" dirty="0" err="1"/>
              <a:t>conc</a:t>
            </a:r>
            <a:r>
              <a:rPr lang="en-US" sz="1400" dirty="0"/>
              <a:t> of 20mM. </a:t>
            </a:r>
          </a:p>
          <a:p>
            <a:pPr algn="just"/>
            <a:endParaRPr lang="en-US" sz="1400" dirty="0"/>
          </a:p>
        </p:txBody>
      </p:sp>
      <p:graphicFrame>
        <p:nvGraphicFramePr>
          <p:cNvPr id="4" name="Table 3"/>
          <p:cNvGraphicFramePr>
            <a:graphicFrameLocks noGrp="1"/>
          </p:cNvGraphicFramePr>
          <p:nvPr/>
        </p:nvGraphicFramePr>
        <p:xfrm>
          <a:off x="1066800" y="4607448"/>
          <a:ext cx="7010400" cy="2147316"/>
        </p:xfrm>
        <a:graphic>
          <a:graphicData uri="http://schemas.openxmlformats.org/drawingml/2006/table">
            <a:tbl>
              <a:tblPr/>
              <a:tblGrid>
                <a:gridCol w="1811299"/>
                <a:gridCol w="5199101"/>
              </a:tblGrid>
              <a:tr h="0">
                <a:tc gridSpan="2">
                  <a:txBody>
                    <a:bodyPr/>
                    <a:lstStyle/>
                    <a:p>
                      <a:pPr marL="0" marR="0" algn="ctr">
                        <a:lnSpc>
                          <a:spcPct val="115000"/>
                        </a:lnSpc>
                        <a:spcBef>
                          <a:spcPts val="0"/>
                        </a:spcBef>
                        <a:spcAft>
                          <a:spcPts val="0"/>
                        </a:spcAft>
                      </a:pPr>
                      <a:r>
                        <a:rPr lang="en-US" sz="1400" b="1" dirty="0">
                          <a:solidFill>
                            <a:srgbClr val="FFFFFF"/>
                          </a:solidFill>
                          <a:latin typeface="Calibri"/>
                          <a:ea typeface="Calibri"/>
                          <a:cs typeface="Times New Roman"/>
                        </a:rPr>
                        <a:t>Table 3: Assay Variables</a:t>
                      </a:r>
                      <a:endParaRPr lang="en-US" sz="14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hMerge="1">
                  <a:txBody>
                    <a:bodyPr/>
                    <a:lstStyle/>
                    <a:p>
                      <a:endParaRPr lang="en-US"/>
                    </a:p>
                  </a:txBody>
                  <a:tcPr/>
                </a:tc>
              </a:tr>
              <a:tr h="182880">
                <a:tc>
                  <a:txBody>
                    <a:bodyPr/>
                    <a:lstStyle/>
                    <a:p>
                      <a:pPr marL="0" marR="0" algn="just">
                        <a:lnSpc>
                          <a:spcPct val="115000"/>
                        </a:lnSpc>
                        <a:spcBef>
                          <a:spcPts val="0"/>
                        </a:spcBef>
                        <a:spcAft>
                          <a:spcPts val="0"/>
                        </a:spcAft>
                      </a:pPr>
                      <a:r>
                        <a:rPr lang="en-US" sz="1200" dirty="0">
                          <a:latin typeface="Calibri"/>
                          <a:ea typeface="Calibri"/>
                          <a:cs typeface="Times New Roman"/>
                        </a:rPr>
                        <a:t>Temperature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just">
                        <a:lnSpc>
                          <a:spcPct val="115000"/>
                        </a:lnSpc>
                        <a:spcBef>
                          <a:spcPts val="0"/>
                        </a:spcBef>
                        <a:spcAft>
                          <a:spcPts val="0"/>
                        </a:spcAft>
                      </a:pPr>
                      <a:r>
                        <a:rPr lang="en-US" sz="1200" smtClean="0">
                          <a:latin typeface="Calibri"/>
                          <a:ea typeface="Calibri"/>
                          <a:cs typeface="Times New Roman"/>
                        </a:rPr>
                        <a:t>70</a:t>
                      </a:r>
                      <a:r>
                        <a:rPr lang="en-US" sz="1200" baseline="30000" smtClean="0">
                          <a:latin typeface="Calibri"/>
                          <a:ea typeface="Calibri"/>
                          <a:cs typeface="Times New Roman"/>
                        </a:rPr>
                        <a:t>o</a:t>
                      </a:r>
                      <a:r>
                        <a:rPr lang="en-US" sz="1200" smtClean="0">
                          <a:latin typeface="Calibri"/>
                          <a:ea typeface="Calibri"/>
                          <a:cs typeface="Times New Roman"/>
                        </a:rPr>
                        <a:t>C </a:t>
                      </a:r>
                      <a:r>
                        <a:rPr lang="en-US" sz="1200" dirty="0">
                          <a:latin typeface="Calibri"/>
                          <a:ea typeface="Calibri"/>
                          <a:cs typeface="Times New Roman"/>
                        </a:rPr>
                        <a:t>(in the initial trial)</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2880">
                <a:tc>
                  <a:txBody>
                    <a:bodyPr/>
                    <a:lstStyle/>
                    <a:p>
                      <a:pPr marL="0" marR="0" algn="just">
                        <a:lnSpc>
                          <a:spcPct val="115000"/>
                        </a:lnSpc>
                        <a:spcBef>
                          <a:spcPts val="0"/>
                        </a:spcBef>
                        <a:spcAft>
                          <a:spcPts val="0"/>
                        </a:spcAft>
                      </a:pPr>
                      <a:r>
                        <a:rPr lang="en-US" sz="1200" dirty="0">
                          <a:latin typeface="Calibri"/>
                          <a:ea typeface="Calibri"/>
                          <a:cs typeface="Times New Roman"/>
                        </a:rPr>
                        <a:t>Time points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just">
                        <a:lnSpc>
                          <a:spcPct val="115000"/>
                        </a:lnSpc>
                        <a:spcBef>
                          <a:spcPts val="0"/>
                        </a:spcBef>
                        <a:spcAft>
                          <a:spcPts val="0"/>
                        </a:spcAft>
                      </a:pPr>
                      <a:r>
                        <a:rPr lang="en-US" sz="1200" dirty="0">
                          <a:latin typeface="Calibri"/>
                          <a:ea typeface="Calibri"/>
                          <a:cs typeface="Times New Roman"/>
                        </a:rPr>
                        <a:t>10secs, 20secs, 30secs, 40secs, 50secs, 1min, 1.5mins, 2mins, 5mins, 10mins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Enzyme Concentration</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just">
                        <a:lnSpc>
                          <a:spcPct val="115000"/>
                        </a:lnSpc>
                        <a:spcBef>
                          <a:spcPts val="0"/>
                        </a:spcBef>
                        <a:spcAft>
                          <a:spcPts val="0"/>
                        </a:spcAft>
                      </a:pPr>
                      <a:r>
                        <a:rPr lang="en-US" sz="1200" dirty="0">
                          <a:latin typeface="Calibri"/>
                          <a:ea typeface="Calibri"/>
                          <a:cs typeface="Times New Roman"/>
                        </a:rPr>
                        <a:t>0.02nM </a:t>
                      </a:r>
                      <a:r>
                        <a:rPr lang="en-US" sz="1200" dirty="0" err="1">
                          <a:latin typeface="Calibri"/>
                          <a:ea typeface="Calibri"/>
                          <a:cs typeface="Times New Roman"/>
                        </a:rPr>
                        <a:t>vs</a:t>
                      </a:r>
                      <a:r>
                        <a:rPr lang="en-US" sz="1200" dirty="0">
                          <a:latin typeface="Calibri"/>
                          <a:ea typeface="Calibri"/>
                          <a:cs typeface="Times New Roman"/>
                        </a:rPr>
                        <a:t> 0.36nM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dNTP Concentration</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just">
                        <a:lnSpc>
                          <a:spcPct val="115000"/>
                        </a:lnSpc>
                        <a:spcBef>
                          <a:spcPts val="0"/>
                        </a:spcBef>
                        <a:spcAft>
                          <a:spcPts val="0"/>
                        </a:spcAft>
                      </a:pPr>
                      <a:r>
                        <a:rPr lang="en-US" sz="1200" dirty="0" smtClean="0">
                          <a:latin typeface="Calibri"/>
                          <a:ea typeface="Calibri"/>
                          <a:cs typeface="Times New Roman"/>
                        </a:rPr>
                        <a:t>200</a:t>
                      </a:r>
                      <a:r>
                        <a:rPr lang="en-US" sz="1200" dirty="0" smtClean="0">
                          <a:latin typeface="Symbol" pitchFamily="18" charset="2"/>
                          <a:ea typeface="Calibri"/>
                          <a:cs typeface="Times New Roman"/>
                        </a:rPr>
                        <a:t>m</a:t>
                      </a:r>
                      <a:r>
                        <a:rPr lang="en-US" sz="1200" dirty="0" smtClean="0">
                          <a:latin typeface="Calibri"/>
                          <a:ea typeface="Calibri"/>
                          <a:cs typeface="Times New Roman"/>
                        </a:rPr>
                        <a:t>M </a:t>
                      </a:r>
                      <a:r>
                        <a:rPr lang="en-US" sz="1200" dirty="0">
                          <a:latin typeface="Calibri"/>
                          <a:ea typeface="Calibri"/>
                          <a:cs typeface="Times New Roman"/>
                        </a:rPr>
                        <a:t>(for the initial trial)</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Replicates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nSpc>
                          <a:spcPct val="115000"/>
                        </a:lnSpc>
                      </a:pPr>
                      <a:r>
                        <a:rPr lang="en-US" sz="1200" dirty="0" smtClean="0">
                          <a:latin typeface="Calibri"/>
                        </a:rPr>
                        <a:t>2</a:t>
                      </a:r>
                      <a:endParaRPr lang="en-US" sz="1200" dirty="0">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Reaction Volume</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8890" marR="0">
                        <a:lnSpc>
                          <a:spcPct val="115000"/>
                        </a:lnSpc>
                        <a:spcBef>
                          <a:spcPts val="0"/>
                        </a:spcBef>
                        <a:spcAft>
                          <a:spcPts val="0"/>
                        </a:spcAft>
                      </a:pPr>
                      <a:r>
                        <a:rPr lang="en-US" sz="1200" dirty="0">
                          <a:latin typeface="Calibri"/>
                          <a:ea typeface="Calibri"/>
                          <a:cs typeface="Times New Roman"/>
                        </a:rPr>
                        <a:t>20ul</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Method 3</a:t>
            </a:r>
          </a:p>
        </p:txBody>
      </p:sp>
      <p:sp>
        <p:nvSpPr>
          <p:cNvPr id="3" name="Content Placeholder 2"/>
          <p:cNvSpPr>
            <a:spLocks noGrp="1"/>
          </p:cNvSpPr>
          <p:nvPr>
            <p:ph idx="1"/>
          </p:nvPr>
        </p:nvSpPr>
        <p:spPr/>
        <p:txBody>
          <a:bodyPr>
            <a:normAutofit/>
          </a:bodyPr>
          <a:lstStyle/>
          <a:p>
            <a:pPr algn="just">
              <a:spcAft>
                <a:spcPts val="1200"/>
              </a:spcAft>
            </a:pPr>
            <a:r>
              <a:rPr lang="en-US" sz="1400" b="1" dirty="0" err="1" smtClean="0"/>
              <a:t>Quantitation</a:t>
            </a:r>
            <a:r>
              <a:rPr lang="en-US" sz="1400" b="1" dirty="0" smtClean="0"/>
              <a:t>:</a:t>
            </a:r>
            <a:endParaRPr lang="en-US" sz="1400" dirty="0" smtClean="0"/>
          </a:p>
          <a:p>
            <a:pPr lvl="1" algn="just">
              <a:spcAft>
                <a:spcPts val="600"/>
              </a:spcAft>
              <a:buFont typeface="Calibri" pitchFamily="34" charset="0"/>
              <a:buChar char="•"/>
            </a:pPr>
            <a:r>
              <a:rPr lang="en-US" sz="1400" dirty="0" smtClean="0"/>
              <a:t>80ul </a:t>
            </a:r>
            <a:r>
              <a:rPr lang="en-US" sz="1400" dirty="0"/>
              <a:t>of </a:t>
            </a:r>
            <a:r>
              <a:rPr lang="en-US" sz="1400" dirty="0" err="1"/>
              <a:t>Picogreen</a:t>
            </a:r>
            <a:r>
              <a:rPr lang="en-US" sz="1400" dirty="0"/>
              <a:t> reagent  freshly diluted  178-fold in 1X TE </a:t>
            </a:r>
            <a:r>
              <a:rPr lang="en-US" sz="1400" dirty="0" smtClean="0"/>
              <a:t>was </a:t>
            </a:r>
            <a:r>
              <a:rPr lang="en-US" sz="1400" dirty="0"/>
              <a:t>added to each reaction. The reaction </a:t>
            </a:r>
            <a:r>
              <a:rPr lang="en-US" sz="1400" dirty="0" smtClean="0"/>
              <a:t>was </a:t>
            </a:r>
            <a:r>
              <a:rPr lang="en-US" sz="1400" dirty="0"/>
              <a:t>incubated in the dark for 5min at room temperature and fluorescence is measured in the </a:t>
            </a:r>
            <a:r>
              <a:rPr lang="en-US" sz="1400" dirty="0" err="1"/>
              <a:t>Fluoroskan</a:t>
            </a:r>
            <a:r>
              <a:rPr lang="en-US" sz="1400" dirty="0"/>
              <a:t> with excitation at 485nm and emission at 520nm.</a:t>
            </a:r>
          </a:p>
          <a:p>
            <a:pPr lvl="0" algn="just">
              <a:spcAft>
                <a:spcPts val="1200"/>
              </a:spcAft>
              <a:buFont typeface="Calibri" pitchFamily="34" charset="0"/>
              <a:buChar char="•"/>
            </a:pPr>
            <a:r>
              <a:rPr lang="en-US" sz="1400" b="1" dirty="0"/>
              <a:t>Plots:</a:t>
            </a:r>
            <a:endParaRPr lang="en-US" sz="1400" dirty="0"/>
          </a:p>
          <a:p>
            <a:pPr lvl="1" algn="just">
              <a:buSzPct val="120000"/>
              <a:buFont typeface="Arial" pitchFamily="34" charset="0"/>
              <a:buChar char="•"/>
            </a:pPr>
            <a:r>
              <a:rPr lang="en-US" sz="1400" dirty="0" smtClean="0"/>
              <a:t>The measured RFU was plotted against time. The curves were fitted using the equation for one-phase association kinetics. The initial reaction rate (del RFU/sec) was calculated using the corrected RFU values from the fitted curve. </a:t>
            </a:r>
          </a:p>
          <a:p>
            <a:pPr algn="just"/>
            <a:endParaRPr lang="en-US"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460"/>
            <a:ext cx="8229600" cy="1143000"/>
          </a:xfrm>
        </p:spPr>
        <p:txBody>
          <a:bodyPr>
            <a:noAutofit/>
          </a:bodyPr>
          <a:lstStyle/>
          <a:p>
            <a:r>
              <a:rPr lang="en-US" sz="1600" dirty="0" err="1" smtClean="0"/>
              <a:t>Taq</a:t>
            </a:r>
            <a:r>
              <a:rPr lang="en-US" sz="1600" dirty="0" smtClean="0"/>
              <a:t> Polymerase activity measured </a:t>
            </a:r>
            <a:r>
              <a:rPr lang="en-US" sz="1600" smtClean="0"/>
              <a:t>at 70</a:t>
            </a:r>
            <a:r>
              <a:rPr lang="en-US" sz="1600" baseline="30000" smtClean="0"/>
              <a:t>o</a:t>
            </a:r>
            <a:r>
              <a:rPr lang="en-US" sz="1600" smtClean="0"/>
              <a:t>C </a:t>
            </a:r>
            <a:r>
              <a:rPr lang="en-US" sz="1600" dirty="0" smtClean="0"/>
              <a:t>over 10mins</a:t>
            </a:r>
            <a:br>
              <a:rPr lang="en-US" sz="1600" dirty="0" smtClean="0"/>
            </a:br>
            <a:r>
              <a:rPr lang="en-US" sz="1600" dirty="0" smtClean="0"/>
              <a:t>20nM Template and 0.36nM </a:t>
            </a:r>
            <a:r>
              <a:rPr lang="en-US" sz="1600" dirty="0" err="1" smtClean="0"/>
              <a:t>Taq</a:t>
            </a:r>
            <a:r>
              <a:rPr lang="en-US" sz="1600" dirty="0" smtClean="0"/>
              <a:t> in a 20ul reaction:</a:t>
            </a:r>
            <a:br>
              <a:rPr lang="en-US" sz="1600" dirty="0" smtClean="0"/>
            </a:br>
            <a:r>
              <a:rPr lang="en-US" sz="1600" dirty="0" smtClean="0"/>
              <a:t>Comparison of 5min equilibration of </a:t>
            </a:r>
            <a:r>
              <a:rPr lang="en-US" sz="1600" dirty="0" err="1" smtClean="0"/>
              <a:t>Taq</a:t>
            </a:r>
            <a:r>
              <a:rPr lang="en-US" sz="1600" dirty="0" smtClean="0"/>
              <a:t> Polymerase with the primed template </a:t>
            </a:r>
            <a:r>
              <a:rPr lang="en-US" sz="1600" smtClean="0"/>
              <a:t>at 70</a:t>
            </a:r>
            <a:r>
              <a:rPr lang="en-US" sz="1600" baseline="30000" smtClean="0"/>
              <a:t>o</a:t>
            </a:r>
            <a:r>
              <a:rPr lang="en-US" sz="1600" smtClean="0"/>
              <a:t>C </a:t>
            </a:r>
            <a:r>
              <a:rPr lang="en-US" sz="1600" dirty="0" smtClean="0"/>
              <a:t/>
            </a:r>
            <a:br>
              <a:rPr lang="en-US" sz="1600" dirty="0" smtClean="0"/>
            </a:br>
            <a:r>
              <a:rPr lang="en-US" sz="1600" dirty="0" err="1" smtClean="0"/>
              <a:t>vs</a:t>
            </a:r>
            <a:r>
              <a:rPr lang="en-US" sz="1600" dirty="0" smtClean="0"/>
              <a:t> no equilibration</a:t>
            </a:r>
            <a:endParaRPr lang="en-US" sz="1600" dirty="0"/>
          </a:p>
        </p:txBody>
      </p:sp>
      <p:pic>
        <p:nvPicPr>
          <p:cNvPr id="1029" name="Picture 5"/>
          <p:cNvPicPr>
            <a:picLocks noChangeAspect="1" noChangeArrowheads="1"/>
          </p:cNvPicPr>
          <p:nvPr/>
        </p:nvPicPr>
        <p:blipFill>
          <a:blip r:embed="rId2" cstate="print"/>
          <a:srcRect l="13786" t="20720" r="16608" b="17059"/>
          <a:stretch>
            <a:fillRect/>
          </a:stretch>
        </p:blipFill>
        <p:spPr bwMode="auto">
          <a:xfrm>
            <a:off x="5943600" y="1091376"/>
            <a:ext cx="2819400" cy="2266943"/>
          </a:xfrm>
          <a:prstGeom prst="rect">
            <a:avLst/>
          </a:prstGeom>
          <a:noFill/>
          <a:ln w="9525">
            <a:solidFill>
              <a:schemeClr val="tx1"/>
            </a:solidFill>
            <a:miter lim="800000"/>
            <a:headEnd/>
            <a:tailEnd/>
          </a:ln>
        </p:spPr>
      </p:pic>
      <p:pic>
        <p:nvPicPr>
          <p:cNvPr id="1030" name="Picture 6"/>
          <p:cNvPicPr>
            <a:picLocks noChangeAspect="1" noChangeArrowheads="1"/>
          </p:cNvPicPr>
          <p:nvPr/>
        </p:nvPicPr>
        <p:blipFill>
          <a:blip r:embed="rId3" cstate="print"/>
          <a:srcRect l="13316" t="23333" r="17078" b="15490"/>
          <a:stretch>
            <a:fillRect/>
          </a:stretch>
        </p:blipFill>
        <p:spPr bwMode="auto">
          <a:xfrm>
            <a:off x="5943600" y="3774119"/>
            <a:ext cx="2819400" cy="2228870"/>
          </a:xfrm>
          <a:prstGeom prst="rect">
            <a:avLst/>
          </a:prstGeom>
          <a:noFill/>
          <a:ln w="9525">
            <a:solidFill>
              <a:schemeClr val="tx1"/>
            </a:solidFill>
            <a:miter lim="800000"/>
            <a:headEnd/>
            <a:tailEnd/>
          </a:ln>
        </p:spPr>
      </p:pic>
      <p:pic>
        <p:nvPicPr>
          <p:cNvPr id="1031" name="Picture 7"/>
          <p:cNvPicPr>
            <a:picLocks noChangeAspect="1" noChangeArrowheads="1"/>
          </p:cNvPicPr>
          <p:nvPr/>
        </p:nvPicPr>
        <p:blipFill>
          <a:blip r:embed="rId4" cstate="print"/>
          <a:srcRect l="8230" t="18216" r="11817"/>
          <a:stretch>
            <a:fillRect/>
          </a:stretch>
        </p:blipFill>
        <p:spPr bwMode="auto">
          <a:xfrm>
            <a:off x="533400" y="1076640"/>
            <a:ext cx="5181600" cy="4926349"/>
          </a:xfrm>
          <a:prstGeom prst="rect">
            <a:avLst/>
          </a:prstGeom>
          <a:noFill/>
          <a:ln w="9525">
            <a:solidFill>
              <a:schemeClr val="tx1"/>
            </a:solidFill>
            <a:miter lim="800000"/>
            <a:headEnd/>
            <a:tailEnd/>
          </a:ln>
        </p:spPr>
      </p:pic>
      <p:sp>
        <p:nvSpPr>
          <p:cNvPr id="15" name="TextBox 14"/>
          <p:cNvSpPr txBox="1"/>
          <p:nvPr/>
        </p:nvSpPr>
        <p:spPr>
          <a:xfrm>
            <a:off x="152400" y="6016848"/>
            <a:ext cx="8839200" cy="830997"/>
          </a:xfrm>
          <a:prstGeom prst="rect">
            <a:avLst/>
          </a:prstGeom>
          <a:noFill/>
        </p:spPr>
        <p:txBody>
          <a:bodyPr wrap="square" rtlCol="0">
            <a:spAutoFit/>
          </a:bodyPr>
          <a:lstStyle/>
          <a:p>
            <a:pPr algn="just"/>
            <a:r>
              <a:rPr lang="en-US" sz="1200" dirty="0" smtClean="0"/>
              <a:t>0.36nM </a:t>
            </a:r>
            <a:r>
              <a:rPr lang="en-US" sz="1200" dirty="0" err="1" smtClean="0"/>
              <a:t>Taq</a:t>
            </a:r>
            <a:r>
              <a:rPr lang="en-US" sz="1200" dirty="0" smtClean="0"/>
              <a:t> is the concentration used in the previous study. </a:t>
            </a:r>
            <a:r>
              <a:rPr lang="en-US" sz="1200" dirty="0" err="1" smtClean="0"/>
              <a:t>Equlibration</a:t>
            </a:r>
            <a:r>
              <a:rPr lang="en-US" sz="1200" dirty="0" smtClean="0"/>
              <a:t> with </a:t>
            </a:r>
            <a:r>
              <a:rPr lang="en-US" sz="1200" dirty="0" err="1" smtClean="0"/>
              <a:t>Taq</a:t>
            </a:r>
            <a:r>
              <a:rPr lang="en-US" sz="1200" dirty="0" smtClean="0"/>
              <a:t> polymerase at the assay temperature has not been done previously. Since activity is very high, even at the earliest time point of the assay (10secs) activity appears to have </a:t>
            </a:r>
            <a:r>
              <a:rPr lang="en-US" sz="1200" dirty="0" err="1" smtClean="0"/>
              <a:t>plateaued</a:t>
            </a:r>
            <a:r>
              <a:rPr lang="en-US" sz="1200" dirty="0" smtClean="0"/>
              <a:t> (see scale up of the first 1 or first 2mins on the right).  Early time point RFUs are not accurate and curve fit is poor. (For this template and enzyme concentration, lower assay temperatures (lower measurable activity) will give more accurate RFU values. </a:t>
            </a:r>
            <a:endParaRPr lang="en-US"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a:t>Taq</a:t>
            </a:r>
            <a:r>
              <a:rPr lang="en-US" sz="1600" dirty="0"/>
              <a:t> Polymerase activity measured </a:t>
            </a:r>
            <a:r>
              <a:rPr lang="en-US" sz="1600"/>
              <a:t>at </a:t>
            </a:r>
            <a:r>
              <a:rPr lang="en-US" sz="1600" smtClean="0"/>
              <a:t>70</a:t>
            </a:r>
            <a:r>
              <a:rPr lang="en-US" sz="1600" baseline="30000" smtClean="0"/>
              <a:t>o</a:t>
            </a:r>
            <a:r>
              <a:rPr lang="en-US" sz="1600" smtClean="0"/>
              <a:t>C </a:t>
            </a:r>
            <a:r>
              <a:rPr lang="en-US" sz="1600" dirty="0"/>
              <a:t>over 10mins</a:t>
            </a:r>
            <a:br>
              <a:rPr lang="en-US" sz="1600" dirty="0"/>
            </a:br>
            <a:r>
              <a:rPr lang="en-US" sz="1600" dirty="0"/>
              <a:t>20nM Template and 0.02nM </a:t>
            </a:r>
            <a:r>
              <a:rPr lang="en-US" sz="1600" dirty="0" err="1"/>
              <a:t>Taq</a:t>
            </a:r>
            <a:r>
              <a:rPr lang="en-US" sz="1600" dirty="0"/>
              <a:t> in a 20ul reaction:</a:t>
            </a:r>
            <a:br>
              <a:rPr lang="en-US" sz="1600" dirty="0"/>
            </a:br>
            <a:r>
              <a:rPr lang="en-US" sz="1600" dirty="0"/>
              <a:t>Comparison of 5min equilibration of </a:t>
            </a:r>
            <a:r>
              <a:rPr lang="en-US" sz="1600" dirty="0" err="1"/>
              <a:t>Taq</a:t>
            </a:r>
            <a:r>
              <a:rPr lang="en-US" sz="1600" dirty="0"/>
              <a:t> Polymerase with the primed template </a:t>
            </a:r>
            <a:r>
              <a:rPr lang="en-US" sz="1600"/>
              <a:t>at </a:t>
            </a:r>
            <a:r>
              <a:rPr lang="en-US" sz="1600" smtClean="0"/>
              <a:t>70</a:t>
            </a:r>
            <a:r>
              <a:rPr lang="en-US" sz="1600" baseline="30000" smtClean="0"/>
              <a:t>o</a:t>
            </a:r>
            <a:r>
              <a:rPr lang="en-US" sz="1600" smtClean="0"/>
              <a:t>C </a:t>
            </a:r>
            <a:r>
              <a:rPr lang="en-US" sz="1600" dirty="0"/>
              <a:t/>
            </a:r>
            <a:br>
              <a:rPr lang="en-US" sz="1600" dirty="0"/>
            </a:br>
            <a:r>
              <a:rPr lang="en-US" sz="1600" dirty="0" err="1" smtClean="0"/>
              <a:t>vs</a:t>
            </a:r>
            <a:r>
              <a:rPr lang="en-US" sz="1600" dirty="0" smtClean="0"/>
              <a:t> no </a:t>
            </a:r>
            <a:r>
              <a:rPr lang="en-US" sz="1600" dirty="0"/>
              <a:t>equilibration</a:t>
            </a:r>
          </a:p>
        </p:txBody>
      </p:sp>
      <p:pic>
        <p:nvPicPr>
          <p:cNvPr id="2050" name="Picture 2"/>
          <p:cNvPicPr>
            <a:picLocks noChangeAspect="1" noChangeArrowheads="1"/>
          </p:cNvPicPr>
          <p:nvPr/>
        </p:nvPicPr>
        <p:blipFill>
          <a:blip r:embed="rId2" cstate="print"/>
          <a:srcRect l="9435" t="24024" r="13506"/>
          <a:stretch>
            <a:fillRect/>
          </a:stretch>
        </p:blipFill>
        <p:spPr bwMode="auto">
          <a:xfrm>
            <a:off x="349044" y="1069260"/>
            <a:ext cx="5410200" cy="4826164"/>
          </a:xfrm>
          <a:prstGeom prst="rect">
            <a:avLst/>
          </a:prstGeom>
          <a:noFill/>
          <a:ln w="9525">
            <a:solidFill>
              <a:schemeClr val="tx1"/>
            </a:solidFill>
            <a:miter lim="800000"/>
            <a:headEnd/>
            <a:tailEnd/>
          </a:ln>
        </p:spPr>
      </p:pic>
      <p:pic>
        <p:nvPicPr>
          <p:cNvPr id="2051" name="Picture 3"/>
          <p:cNvPicPr preferRelativeResize="0">
            <a:picLocks noChangeArrowheads="1"/>
          </p:cNvPicPr>
          <p:nvPr/>
        </p:nvPicPr>
        <p:blipFill>
          <a:blip r:embed="rId3" cstate="print"/>
          <a:srcRect l="11287" t="27030" r="17225" b="12670"/>
          <a:stretch>
            <a:fillRect/>
          </a:stretch>
        </p:blipFill>
        <p:spPr bwMode="auto">
          <a:xfrm>
            <a:off x="5879688" y="1054524"/>
            <a:ext cx="2895600" cy="2209800"/>
          </a:xfrm>
          <a:prstGeom prst="rect">
            <a:avLst/>
          </a:prstGeom>
          <a:noFill/>
          <a:ln w="9525">
            <a:solidFill>
              <a:schemeClr val="tx1"/>
            </a:solidFill>
            <a:miter lim="800000"/>
            <a:headEnd/>
            <a:tailEnd/>
          </a:ln>
        </p:spPr>
      </p:pic>
      <p:pic>
        <p:nvPicPr>
          <p:cNvPr id="2052" name="Picture 4"/>
          <p:cNvPicPr>
            <a:picLocks noChangeAspect="1" noChangeArrowheads="1"/>
          </p:cNvPicPr>
          <p:nvPr/>
        </p:nvPicPr>
        <p:blipFill>
          <a:blip r:embed="rId4" cstate="print"/>
          <a:srcRect l="11287" t="27031" r="17225" b="12671"/>
          <a:stretch>
            <a:fillRect/>
          </a:stretch>
        </p:blipFill>
        <p:spPr bwMode="auto">
          <a:xfrm>
            <a:off x="5879688" y="3697128"/>
            <a:ext cx="2895600" cy="2209800"/>
          </a:xfrm>
          <a:prstGeom prst="rect">
            <a:avLst/>
          </a:prstGeom>
          <a:noFill/>
          <a:ln w="9525">
            <a:solidFill>
              <a:schemeClr val="tx1"/>
            </a:solidFill>
            <a:miter lim="800000"/>
            <a:headEnd/>
            <a:tailEnd/>
          </a:ln>
        </p:spPr>
      </p:pic>
      <p:sp>
        <p:nvSpPr>
          <p:cNvPr id="6" name="TextBox 5"/>
          <p:cNvSpPr txBox="1"/>
          <p:nvPr/>
        </p:nvSpPr>
        <p:spPr>
          <a:xfrm>
            <a:off x="152400" y="5884116"/>
            <a:ext cx="8839200" cy="1015663"/>
          </a:xfrm>
          <a:prstGeom prst="rect">
            <a:avLst/>
          </a:prstGeom>
          <a:noFill/>
        </p:spPr>
        <p:txBody>
          <a:bodyPr wrap="square" rtlCol="0">
            <a:spAutoFit/>
          </a:bodyPr>
          <a:lstStyle/>
          <a:p>
            <a:pPr algn="just"/>
            <a:r>
              <a:rPr lang="en-US" sz="1200" dirty="0" smtClean="0"/>
              <a:t>0.02nM is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Because of this low concentration of </a:t>
            </a:r>
            <a:r>
              <a:rPr lang="en-US" sz="1200" dirty="0" err="1" smtClean="0"/>
              <a:t>Taq</a:t>
            </a:r>
            <a:r>
              <a:rPr lang="en-US" sz="1200" dirty="0" smtClean="0"/>
              <a:t>, even the measurements at early time point of the assay are closer to the fitted curve (see scale up of the first 1 or first 2mins on the right).  Also, even at 10mins, the activity does not seem to have </a:t>
            </a:r>
            <a:r>
              <a:rPr lang="en-US" sz="1200" dirty="0" err="1" smtClean="0"/>
              <a:t>plateaued</a:t>
            </a:r>
            <a:r>
              <a:rPr lang="en-US" sz="1200" dirty="0" smtClean="0"/>
              <a:t>. (For this template and enzyme concentration, low assay temperatures (</a:t>
            </a:r>
            <a:r>
              <a:rPr lang="en-US" sz="1200" dirty="0" err="1" smtClean="0"/>
              <a:t>eg</a:t>
            </a:r>
            <a:r>
              <a:rPr lang="en-US" sz="1200" smtClean="0"/>
              <a:t>., 45-50</a:t>
            </a:r>
            <a:r>
              <a:rPr lang="en-US" sz="1200" baseline="30000" smtClean="0"/>
              <a:t>o</a:t>
            </a:r>
            <a:r>
              <a:rPr lang="en-US" sz="1200" smtClean="0"/>
              <a:t>C </a:t>
            </a:r>
            <a:r>
              <a:rPr lang="en-US" sz="1200" dirty="0" smtClean="0"/>
              <a:t>as have been used previously) may not  give measurable activity.  Assay may need to include time points greater than 10mins.</a:t>
            </a:r>
            <a:endParaRPr lang="en-US" sz="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a:t>Taq</a:t>
            </a:r>
            <a:r>
              <a:rPr lang="en-US" sz="1600" dirty="0"/>
              <a:t> Polymerase activity measured </a:t>
            </a:r>
            <a:r>
              <a:rPr lang="en-US" sz="1600"/>
              <a:t>at </a:t>
            </a:r>
            <a:r>
              <a:rPr lang="en-US" sz="1600" smtClean="0"/>
              <a:t>70</a:t>
            </a:r>
            <a:r>
              <a:rPr lang="en-US" sz="1600" baseline="30000" smtClean="0"/>
              <a:t>o</a:t>
            </a:r>
            <a:r>
              <a:rPr lang="en-US" sz="1600" smtClean="0"/>
              <a:t>C </a:t>
            </a:r>
            <a:r>
              <a:rPr lang="en-US" sz="1600" dirty="0"/>
              <a:t>over 10mins</a:t>
            </a:r>
            <a:br>
              <a:rPr lang="en-US" sz="1600" dirty="0"/>
            </a:br>
            <a:r>
              <a:rPr lang="en-US" sz="1600" dirty="0"/>
              <a:t>5min equilibration of </a:t>
            </a:r>
            <a:r>
              <a:rPr lang="en-US" sz="1600" dirty="0" err="1"/>
              <a:t>Taq</a:t>
            </a:r>
            <a:r>
              <a:rPr lang="en-US" sz="1600" dirty="0"/>
              <a:t> Polymerase with the primed template </a:t>
            </a:r>
            <a:r>
              <a:rPr lang="en-US" sz="1600"/>
              <a:t>at </a:t>
            </a:r>
            <a:r>
              <a:rPr lang="en-US" sz="1600" smtClean="0"/>
              <a:t>70</a:t>
            </a:r>
            <a:r>
              <a:rPr lang="en-US" sz="1600" baseline="30000" smtClean="0"/>
              <a:t>o</a:t>
            </a:r>
            <a:r>
              <a:rPr lang="en-US" sz="1600" smtClean="0"/>
              <a:t>C </a:t>
            </a:r>
            <a:r>
              <a:rPr lang="en-US" sz="1600" dirty="0"/>
              <a:t/>
            </a:r>
            <a:br>
              <a:rPr lang="en-US" sz="1600" dirty="0"/>
            </a:br>
            <a:r>
              <a:rPr lang="en-US" sz="1600" dirty="0"/>
              <a:t>20nM Template with </a:t>
            </a:r>
            <a:r>
              <a:rPr lang="en-US" sz="1600" dirty="0" smtClean="0"/>
              <a:t>0.36nM </a:t>
            </a:r>
            <a:r>
              <a:rPr lang="en-US" sz="1600" dirty="0" err="1" smtClean="0"/>
              <a:t>vs</a:t>
            </a:r>
            <a:r>
              <a:rPr lang="en-US" sz="1600" dirty="0" smtClean="0"/>
              <a:t> 0.02nM </a:t>
            </a:r>
            <a:r>
              <a:rPr lang="en-US" sz="1600" dirty="0" err="1"/>
              <a:t>Taq</a:t>
            </a:r>
            <a:r>
              <a:rPr lang="en-US" sz="1600" dirty="0"/>
              <a:t> in a 20ul reaction</a:t>
            </a:r>
          </a:p>
        </p:txBody>
      </p:sp>
      <p:pic>
        <p:nvPicPr>
          <p:cNvPr id="3074" name="Picture 2"/>
          <p:cNvPicPr preferRelativeResize="0">
            <a:picLocks noChangeArrowheads="1"/>
          </p:cNvPicPr>
          <p:nvPr/>
        </p:nvPicPr>
        <p:blipFill>
          <a:blip r:embed="rId2" cstate="print"/>
          <a:srcRect l="5096" t="15158" r="6582"/>
          <a:stretch>
            <a:fillRect/>
          </a:stretch>
        </p:blipFill>
        <p:spPr bwMode="auto">
          <a:xfrm>
            <a:off x="317088" y="1066800"/>
            <a:ext cx="5413248" cy="4828032"/>
          </a:xfrm>
          <a:prstGeom prst="rect">
            <a:avLst/>
          </a:prstGeom>
          <a:noFill/>
          <a:ln w="9525">
            <a:solidFill>
              <a:schemeClr val="tx1"/>
            </a:solidFill>
            <a:miter lim="800000"/>
            <a:headEnd/>
            <a:tailEnd/>
          </a:ln>
        </p:spPr>
      </p:pic>
      <p:pic>
        <p:nvPicPr>
          <p:cNvPr id="3075" name="Picture 3"/>
          <p:cNvPicPr>
            <a:picLocks noChangeAspect="1" noChangeArrowheads="1"/>
          </p:cNvPicPr>
          <p:nvPr/>
        </p:nvPicPr>
        <p:blipFill>
          <a:blip r:embed="rId3" cstate="print"/>
          <a:srcRect l="7148" t="15719" r="6794" b="21404"/>
          <a:stretch>
            <a:fillRect/>
          </a:stretch>
        </p:blipFill>
        <p:spPr bwMode="auto">
          <a:xfrm>
            <a:off x="5916564" y="1066800"/>
            <a:ext cx="2895600" cy="2133600"/>
          </a:xfrm>
          <a:prstGeom prst="rect">
            <a:avLst/>
          </a:prstGeom>
          <a:noFill/>
          <a:ln w="9525">
            <a:solidFill>
              <a:schemeClr val="tx1"/>
            </a:solidFill>
            <a:miter lim="800000"/>
            <a:headEnd/>
            <a:tailEnd/>
          </a:ln>
        </p:spPr>
      </p:pic>
      <p:pic>
        <p:nvPicPr>
          <p:cNvPr id="3076" name="Picture 4"/>
          <p:cNvPicPr>
            <a:picLocks noChangeAspect="1" noChangeArrowheads="1"/>
          </p:cNvPicPr>
          <p:nvPr/>
        </p:nvPicPr>
        <p:blipFill>
          <a:blip r:embed="rId4" cstate="print"/>
          <a:srcRect l="7148" t="15719" r="6794" b="21404"/>
          <a:stretch>
            <a:fillRect/>
          </a:stretch>
        </p:blipFill>
        <p:spPr bwMode="auto">
          <a:xfrm>
            <a:off x="5916564" y="3765756"/>
            <a:ext cx="2895600" cy="2133600"/>
          </a:xfrm>
          <a:prstGeom prst="rect">
            <a:avLst/>
          </a:prstGeom>
          <a:noFill/>
          <a:ln w="9525">
            <a:solidFill>
              <a:schemeClr val="tx1"/>
            </a:solidFill>
            <a:miter lim="800000"/>
            <a:headEnd/>
            <a:tailEnd/>
          </a:ln>
        </p:spPr>
      </p:pic>
      <p:sp>
        <p:nvSpPr>
          <p:cNvPr id="6" name="TextBox 5"/>
          <p:cNvSpPr txBox="1"/>
          <p:nvPr/>
        </p:nvSpPr>
        <p:spPr>
          <a:xfrm>
            <a:off x="152400" y="5957856"/>
            <a:ext cx="8839200" cy="646331"/>
          </a:xfrm>
          <a:prstGeom prst="rect">
            <a:avLst/>
          </a:prstGeom>
          <a:noFill/>
        </p:spPr>
        <p:txBody>
          <a:bodyPr wrap="square" rtlCol="0">
            <a:spAutoFit/>
          </a:bodyPr>
          <a:lstStyle/>
          <a:p>
            <a:pPr algn="just"/>
            <a:r>
              <a:rPr lang="en-US" sz="1200" dirty="0" smtClean="0"/>
              <a:t>Activity of 0.02nM </a:t>
            </a:r>
            <a:r>
              <a:rPr lang="en-US" sz="1200" dirty="0" err="1" smtClean="0"/>
              <a:t>Taq</a:t>
            </a:r>
            <a:r>
              <a:rPr lang="en-US" sz="1200" dirty="0" smtClean="0"/>
              <a:t>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is compared with 0.36nM </a:t>
            </a:r>
            <a:r>
              <a:rPr lang="en-US" sz="1200" dirty="0" err="1" smtClean="0"/>
              <a:t>Taq</a:t>
            </a:r>
            <a:r>
              <a:rPr lang="en-US" sz="1200" dirty="0" smtClean="0"/>
              <a:t> (as used previously) </a:t>
            </a:r>
            <a:r>
              <a:rPr lang="en-US" sz="1200" smtClean="0"/>
              <a:t>at 70</a:t>
            </a:r>
            <a:r>
              <a:rPr lang="en-US" sz="1200" baseline="30000" smtClean="0"/>
              <a:t>o</a:t>
            </a:r>
            <a:r>
              <a:rPr lang="en-US" sz="1200" smtClean="0"/>
              <a:t>C. </a:t>
            </a:r>
            <a:r>
              <a:rPr lang="en-US" sz="1200" dirty="0" smtClean="0"/>
              <a:t>These reactions had a pre-incubation </a:t>
            </a:r>
            <a:r>
              <a:rPr lang="en-US" sz="1200" smtClean="0"/>
              <a:t>at 70</a:t>
            </a:r>
            <a:r>
              <a:rPr lang="en-US" sz="1200" baseline="30000" smtClean="0"/>
              <a:t>o</a:t>
            </a:r>
            <a:r>
              <a:rPr lang="en-US" sz="1200" smtClean="0"/>
              <a:t>C </a:t>
            </a:r>
            <a:r>
              <a:rPr lang="en-US" sz="1200" dirty="0" smtClean="0"/>
              <a:t>for equilibration of </a:t>
            </a:r>
            <a:r>
              <a:rPr lang="en-US" sz="1200" dirty="0" err="1" smtClean="0"/>
              <a:t>Taq</a:t>
            </a:r>
            <a:r>
              <a:rPr lang="en-US" sz="1200" dirty="0" smtClean="0"/>
              <a:t> polymerase with the primed-template.</a:t>
            </a:r>
            <a:endParaRPr lang="en-US"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60"/>
            <a:ext cx="8229600" cy="1143000"/>
          </a:xfrm>
        </p:spPr>
        <p:txBody>
          <a:bodyPr vert="horz" lIns="91440" tIns="45720" rIns="91440" bIns="45720" rtlCol="0" anchor="ctr">
            <a:noAutofit/>
          </a:bodyPr>
          <a:lstStyle/>
          <a:p>
            <a:r>
              <a:rPr lang="en-US" sz="1600" dirty="0" err="1"/>
              <a:t>Taq</a:t>
            </a:r>
            <a:r>
              <a:rPr lang="en-US" sz="1600" dirty="0"/>
              <a:t> Polymerase activity measured </a:t>
            </a:r>
            <a:r>
              <a:rPr lang="en-US" sz="1600"/>
              <a:t>at </a:t>
            </a:r>
            <a:r>
              <a:rPr lang="en-US" sz="1600" smtClean="0"/>
              <a:t>70</a:t>
            </a:r>
            <a:r>
              <a:rPr lang="en-US" sz="1600" baseline="30000" smtClean="0"/>
              <a:t>o</a:t>
            </a:r>
            <a:r>
              <a:rPr lang="en-US" sz="1600" smtClean="0"/>
              <a:t>C </a:t>
            </a:r>
            <a:r>
              <a:rPr lang="en-US" sz="1600" dirty="0"/>
              <a:t>over 10mins</a:t>
            </a:r>
            <a:br>
              <a:rPr lang="en-US" sz="1600" dirty="0"/>
            </a:br>
            <a:r>
              <a:rPr lang="en-US" sz="1600" dirty="0"/>
              <a:t>No equilibration of </a:t>
            </a:r>
            <a:r>
              <a:rPr lang="en-US" sz="1600" dirty="0" err="1"/>
              <a:t>Taq</a:t>
            </a:r>
            <a:r>
              <a:rPr lang="en-US" sz="1600" dirty="0"/>
              <a:t> Polymerase with the primed template </a:t>
            </a:r>
            <a:r>
              <a:rPr lang="en-US" sz="1600"/>
              <a:t>at </a:t>
            </a:r>
            <a:r>
              <a:rPr lang="en-US" sz="1600" smtClean="0"/>
              <a:t>70</a:t>
            </a:r>
            <a:r>
              <a:rPr lang="en-US" sz="1600" baseline="30000" smtClean="0"/>
              <a:t>o</a:t>
            </a:r>
            <a:r>
              <a:rPr lang="en-US" sz="1600" smtClean="0"/>
              <a:t>C </a:t>
            </a:r>
            <a:r>
              <a:rPr lang="en-US" sz="1600" dirty="0"/>
              <a:t/>
            </a:r>
            <a:br>
              <a:rPr lang="en-US" sz="1600" dirty="0"/>
            </a:br>
            <a:r>
              <a:rPr lang="en-US" sz="1600" dirty="0"/>
              <a:t>20nM Template with 0.36nM/ 0.02nM </a:t>
            </a:r>
            <a:r>
              <a:rPr lang="en-US" sz="1600" dirty="0" err="1"/>
              <a:t>Taq</a:t>
            </a:r>
            <a:r>
              <a:rPr lang="en-US" sz="1600" dirty="0"/>
              <a:t> in a 20ul reaction</a:t>
            </a:r>
          </a:p>
        </p:txBody>
      </p:sp>
      <p:pic>
        <p:nvPicPr>
          <p:cNvPr id="4100" name="Picture 4"/>
          <p:cNvPicPr>
            <a:picLocks noChangeAspect="1" noChangeArrowheads="1"/>
          </p:cNvPicPr>
          <p:nvPr/>
        </p:nvPicPr>
        <p:blipFill>
          <a:blip r:embed="rId2" cstate="print"/>
          <a:srcRect l="2329" t="18156" r="9170" b="16028"/>
          <a:stretch>
            <a:fillRect/>
          </a:stretch>
        </p:blipFill>
        <p:spPr bwMode="auto">
          <a:xfrm>
            <a:off x="5853876" y="3664992"/>
            <a:ext cx="2895600" cy="2209800"/>
          </a:xfrm>
          <a:prstGeom prst="rect">
            <a:avLst/>
          </a:prstGeom>
          <a:noFill/>
          <a:ln w="9525">
            <a:solidFill>
              <a:schemeClr val="tx1"/>
            </a:solidFill>
            <a:miter lim="800000"/>
            <a:headEnd/>
            <a:tailEnd/>
          </a:ln>
        </p:spPr>
      </p:pic>
      <p:pic>
        <p:nvPicPr>
          <p:cNvPr id="4101" name="Picture 5"/>
          <p:cNvPicPr>
            <a:picLocks noChangeAspect="1" noChangeArrowheads="1"/>
          </p:cNvPicPr>
          <p:nvPr/>
        </p:nvPicPr>
        <p:blipFill>
          <a:blip r:embed="rId3" cstate="print"/>
          <a:srcRect l="2329" t="18157" r="9170" b="16028"/>
          <a:stretch>
            <a:fillRect/>
          </a:stretch>
        </p:blipFill>
        <p:spPr bwMode="auto">
          <a:xfrm>
            <a:off x="5853876" y="1071720"/>
            <a:ext cx="2895600" cy="2209800"/>
          </a:xfrm>
          <a:prstGeom prst="rect">
            <a:avLst/>
          </a:prstGeom>
          <a:noFill/>
          <a:ln w="9525">
            <a:solidFill>
              <a:schemeClr val="tx1"/>
            </a:solidFill>
            <a:miter lim="800000"/>
            <a:headEnd/>
            <a:tailEnd/>
          </a:ln>
        </p:spPr>
      </p:pic>
      <p:pic>
        <p:nvPicPr>
          <p:cNvPr id="4102" name="Picture 6"/>
          <p:cNvPicPr preferRelativeResize="0">
            <a:picLocks noChangeArrowheads="1"/>
          </p:cNvPicPr>
          <p:nvPr/>
        </p:nvPicPr>
        <p:blipFill>
          <a:blip r:embed="rId4" cstate="print"/>
          <a:srcRect l="3493" t="17021" r="9170"/>
          <a:stretch>
            <a:fillRect/>
          </a:stretch>
        </p:blipFill>
        <p:spPr bwMode="auto">
          <a:xfrm>
            <a:off x="307259" y="1071720"/>
            <a:ext cx="5413248" cy="4828032"/>
          </a:xfrm>
          <a:prstGeom prst="rect">
            <a:avLst/>
          </a:prstGeom>
          <a:noFill/>
          <a:ln w="9525">
            <a:solidFill>
              <a:schemeClr val="tx1"/>
            </a:solidFill>
            <a:miter lim="800000"/>
            <a:headEnd/>
            <a:tailEnd/>
          </a:ln>
        </p:spPr>
      </p:pic>
      <p:sp>
        <p:nvSpPr>
          <p:cNvPr id="8" name="TextBox 7"/>
          <p:cNvSpPr txBox="1"/>
          <p:nvPr/>
        </p:nvSpPr>
        <p:spPr>
          <a:xfrm>
            <a:off x="152400" y="5957856"/>
            <a:ext cx="8839200" cy="646331"/>
          </a:xfrm>
          <a:prstGeom prst="rect">
            <a:avLst/>
          </a:prstGeom>
          <a:noFill/>
        </p:spPr>
        <p:txBody>
          <a:bodyPr wrap="square" rtlCol="0">
            <a:spAutoFit/>
          </a:bodyPr>
          <a:lstStyle/>
          <a:p>
            <a:pPr algn="just"/>
            <a:r>
              <a:rPr lang="en-US" sz="1200" dirty="0" smtClean="0"/>
              <a:t>Activity of 0.02nM </a:t>
            </a:r>
            <a:r>
              <a:rPr lang="en-US" sz="1200" dirty="0" err="1" smtClean="0"/>
              <a:t>Taq</a:t>
            </a:r>
            <a:r>
              <a:rPr lang="en-US" sz="1200" dirty="0" smtClean="0"/>
              <a:t>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is compared with 0.36nM </a:t>
            </a:r>
            <a:r>
              <a:rPr lang="en-US" sz="1200" dirty="0" err="1" smtClean="0"/>
              <a:t>Taq</a:t>
            </a:r>
            <a:r>
              <a:rPr lang="en-US" sz="1200" dirty="0" smtClean="0"/>
              <a:t> (as used previously) </a:t>
            </a:r>
            <a:r>
              <a:rPr lang="en-US" sz="1200" smtClean="0"/>
              <a:t>at 70</a:t>
            </a:r>
            <a:r>
              <a:rPr lang="en-US" sz="1200" baseline="30000" smtClean="0"/>
              <a:t>o</a:t>
            </a:r>
            <a:r>
              <a:rPr lang="en-US" sz="1200" smtClean="0"/>
              <a:t>C. </a:t>
            </a:r>
            <a:r>
              <a:rPr lang="en-US" sz="1200" dirty="0" smtClean="0"/>
              <a:t>These reactions did not have a pre-incubation </a:t>
            </a:r>
            <a:r>
              <a:rPr lang="en-US" sz="1200" smtClean="0"/>
              <a:t>at 70</a:t>
            </a:r>
            <a:r>
              <a:rPr lang="en-US" sz="1200" baseline="30000" smtClean="0"/>
              <a:t>o</a:t>
            </a:r>
            <a:r>
              <a:rPr lang="en-US" sz="1200" smtClean="0"/>
              <a:t>C </a:t>
            </a:r>
            <a:r>
              <a:rPr lang="en-US" sz="1200" dirty="0" smtClean="0"/>
              <a:t>for equilibration of </a:t>
            </a:r>
            <a:r>
              <a:rPr lang="en-US" sz="1200" dirty="0" err="1"/>
              <a:t>T</a:t>
            </a:r>
            <a:r>
              <a:rPr lang="en-US" sz="1200" dirty="0" err="1" smtClean="0"/>
              <a:t>aq</a:t>
            </a:r>
            <a:r>
              <a:rPr lang="en-US" sz="1200" dirty="0" smtClean="0"/>
              <a:t> polymerase with the primed-template.</a:t>
            </a:r>
            <a:endParaRPr lang="en-US"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Summary</a:t>
            </a:r>
          </a:p>
        </p:txBody>
      </p:sp>
      <p:sp>
        <p:nvSpPr>
          <p:cNvPr id="4" name="Content Placeholder 3"/>
          <p:cNvSpPr>
            <a:spLocks noGrp="1"/>
          </p:cNvSpPr>
          <p:nvPr>
            <p:ph idx="1"/>
          </p:nvPr>
        </p:nvSpPr>
        <p:spPr/>
        <p:txBody>
          <a:bodyPr>
            <a:noAutofit/>
          </a:bodyPr>
          <a:lstStyle/>
          <a:p>
            <a:r>
              <a:rPr lang="en-US" sz="1400" dirty="0" smtClean="0"/>
              <a:t>Since the recommended enzyme concentration is very low, the trial activity assay was carried out </a:t>
            </a:r>
            <a:r>
              <a:rPr lang="en-US" sz="1400" smtClean="0"/>
              <a:t>at 70oC </a:t>
            </a:r>
            <a:r>
              <a:rPr lang="en-US" sz="1400" dirty="0" smtClean="0"/>
              <a:t>where previously the maximum activity has been noted.</a:t>
            </a:r>
          </a:p>
          <a:p>
            <a:pPr lvl="1"/>
            <a:r>
              <a:rPr lang="en-US" sz="1400" dirty="0" smtClean="0"/>
              <a:t>Initial reaction rate is quite low</a:t>
            </a:r>
          </a:p>
          <a:p>
            <a:pPr lvl="1"/>
            <a:r>
              <a:rPr lang="en-US" sz="1400" dirty="0" smtClean="0"/>
              <a:t>Early time point measurement seems reliable</a:t>
            </a:r>
          </a:p>
          <a:p>
            <a:pPr lvl="1"/>
            <a:r>
              <a:rPr lang="en-US" sz="1400" dirty="0" smtClean="0"/>
              <a:t>Even at 10mins the enzyme may not have saturated</a:t>
            </a:r>
          </a:p>
          <a:p>
            <a:pPr lvl="1"/>
            <a:r>
              <a:rPr lang="en-US" sz="1400" dirty="0" smtClean="0"/>
              <a:t>The initial reaction rate appears to be</a:t>
            </a:r>
          </a:p>
          <a:p>
            <a:pPr lvl="2"/>
            <a:r>
              <a:rPr lang="en-US" sz="1400" dirty="0" smtClean="0"/>
              <a:t>+</a:t>
            </a:r>
            <a:r>
              <a:rPr lang="en-US" sz="1400" dirty="0" err="1" smtClean="0"/>
              <a:t>eqbrn</a:t>
            </a:r>
            <a:r>
              <a:rPr lang="en-US" sz="1400" dirty="0" smtClean="0"/>
              <a:t>:  2.94 x 10</a:t>
            </a:r>
            <a:r>
              <a:rPr lang="en-US" sz="1400" baseline="30000" dirty="0" smtClean="0"/>
              <a:t>-13  </a:t>
            </a:r>
            <a:r>
              <a:rPr lang="en-US" sz="1400" dirty="0" err="1" smtClean="0"/>
              <a:t>mols</a:t>
            </a:r>
            <a:r>
              <a:rPr lang="en-US" sz="1400" dirty="0" smtClean="0"/>
              <a:t> </a:t>
            </a:r>
            <a:r>
              <a:rPr lang="en-US" sz="1400" dirty="0" err="1" smtClean="0"/>
              <a:t>dNTP</a:t>
            </a:r>
            <a:r>
              <a:rPr lang="en-US" sz="1400" dirty="0" smtClean="0"/>
              <a:t> incorporated/sec by 0.01U </a:t>
            </a:r>
            <a:r>
              <a:rPr lang="en-US" sz="1400" dirty="0" err="1" smtClean="0"/>
              <a:t>Taq</a:t>
            </a:r>
            <a:endParaRPr lang="en-US" sz="1400" dirty="0" smtClean="0"/>
          </a:p>
          <a:p>
            <a:pPr lvl="2"/>
            <a:r>
              <a:rPr lang="en-US" sz="1400" dirty="0" smtClean="0"/>
              <a:t>- </a:t>
            </a:r>
            <a:r>
              <a:rPr lang="en-US" sz="1400" dirty="0" err="1" smtClean="0"/>
              <a:t>eqbrn</a:t>
            </a:r>
            <a:r>
              <a:rPr lang="en-US" sz="1400" dirty="0" smtClean="0"/>
              <a:t>:  2.08 x 10</a:t>
            </a:r>
            <a:r>
              <a:rPr lang="en-US" sz="1400" baseline="30000" dirty="0" smtClean="0"/>
              <a:t>-13  </a:t>
            </a:r>
            <a:r>
              <a:rPr lang="en-US" sz="1400" dirty="0" err="1" smtClean="0"/>
              <a:t>mols</a:t>
            </a:r>
            <a:r>
              <a:rPr lang="en-US" sz="1400" dirty="0" smtClean="0"/>
              <a:t> </a:t>
            </a:r>
            <a:r>
              <a:rPr lang="en-US" sz="1400" dirty="0" err="1" smtClean="0"/>
              <a:t>dNTP</a:t>
            </a:r>
            <a:r>
              <a:rPr lang="en-US" sz="1400" dirty="0" smtClean="0"/>
              <a:t> incorporated/sec by 0.01U </a:t>
            </a:r>
            <a:r>
              <a:rPr lang="en-US" sz="1400" dirty="0" err="1" smtClean="0"/>
              <a:t>Taq</a:t>
            </a:r>
            <a:endParaRPr lang="en-US" sz="1400" dirty="0" smtClean="0"/>
          </a:p>
          <a:p>
            <a:pPr marL="574675" lvl="1" indent="-117475">
              <a:tabLst>
                <a:tab pos="574675" algn="l"/>
              </a:tabLst>
            </a:pPr>
            <a:r>
              <a:rPr lang="en-US" sz="1400" dirty="0" smtClean="0"/>
              <a:t>     This difference in reaction rate may not be significant for the following reasons:</a:t>
            </a:r>
          </a:p>
          <a:p>
            <a:pPr marL="974725" lvl="2" indent="-117475">
              <a:tabLst>
                <a:tab pos="574675" algn="l"/>
              </a:tabLst>
            </a:pPr>
            <a:r>
              <a:rPr lang="en-US" sz="1400" dirty="0" smtClean="0"/>
              <a:t>The test condition has been assayed only once (reproducibility has not been determined)</a:t>
            </a:r>
          </a:p>
          <a:p>
            <a:pPr marL="974725" lvl="2" indent="-117475">
              <a:tabLst>
                <a:tab pos="574675" algn="l"/>
              </a:tabLst>
            </a:pPr>
            <a:r>
              <a:rPr lang="en-US" sz="1400" dirty="0" smtClean="0"/>
              <a:t>The equilibration time has not been varied (5min </a:t>
            </a:r>
            <a:r>
              <a:rPr lang="en-US" sz="1400" dirty="0" err="1" smtClean="0"/>
              <a:t>vs</a:t>
            </a:r>
            <a:r>
              <a:rPr lang="en-US" sz="1400" dirty="0" smtClean="0"/>
              <a:t> 10mins, 15mins, 20mins etc).</a:t>
            </a:r>
          </a:p>
          <a:p>
            <a:pPr marL="339725" indent="-282575">
              <a:tabLst>
                <a:tab pos="574675" algn="l"/>
              </a:tabLst>
            </a:pPr>
            <a:r>
              <a:rPr lang="en-US" sz="1400" dirty="0" smtClean="0"/>
              <a:t>Next proposed experiments:</a:t>
            </a:r>
          </a:p>
          <a:p>
            <a:pPr marL="800100" lvl="1" indent="-342900">
              <a:buFont typeface="+mj-lt"/>
              <a:buAutoNum type="arabicPeriod"/>
              <a:tabLst>
                <a:tab pos="574675" algn="l"/>
              </a:tabLst>
            </a:pPr>
            <a:r>
              <a:rPr lang="en-US" sz="1400" dirty="0" smtClean="0"/>
              <a:t>Vary equilibration time (essential to understand if 5mins is enough)</a:t>
            </a:r>
          </a:p>
          <a:p>
            <a:pPr marL="800100" lvl="1" indent="-342900">
              <a:buFont typeface="+mj-lt"/>
              <a:buAutoNum type="arabicPeriod"/>
              <a:tabLst>
                <a:tab pos="574675" algn="l"/>
              </a:tabLst>
            </a:pPr>
            <a:r>
              <a:rPr lang="en-US" sz="1400" dirty="0" smtClean="0"/>
              <a:t>At the defined equilibration time, vary [</a:t>
            </a:r>
            <a:r>
              <a:rPr lang="en-US" sz="1400" dirty="0" err="1" smtClean="0"/>
              <a:t>dNTP</a:t>
            </a:r>
            <a:r>
              <a:rPr lang="en-US" sz="1400" dirty="0" smtClean="0"/>
              <a:t>] concentration (necessary to calculate the kinetic parameters)</a:t>
            </a:r>
          </a:p>
          <a:p>
            <a:pPr marL="800100" lvl="1" indent="-342900">
              <a:buFont typeface="+mj-lt"/>
              <a:buAutoNum type="arabicPeriod"/>
              <a:tabLst>
                <a:tab pos="574675" algn="l"/>
              </a:tabLst>
            </a:pPr>
            <a:r>
              <a:rPr lang="en-US" sz="1400" dirty="0" smtClean="0"/>
              <a:t>If required vary assay temperature </a:t>
            </a:r>
            <a:r>
              <a:rPr lang="en-US" sz="1400" smtClean="0"/>
              <a:t>(65</a:t>
            </a:r>
            <a:r>
              <a:rPr lang="en-US" sz="1400" baseline="30000" smtClean="0"/>
              <a:t>o</a:t>
            </a:r>
            <a:r>
              <a:rPr lang="en-US" sz="1400" smtClean="0"/>
              <a:t>C, 75</a:t>
            </a:r>
            <a:r>
              <a:rPr lang="en-US" sz="1400" baseline="30000" smtClean="0"/>
              <a:t>o</a:t>
            </a:r>
            <a:r>
              <a:rPr lang="en-US" sz="1400" smtClean="0"/>
              <a:t>C) </a:t>
            </a:r>
            <a:r>
              <a:rPr lang="en-US" sz="1400" dirty="0" smtClean="0"/>
              <a:t>(Optional)</a:t>
            </a:r>
          </a:p>
          <a:p>
            <a:pPr marL="800100" lvl="1" indent="-342900">
              <a:buFont typeface="+mj-lt"/>
              <a:buAutoNum type="arabicPeriod"/>
              <a:tabLst>
                <a:tab pos="574675" algn="l"/>
              </a:tabLst>
            </a:pPr>
            <a:r>
              <a:rPr lang="en-US" sz="1400" dirty="0" smtClean="0"/>
              <a:t>Replication of assays to test for reliability and reproducibility (Essential)</a:t>
            </a:r>
          </a:p>
          <a:p>
            <a:pPr marL="400050">
              <a:tabLst>
                <a:tab pos="574675" algn="l"/>
              </a:tabLst>
            </a:pPr>
            <a:r>
              <a:rPr lang="en-US" sz="1400" dirty="0" smtClean="0"/>
              <a:t>See table in the following page</a:t>
            </a:r>
          </a:p>
          <a:p>
            <a:pPr marL="800100" lvl="1" indent="-342900">
              <a:buFont typeface="+mj-lt"/>
              <a:buAutoNum type="arabicPeriod"/>
              <a:tabLst>
                <a:tab pos="574675" algn="l"/>
              </a:tabLst>
            </a:pPr>
            <a:endParaRPr lang="en-US" sz="1400" dirty="0" smtClean="0"/>
          </a:p>
          <a:p>
            <a:pPr marL="739775" lvl="1" indent="-282575">
              <a:tabLst>
                <a:tab pos="574675" algn="l"/>
              </a:tabLst>
            </a:pPr>
            <a:endParaRPr lang="en-US" sz="1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522</TotalTime>
  <Words>1641</Words>
  <Application>Microsoft Office PowerPoint</Application>
  <PresentationFormat>On-screen Show (4:3)</PresentationFormat>
  <Paragraphs>139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Materials</vt:lpstr>
      <vt:lpstr>Method 1</vt:lpstr>
      <vt:lpstr>Method 2</vt:lpstr>
      <vt:lpstr>Method 3</vt:lpstr>
      <vt:lpstr>Taq Polymerase activity measured at 70oC over 10mins 20nM Template and 0.36nM Taq in a 20ul reaction: Comparison of 5min equilibration of Taq Polymerase with the primed template at 70oC  vs no equilibration</vt:lpstr>
      <vt:lpstr>Taq Polymerase activity measured at 70oC over 10mins 20nM Template and 0.02nM Taq in a 20ul reaction: Comparison of 5min equilibration of Taq Polymerase with the primed template at 70oC  vs no equilibration</vt:lpstr>
      <vt:lpstr>Taq Polymerase activity measured at 70oC over 10mins 5min equilibration of Taq Polymerase with the primed template at 70oC  20nM Template with 0.36nM vs 0.02nM Taq in a 20ul reaction</vt:lpstr>
      <vt:lpstr>Taq Polymerase activity measured at 70oC over 10mins No equilibration of Taq Polymerase with the primed template at 70oC  20nM Template with 0.36nM/ 0.02nM Taq in a 20ul reaction</vt:lpstr>
      <vt:lpstr>Summary</vt:lpstr>
      <vt:lpstr>Estimate of time for completion</vt:lpstr>
      <vt:lpstr>Update 042513</vt:lpstr>
      <vt:lpstr>Taq Polymerase activity measured at 60oC over 10mins 20nM Template and 0.02nM Taq in a 20ul reaction: Comparison of 5min equilibration of Taq Polymerase with the primed template at 60oC  vs no equilibration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 </cp:lastModifiedBy>
  <cp:revision>50</cp:revision>
  <dcterms:created xsi:type="dcterms:W3CDTF">2013-04-18T13:44:56Z</dcterms:created>
  <dcterms:modified xsi:type="dcterms:W3CDTF">2013-04-25T19:27:45Z</dcterms:modified>
</cp:coreProperties>
</file>