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4" r:id="rId6"/>
    <p:sldId id="260" r:id="rId7"/>
    <p:sldId id="268" r:id="rId8"/>
    <p:sldId id="270" r:id="rId9"/>
    <p:sldId id="271" r:id="rId10"/>
    <p:sldId id="264" r:id="rId11"/>
    <p:sldId id="265" r:id="rId12"/>
    <p:sldId id="272" r:id="rId13"/>
    <p:sldId id="273" r:id="rId14"/>
    <p:sldId id="266" r:id="rId15"/>
    <p:sldId id="267" r:id="rId16"/>
    <p:sldId id="261" r:id="rId17"/>
    <p:sldId id="262" r:id="rId18"/>
    <p:sldId id="263" r:id="rId19"/>
    <p:sldId id="275" r:id="rId20"/>
    <p:sldId id="277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630E-8C3D-403E-88EB-09625823AC02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9E35-2D55-489C-B5C8-8624EB02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9E35-2D55-489C-B5C8-8624EB02F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2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7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EB2D-68A2-40BC-9FF8-26FD2C61DD2E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47C1-7946-4A29-9040-A3388AB4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for Similarity 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07.18.2014</a:t>
            </a:r>
          </a:p>
        </p:txBody>
      </p:sp>
    </p:spTree>
    <p:extLst>
      <p:ext uri="{BB962C8B-B14F-4D97-AF65-F5344CB8AC3E}">
        <p14:creationId xmlns:p14="http://schemas.microsoft.com/office/powerpoint/2010/main" val="50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00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29</a:t>
            </a:r>
            <a:endParaRPr lang="en-US" sz="13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62125"/>
            <a:ext cx="58578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533400"/>
            <a:ext cx="1838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45</a:t>
            </a:r>
            <a:endParaRPr lang="en-US" sz="13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5410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533400"/>
            <a:ext cx="1838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45</a:t>
            </a:r>
            <a:endParaRPr lang="en-US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6194"/>
            <a:ext cx="54102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533400"/>
            <a:ext cx="1838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45</a:t>
            </a:r>
            <a:endParaRPr lang="en-US" sz="13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53625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54</a:t>
            </a:r>
            <a:endParaRPr lang="en-US" sz="13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18"/>
            <a:ext cx="685423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88"/>
            <a:ext cx="1171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5250"/>
            <a:ext cx="54102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64</a:t>
            </a:r>
            <a:endParaRPr lang="en-US" sz="13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444788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64</a:t>
            </a:r>
            <a:endParaRPr lang="en-US" sz="13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543877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4788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64</a:t>
            </a:r>
            <a:endParaRPr lang="en-US" sz="13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5562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788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64</a:t>
            </a:r>
            <a:endParaRPr lang="en-US" sz="13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4745"/>
            <a:ext cx="53816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44788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07"/>
            <a:ext cx="1295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63" y="5573186"/>
            <a:ext cx="12573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91" y="5541033"/>
            <a:ext cx="14573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8" y="3962400"/>
            <a:ext cx="11525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3" y="3986212"/>
            <a:ext cx="1143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19" y="3968115"/>
            <a:ext cx="1228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54362"/>
            <a:ext cx="1219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4647"/>
            <a:ext cx="12382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2838449"/>
            <a:ext cx="981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69" y="4001452"/>
            <a:ext cx="1209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10" y="2492691"/>
            <a:ext cx="8191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08" y="2507932"/>
            <a:ext cx="11906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454356"/>
            <a:ext cx="1228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2455545"/>
            <a:ext cx="8191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93" y="5513770"/>
            <a:ext cx="935355" cy="10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18" y="5588426"/>
            <a:ext cx="8096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481007"/>
            <a:ext cx="962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360295"/>
            <a:ext cx="1009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3" y="2279332"/>
            <a:ext cx="1028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68868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100 molecules from MOE </a:t>
            </a:r>
            <a:r>
              <a:rPr lang="en-US" sz="1400" dirty="0" err="1" smtClean="0"/>
              <a:t>CoreHopping</a:t>
            </a:r>
            <a:r>
              <a:rPr lang="en-US" sz="1400" dirty="0" smtClean="0"/>
              <a:t> results (Top100_MOE_SIRT3_aADPR_add group01.pdf)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Substructure search (all the parameter settings are based on Lipinski’s rule of five)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Molecular weight, from 180 to 500 </a:t>
            </a:r>
            <a:r>
              <a:rPr lang="en-US" sz="1400" dirty="0" err="1" smtClean="0"/>
              <a:t>daltons</a:t>
            </a:r>
            <a:endParaRPr lang="en-US" sz="14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LogP</a:t>
            </a:r>
            <a:r>
              <a:rPr lang="en-US" sz="1400" dirty="0" smtClean="0"/>
              <a:t>( </a:t>
            </a:r>
            <a:r>
              <a:rPr lang="en-US" sz="1400" dirty="0" err="1" smtClean="0"/>
              <a:t>octanol</a:t>
            </a:r>
            <a:r>
              <a:rPr lang="en-US" sz="1400" dirty="0" smtClean="0"/>
              <a:t>-water partition coefficient, not greater than 5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Rotatable bonds, no more than 3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hDon</a:t>
            </a:r>
            <a:r>
              <a:rPr lang="en-US" sz="1400" dirty="0" smtClean="0"/>
              <a:t> (hydrogen bond donors), no more than 5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hAcc</a:t>
            </a:r>
            <a:r>
              <a:rPr lang="en-US" sz="1400" dirty="0" smtClean="0"/>
              <a:t> (hydrogen bond acceptors), no more than 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CHEM BRIDGE database/Hit2Lead/Substructure </a:t>
            </a:r>
            <a:r>
              <a:rPr lang="en-US" sz="1400" dirty="0"/>
              <a:t>s</a:t>
            </a:r>
            <a:r>
              <a:rPr lang="en-US" sz="1400" dirty="0" smtClean="0"/>
              <a:t>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The substructure used for searching are listed as following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6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8868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100 molecules from MOE </a:t>
            </a:r>
            <a:r>
              <a:rPr lang="en-US" sz="1400" dirty="0" err="1" smtClean="0"/>
              <a:t>CoreHopping</a:t>
            </a:r>
            <a:r>
              <a:rPr lang="en-US" sz="1400" dirty="0" smtClean="0"/>
              <a:t> results (Top100_MOE_SIRT3_aADPR_add group01.pdf)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Degree of </a:t>
            </a:r>
            <a:r>
              <a:rPr lang="en-US" sz="1400" b="1" u="sng" dirty="0" smtClean="0"/>
              <a:t>similarity</a:t>
            </a:r>
            <a:r>
              <a:rPr lang="en-US" sz="1400" dirty="0" smtClean="0"/>
              <a:t> was set as 75%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CHEM BRIDGE database/Hit2Lead/Structure 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S</a:t>
            </a:r>
            <a:r>
              <a:rPr lang="en-US" sz="1400" dirty="0" smtClean="0"/>
              <a:t>ome commercially available compounds </a:t>
            </a:r>
            <a:r>
              <a:rPr lang="en-US" sz="1400" dirty="0" smtClean="0"/>
              <a:t>were found pertaining similar structures with molecules </a:t>
            </a:r>
            <a:r>
              <a:rPr lang="en-US" sz="1400" dirty="0" err="1" smtClean="0"/>
              <a:t>Pmcat</a:t>
            </a:r>
            <a:r>
              <a:rPr lang="en-US" sz="1400" dirty="0" smtClean="0"/>
              <a:t> #7, 15, 27, 29, 45, and 54.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9621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004060"/>
            <a:ext cx="201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0695"/>
            <a:ext cx="1171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800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9075"/>
            <a:ext cx="18383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4029075"/>
            <a:ext cx="1171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750695"/>
            <a:ext cx="64540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7                                              No.15                                             No.27                              No.29</a:t>
            </a:r>
          </a:p>
          <a:p>
            <a:endParaRPr lang="en-US" sz="1300" b="1" dirty="0"/>
          </a:p>
          <a:p>
            <a:endParaRPr lang="en-US" sz="1300" b="1" dirty="0" smtClean="0"/>
          </a:p>
          <a:p>
            <a:endParaRPr lang="en-US" sz="1300" b="1" dirty="0"/>
          </a:p>
          <a:p>
            <a:endParaRPr lang="en-US" sz="1300" b="1" dirty="0" smtClean="0"/>
          </a:p>
          <a:p>
            <a:endParaRPr lang="en-US" sz="1300" b="1" dirty="0"/>
          </a:p>
          <a:p>
            <a:endParaRPr lang="en-US" sz="1300" b="1" dirty="0" smtClean="0"/>
          </a:p>
          <a:p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No.45                                             No. 54                                        No. 64          </a:t>
            </a:r>
            <a:endParaRPr lang="en-US" sz="13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4162425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8868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100 molecules from MOE </a:t>
            </a:r>
            <a:r>
              <a:rPr lang="en-US" sz="1400" dirty="0" err="1" smtClean="0"/>
              <a:t>CoreHopping</a:t>
            </a:r>
            <a:r>
              <a:rPr lang="en-US" sz="1400" dirty="0" smtClean="0"/>
              <a:t> results (Top100_MOE_SIRT3_aADPR_add group01.pdf)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Substructure search (all the parameter settings are based on Lipinski’s rule of five)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Molecular weight, from 180 to 500 </a:t>
            </a:r>
            <a:r>
              <a:rPr lang="en-US" sz="1400" dirty="0" err="1" smtClean="0"/>
              <a:t>daltons</a:t>
            </a:r>
            <a:endParaRPr lang="en-US" sz="14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LogP</a:t>
            </a:r>
            <a:r>
              <a:rPr lang="en-US" sz="1400" dirty="0" smtClean="0"/>
              <a:t>( </a:t>
            </a:r>
            <a:r>
              <a:rPr lang="en-US" sz="1400" dirty="0" err="1" smtClean="0"/>
              <a:t>octanol</a:t>
            </a:r>
            <a:r>
              <a:rPr lang="en-US" sz="1400" dirty="0" smtClean="0"/>
              <a:t>-water partition coefficient, not greater than 7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smtClean="0"/>
              <a:t>Rotatable bonds, no more than 5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hDon</a:t>
            </a:r>
            <a:r>
              <a:rPr lang="en-US" sz="1400" dirty="0" smtClean="0"/>
              <a:t> (hydrogen bond donors), no more than 5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/>
              <a:t>hAcc</a:t>
            </a:r>
            <a:r>
              <a:rPr lang="en-US" sz="1400" dirty="0" smtClean="0"/>
              <a:t> (hydrogen bond acceptors), no more than 10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CHEM BRIDGE database/Hit2Lead/Substructure </a:t>
            </a:r>
            <a:r>
              <a:rPr lang="en-US" sz="1400" dirty="0"/>
              <a:t>s</a:t>
            </a:r>
            <a:r>
              <a:rPr lang="en-US" sz="1400" dirty="0" smtClean="0"/>
              <a:t>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The substructure used for searching are listed as following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8106"/>
            <a:ext cx="903742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907795"/>
            <a:ext cx="6043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sss_A_1                        sss_A_2                          sss_A_3                        sss_A_4                      sss_A_5              </a:t>
            </a:r>
            <a:endParaRPr lang="en-US" sz="11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1504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09874"/>
            <a:ext cx="800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18" y="2663189"/>
            <a:ext cx="794508" cy="12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495800"/>
            <a:ext cx="1190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022740" y="5758190"/>
            <a:ext cx="3924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   sss_A_6                                 sss_A_7                                     sss_A_8</a:t>
            </a:r>
            <a:endParaRPr lang="en-US" sz="1100" b="1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79420"/>
            <a:ext cx="1562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380434"/>
            <a:ext cx="12858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65" y="4353763"/>
            <a:ext cx="1657752" cy="13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SSS_A_1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3239 molecules were found.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" y="456675"/>
            <a:ext cx="903742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SSS_A_2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7 molecules were found.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9" y="462260"/>
            <a:ext cx="1504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SSS_A_3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557 molecules were found.</a:t>
            </a:r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5" y="458643"/>
            <a:ext cx="800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SSS_A_4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8 molecules were found.</a:t>
            </a:r>
            <a:endParaRPr lang="en-US" sz="1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525246"/>
            <a:ext cx="794508" cy="12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SSS_A_5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18 molecules were found.</a:t>
            </a:r>
            <a:endParaRPr lang="en-US" sz="12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5621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SSS_A_6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407 molecules were found.</a:t>
            </a:r>
            <a:endParaRPr lang="en-US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788"/>
            <a:ext cx="1657752" cy="13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SSS_A_7</a:t>
            </a:r>
            <a:endParaRPr lang="en-US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407 molecules were found.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788"/>
            <a:ext cx="12858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SSS_A_8</a:t>
            </a:r>
            <a:endParaRPr lang="en-US" sz="13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6200"/>
            <a:ext cx="5534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190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748135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Total 407 molecules were found.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53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6760"/>
            <a:ext cx="5715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19621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5533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7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40864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18"/>
            <a:ext cx="201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15</a:t>
            </a:r>
            <a:endParaRPr lang="en-US" sz="13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4775"/>
            <a:ext cx="54483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18"/>
            <a:ext cx="2019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15</a:t>
            </a:r>
            <a:endParaRPr lang="en-US" sz="13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8112"/>
            <a:ext cx="561975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2" y="269528"/>
            <a:ext cx="1171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27</a:t>
            </a:r>
            <a:endParaRPr lang="en-US" sz="13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95250"/>
            <a:ext cx="5457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2" y="269528"/>
            <a:ext cx="1171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27</a:t>
            </a:r>
            <a:endParaRPr lang="en-US" sz="13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553402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2" y="269528"/>
            <a:ext cx="1171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27</a:t>
            </a:r>
            <a:endParaRPr lang="en-US" sz="13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61925"/>
            <a:ext cx="519112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22" y="269528"/>
            <a:ext cx="11715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38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No. 27</a:t>
            </a:r>
            <a:endParaRPr lang="en-US" sz="13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6689"/>
            <a:ext cx="5381625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6401"/>
            <a:ext cx="5181600" cy="126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346</Words>
  <Application>Microsoft Office PowerPoint</Application>
  <PresentationFormat>On-screen Show (4:3)</PresentationFormat>
  <Paragraphs>69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Summary for Similarity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for Similarity Search</dc:title>
  <dc:creator>xguan</dc:creator>
  <cp:lastModifiedBy>xguan</cp:lastModifiedBy>
  <cp:revision>39</cp:revision>
  <cp:lastPrinted>2014-07-17T15:36:48Z</cp:lastPrinted>
  <dcterms:created xsi:type="dcterms:W3CDTF">2014-07-15T18:30:08Z</dcterms:created>
  <dcterms:modified xsi:type="dcterms:W3CDTF">2014-07-18T19:54:21Z</dcterms:modified>
</cp:coreProperties>
</file>