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61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XG\SIRTainty2017\02.27.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2661854768154"/>
          <c:y val="5.1400554097404488E-2"/>
          <c:w val="0.83298381452318471"/>
          <c:h val="0.7431237072187169"/>
        </c:manualLayout>
      </c:layout>
      <c:scatterChart>
        <c:scatterStyle val="lineMarker"/>
        <c:varyColors val="0"/>
        <c:ser>
          <c:idx val="0"/>
          <c:order val="0"/>
          <c:tx>
            <c:v>30min incubation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3202280003461107E-2"/>
                  <c:y val="0.1958219867288706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Sheet2!$I$32:$I$39</c:f>
              <c:numCache>
                <c:formatCode>General</c:formatCode>
                <c:ptCount val="8"/>
                <c:pt idx="0">
                  <c:v>25</c:v>
                </c:pt>
                <c:pt idx="1">
                  <c:v>12.5</c:v>
                </c:pt>
                <c:pt idx="2">
                  <c:v>6.25</c:v>
                </c:pt>
                <c:pt idx="3">
                  <c:v>3.125</c:v>
                </c:pt>
                <c:pt idx="4">
                  <c:v>1.5625</c:v>
                </c:pt>
                <c:pt idx="5">
                  <c:v>0.78125</c:v>
                </c:pt>
                <c:pt idx="6">
                  <c:v>0.390625</c:v>
                </c:pt>
                <c:pt idx="7">
                  <c:v>0</c:v>
                </c:pt>
              </c:numCache>
            </c:numRef>
          </c:xVal>
          <c:yVal>
            <c:numRef>
              <c:f>Sheet2!$J$32:$J$39</c:f>
              <c:numCache>
                <c:formatCode>General</c:formatCode>
                <c:ptCount val="8"/>
                <c:pt idx="0">
                  <c:v>668</c:v>
                </c:pt>
                <c:pt idx="1">
                  <c:v>320</c:v>
                </c:pt>
                <c:pt idx="2">
                  <c:v>205</c:v>
                </c:pt>
                <c:pt idx="3">
                  <c:v>52</c:v>
                </c:pt>
                <c:pt idx="4">
                  <c:v>46</c:v>
                </c:pt>
                <c:pt idx="5">
                  <c:v>24</c:v>
                </c:pt>
                <c:pt idx="6">
                  <c:v>14</c:v>
                </c:pt>
                <c:pt idx="7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013184"/>
        <c:axId val="124035840"/>
      </c:scatterChart>
      <c:valAx>
        <c:axId val="12401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[NAM],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035840"/>
        <c:crosses val="autoZero"/>
        <c:crossBetween val="midCat"/>
      </c:valAx>
      <c:valAx>
        <c:axId val="124035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AFU</a:t>
                </a:r>
              </a:p>
            </c:rich>
          </c:tx>
          <c:layout>
            <c:manualLayout>
              <c:xMode val="edge"/>
              <c:yMode val="edge"/>
              <c:x val="2.2081875182268884E-3"/>
              <c:y val="0.39321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4013184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9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3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8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1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3AE4-F3CF-44D4-96E7-8C1F69D32EF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6B01-CFAB-48B6-A9E8-19114C7A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4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828800"/>
            <a:ext cx="4922694" cy="1962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 smtClean="0"/>
              <a:t>Truncated SIRT3 Characterization</a:t>
            </a:r>
          </a:p>
          <a:p>
            <a:pPr algn="ctr">
              <a:lnSpc>
                <a:spcPct val="150000"/>
              </a:lnSpc>
            </a:pPr>
            <a:r>
              <a:rPr lang="en-US" sz="2700" b="1" dirty="0" err="1" smtClean="0"/>
              <a:t>V</a:t>
            </a:r>
            <a:r>
              <a:rPr lang="en-US" sz="2700" b="1" baseline="-25000" dirty="0" err="1" smtClean="0"/>
              <a:t>max</a:t>
            </a:r>
            <a:r>
              <a:rPr lang="en-US" sz="2700" b="1" dirty="0" smtClean="0"/>
              <a:t>, K</a:t>
            </a:r>
            <a:r>
              <a:rPr lang="en-US" sz="2700" b="1" baseline="-25000" dirty="0" smtClean="0"/>
              <a:t>m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K</a:t>
            </a:r>
            <a:r>
              <a:rPr lang="en-US" sz="2700" b="1" baseline="-25000" dirty="0" err="1" smtClean="0"/>
              <a:t>cat</a:t>
            </a:r>
            <a:r>
              <a:rPr lang="en-US" sz="2700" b="1" dirty="0" smtClean="0"/>
              <a:t> Measurement</a:t>
            </a:r>
          </a:p>
          <a:p>
            <a:pPr algn="ctr">
              <a:lnSpc>
                <a:spcPct val="150000"/>
              </a:lnSpc>
            </a:pPr>
            <a:r>
              <a:rPr lang="en-US" sz="2700" b="1" dirty="0" err="1" smtClean="0"/>
              <a:t>SIRTainty</a:t>
            </a:r>
            <a:r>
              <a:rPr lang="en-US" sz="2700" b="1" dirty="0" smtClean="0"/>
              <a:t> assay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2926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463062"/>
              </p:ext>
            </p:extLst>
          </p:nvPr>
        </p:nvGraphicFramePr>
        <p:xfrm>
          <a:off x="1398412" y="2667000"/>
          <a:ext cx="6019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85800"/>
            <a:ext cx="22174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[NAM] = 0 – 25 </a:t>
            </a:r>
            <a:r>
              <a:rPr lang="en-US" sz="1400" dirty="0" err="1" smtClean="0"/>
              <a:t>uM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Nicotinamidase</a:t>
            </a:r>
            <a:r>
              <a:rPr lang="en-US" sz="1400" dirty="0" smtClean="0"/>
              <a:t>]= 0.1ug/</a:t>
            </a:r>
            <a:r>
              <a:rPr lang="en-US" sz="1400" dirty="0" err="1" smtClean="0"/>
              <a:t>ul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30min </a:t>
            </a:r>
            <a:r>
              <a:rPr lang="en-US" sz="1400" dirty="0" smtClean="0"/>
              <a:t>incubation </a:t>
            </a:r>
          </a:p>
          <a:p>
            <a:r>
              <a:rPr lang="en-US" sz="1400" dirty="0" smtClean="0"/>
              <a:t>Room temperature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0770" y="152400"/>
            <a:ext cx="267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SIRTainty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Stazndard</a:t>
            </a:r>
            <a:r>
              <a:rPr lang="en-US" b="1" u="sng" dirty="0" smtClean="0"/>
              <a:t> Curve</a:t>
            </a:r>
            <a:endParaRPr lang="en-US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53574"/>
              </p:ext>
            </p:extLst>
          </p:nvPr>
        </p:nvGraphicFramePr>
        <p:xfrm>
          <a:off x="3886200" y="350646"/>
          <a:ext cx="4191000" cy="208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524000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[NAM],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Raw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668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12.5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320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6.25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3.125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1.5625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0.78125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0.390625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743200"/>
            <a:ext cx="68865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80055"/>
              </p:ext>
            </p:extLst>
          </p:nvPr>
        </p:nvGraphicFramePr>
        <p:xfrm>
          <a:off x="3528353" y="304800"/>
          <a:ext cx="5387046" cy="2242458"/>
        </p:xfrm>
        <a:graphic>
          <a:graphicData uri="http://schemas.openxmlformats.org/drawingml/2006/table">
            <a:tbl>
              <a:tblPr/>
              <a:tblGrid>
                <a:gridCol w="954666"/>
                <a:gridCol w="1147873"/>
                <a:gridCol w="1147873"/>
                <a:gridCol w="1068317"/>
                <a:gridCol w="1068317"/>
              </a:tblGrid>
              <a:tr h="3048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Time, min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[NAD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],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500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1000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3000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10.5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18.7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45.4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59.1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87.0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62000"/>
            <a:ext cx="34114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</a:t>
            </a:r>
            <a:r>
              <a:rPr lang="en-US" sz="1400" dirty="0" err="1" smtClean="0"/>
              <a:t>MnSOD</a:t>
            </a:r>
            <a:r>
              <a:rPr lang="en-US" sz="1400" dirty="0" smtClean="0"/>
              <a:t> K122] = 600uM</a:t>
            </a:r>
          </a:p>
          <a:p>
            <a:r>
              <a:rPr lang="en-US" sz="1400" dirty="0" smtClean="0"/>
              <a:t>[NAD+] = 100, 500, 1000, 3000 </a:t>
            </a:r>
            <a:r>
              <a:rPr lang="en-US" sz="1400" dirty="0" err="1" smtClean="0"/>
              <a:t>uM</a:t>
            </a:r>
            <a:endParaRPr lang="en-US" sz="1400" dirty="0" smtClean="0"/>
          </a:p>
          <a:p>
            <a:r>
              <a:rPr lang="en-US" sz="1400" dirty="0"/>
              <a:t>[</a:t>
            </a:r>
            <a:r>
              <a:rPr lang="en-US" sz="1400" dirty="0" err="1"/>
              <a:t>Nicotinamidase</a:t>
            </a:r>
            <a:r>
              <a:rPr lang="en-US" sz="1400" dirty="0"/>
              <a:t>] = 0.5 </a:t>
            </a:r>
            <a:r>
              <a:rPr lang="en-US" sz="1400" dirty="0" err="1"/>
              <a:t>ug</a:t>
            </a:r>
            <a:r>
              <a:rPr lang="en-US" sz="1400" dirty="0"/>
              <a:t>/reaction</a:t>
            </a:r>
          </a:p>
          <a:p>
            <a:r>
              <a:rPr lang="en-US" sz="1400" dirty="0"/>
              <a:t>[Truncated SIRT3] = 5 U/reaction</a:t>
            </a:r>
          </a:p>
          <a:p>
            <a:r>
              <a:rPr lang="en-US" sz="1400" dirty="0" smtClean="0"/>
              <a:t>Time points = 0, 10, 20, 30, 60, 120, 140 min</a:t>
            </a:r>
          </a:p>
          <a:p>
            <a:r>
              <a:rPr lang="en-US" sz="1400" dirty="0" smtClean="0"/>
              <a:t>Temp. = 37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94650"/>
            <a:ext cx="237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Initial Rate experiment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242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12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MM Fitting</a:t>
            </a:r>
            <a:endParaRPr lang="en-US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09446"/>
              </p:ext>
            </p:extLst>
          </p:nvPr>
        </p:nvGraphicFramePr>
        <p:xfrm>
          <a:off x="152401" y="498168"/>
          <a:ext cx="8762999" cy="370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64"/>
                <a:gridCol w="2171363"/>
                <a:gridCol w="2326460"/>
                <a:gridCol w="2248912"/>
              </a:tblGrid>
              <a:tr h="449067">
                <a:tc rowSpan="2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Truncated SIRT3 (118-399)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2M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Urea SIRT3 (102-399)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2965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[NAD+] = 100 - 3000uM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MnSOD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] = 600uM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[NAD+] = 8, 24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mM</a:t>
                      </a:r>
                      <a:endParaRPr lang="en-US" sz="1400" b="1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MnSOD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]=600uM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[NAD+] = 50 – 3000uM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MnSOD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] = 600uM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0.8739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176.5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242.8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0.09613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0.009129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65.81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9.671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0.9304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0.9997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0.01747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0.00005167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[E]</a:t>
                      </a:r>
                      <a:r>
                        <a:rPr lang="en-US" sz="1400" u="none" strike="noStrike" baseline="-25000" dirty="0">
                          <a:effectLst/>
                          <a:latin typeface="+mn-lt"/>
                        </a:rPr>
                        <a:t>0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4.999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2.04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Kcat</a:t>
                      </a:r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, 1/s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0.003931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0.0055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0.007143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89189"/>
              </p:ext>
            </p:extLst>
          </p:nvPr>
        </p:nvGraphicFramePr>
        <p:xfrm>
          <a:off x="152400" y="4419600"/>
          <a:ext cx="4274927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2475"/>
                <a:gridCol w="1012483"/>
                <a:gridCol w="843736"/>
                <a:gridCol w="956233"/>
              </a:tblGrid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MW _ Truncated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SIRT3 (118-399): 31435.33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Daltons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[Truncated SIRT3],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ug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ul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: 5.5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Activity Truncated SIRT3,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U/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ul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: 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07056"/>
              </p:ext>
            </p:extLst>
          </p:nvPr>
        </p:nvGraphicFramePr>
        <p:xfrm>
          <a:off x="4640473" y="4419600"/>
          <a:ext cx="4274927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2475"/>
                <a:gridCol w="1012483"/>
                <a:gridCol w="843736"/>
                <a:gridCol w="956233"/>
              </a:tblGrid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MW _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AE 2M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urea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SIRT3 (102-399): 32.7 KD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[SIRT3_102-399],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ug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ul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: 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2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Activity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SIRT3_102-399, U/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ul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: 1.5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6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295</Words>
  <Application>Microsoft Office PowerPoint</Application>
  <PresentationFormat>On-screen Show (4:3)</PresentationFormat>
  <Paragraphs>123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40</cp:revision>
  <cp:lastPrinted>2017-02-28T21:25:58Z</cp:lastPrinted>
  <dcterms:created xsi:type="dcterms:W3CDTF">2017-02-28T14:31:46Z</dcterms:created>
  <dcterms:modified xsi:type="dcterms:W3CDTF">2017-03-13T18:15:19Z</dcterms:modified>
</cp:coreProperties>
</file>