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4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76" autoAdjust="0"/>
  </p:normalViewPr>
  <p:slideViewPr>
    <p:cSldViewPr>
      <p:cViewPr>
        <p:scale>
          <a:sx n="100" d="100"/>
          <a:sy n="100" d="100"/>
        </p:scale>
        <p:origin x="-618" y="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04A9-153E-44C6-BC23-E82045751AC1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1459-A3E4-4A4F-9250-CFD4B33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26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04A9-153E-44C6-BC23-E82045751AC1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1459-A3E4-4A4F-9250-CFD4B33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90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04A9-153E-44C6-BC23-E82045751AC1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1459-A3E4-4A4F-9250-CFD4B33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9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04A9-153E-44C6-BC23-E82045751AC1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1459-A3E4-4A4F-9250-CFD4B33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3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04A9-153E-44C6-BC23-E82045751AC1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1459-A3E4-4A4F-9250-CFD4B33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4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04A9-153E-44C6-BC23-E82045751AC1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1459-A3E4-4A4F-9250-CFD4B33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9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04A9-153E-44C6-BC23-E82045751AC1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1459-A3E4-4A4F-9250-CFD4B33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7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04A9-153E-44C6-BC23-E82045751AC1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1459-A3E4-4A4F-9250-CFD4B33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2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04A9-153E-44C6-BC23-E82045751AC1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1459-A3E4-4A4F-9250-CFD4B33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2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04A9-153E-44C6-BC23-E82045751AC1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1459-A3E4-4A4F-9250-CFD4B33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0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04A9-153E-44C6-BC23-E82045751AC1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1459-A3E4-4A4F-9250-CFD4B33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0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704A9-153E-44C6-BC23-E82045751AC1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F1459-A3E4-4A4F-9250-CFD4B33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8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914400"/>
            <a:ext cx="90678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10103"/>
            <a:ext cx="25468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10.23.2015</a:t>
            </a:r>
          </a:p>
          <a:p>
            <a:r>
              <a:rPr lang="en-US" sz="1400" b="1" dirty="0" smtClean="0"/>
              <a:t>Large scale _ Batch I</a:t>
            </a:r>
          </a:p>
          <a:p>
            <a:r>
              <a:rPr lang="en-US" sz="1400" b="1" dirty="0" smtClean="0"/>
              <a:t>1mM </a:t>
            </a:r>
            <a:r>
              <a:rPr lang="en-US" sz="1400" b="1" dirty="0" smtClean="0"/>
              <a:t>IPTG </a:t>
            </a:r>
            <a:r>
              <a:rPr lang="en-US" sz="1400" b="1" dirty="0" smtClean="0"/>
              <a:t>induction (</a:t>
            </a:r>
            <a:r>
              <a:rPr lang="en-US" sz="1400" b="1" dirty="0" smtClean="0">
                <a:solidFill>
                  <a:srgbClr val="FF0000"/>
                </a:solidFill>
              </a:rPr>
              <a:t>4X200mL</a:t>
            </a:r>
            <a:r>
              <a:rPr lang="en-US" sz="1400" b="1" dirty="0" smtClean="0"/>
              <a:t>)</a:t>
            </a:r>
            <a:endParaRPr lang="en-US" sz="1400" b="1" dirty="0" smtClean="0"/>
          </a:p>
          <a:p>
            <a:r>
              <a:rPr lang="en-US" sz="1400" b="1" dirty="0" smtClean="0"/>
              <a:t>8M </a:t>
            </a:r>
            <a:r>
              <a:rPr lang="en-US" sz="1400" b="1" dirty="0" smtClean="0"/>
              <a:t>Urea</a:t>
            </a:r>
          </a:p>
        </p:txBody>
      </p:sp>
      <p:sp>
        <p:nvSpPr>
          <p:cNvPr id="2" name="Right Arrow 1"/>
          <p:cNvSpPr/>
          <p:nvPr/>
        </p:nvSpPr>
        <p:spPr>
          <a:xfrm>
            <a:off x="6248400" y="4343400"/>
            <a:ext cx="762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3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838200"/>
            <a:ext cx="90297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10103"/>
            <a:ext cx="25292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10.23.2015</a:t>
            </a:r>
          </a:p>
          <a:p>
            <a:r>
              <a:rPr lang="en-US" sz="1400" b="1" dirty="0" smtClean="0"/>
              <a:t>Large scale _ Batch II</a:t>
            </a:r>
          </a:p>
          <a:p>
            <a:r>
              <a:rPr lang="en-US" sz="1400" b="1" dirty="0" smtClean="0"/>
              <a:t>1mM </a:t>
            </a:r>
            <a:r>
              <a:rPr lang="en-US" sz="1400" b="1" dirty="0" smtClean="0"/>
              <a:t>IPTG </a:t>
            </a:r>
            <a:r>
              <a:rPr lang="en-US" sz="1400" b="1" dirty="0" smtClean="0"/>
              <a:t>induction (</a:t>
            </a:r>
            <a:r>
              <a:rPr lang="en-US" sz="1400" b="1" dirty="0" smtClean="0">
                <a:solidFill>
                  <a:srgbClr val="FF0000"/>
                </a:solidFill>
              </a:rPr>
              <a:t>4x200mL</a:t>
            </a:r>
            <a:r>
              <a:rPr lang="en-US" sz="1400" b="1" dirty="0" smtClean="0"/>
              <a:t>)</a:t>
            </a:r>
            <a:endParaRPr lang="en-US" sz="1400" b="1" dirty="0" smtClean="0"/>
          </a:p>
          <a:p>
            <a:r>
              <a:rPr lang="en-US" sz="1400" b="1" dirty="0" smtClean="0"/>
              <a:t>8M </a:t>
            </a:r>
            <a:r>
              <a:rPr lang="en-US" sz="1400" b="1" dirty="0" smtClean="0"/>
              <a:t>Urea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324600" y="4495800"/>
            <a:ext cx="762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9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8543348">
            <a:off x="381000" y="101490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Protein ladder</a:t>
            </a:r>
            <a:endParaRPr lang="en-US" sz="1000" b="1" dirty="0"/>
          </a:p>
        </p:txBody>
      </p:sp>
      <p:sp>
        <p:nvSpPr>
          <p:cNvPr id="5" name="TextBox 4"/>
          <p:cNvSpPr txBox="1"/>
          <p:nvPr/>
        </p:nvSpPr>
        <p:spPr>
          <a:xfrm rot="18543348">
            <a:off x="931553" y="1181747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Total</a:t>
            </a:r>
            <a:endParaRPr lang="en-US" sz="1000" b="1" dirty="0"/>
          </a:p>
        </p:txBody>
      </p:sp>
      <p:sp>
        <p:nvSpPr>
          <p:cNvPr id="6" name="TextBox 5"/>
          <p:cNvSpPr txBox="1"/>
          <p:nvPr/>
        </p:nvSpPr>
        <p:spPr>
          <a:xfrm rot="18543348">
            <a:off x="1320917" y="1054463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Supernatant</a:t>
            </a:r>
            <a:endParaRPr lang="en-US" sz="1000" b="1" dirty="0"/>
          </a:p>
        </p:txBody>
      </p:sp>
      <p:sp>
        <p:nvSpPr>
          <p:cNvPr id="7" name="TextBox 6"/>
          <p:cNvSpPr txBox="1"/>
          <p:nvPr/>
        </p:nvSpPr>
        <p:spPr>
          <a:xfrm rot="18543348">
            <a:off x="1790488" y="1067411"/>
            <a:ext cx="1051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Urea (sup)</a:t>
            </a:r>
            <a:endParaRPr lang="en-US" sz="1000" b="1" dirty="0"/>
          </a:p>
        </p:txBody>
      </p:sp>
      <p:sp>
        <p:nvSpPr>
          <p:cNvPr id="8" name="TextBox 7"/>
          <p:cNvSpPr txBox="1"/>
          <p:nvPr/>
        </p:nvSpPr>
        <p:spPr>
          <a:xfrm rot="18543348">
            <a:off x="2844917" y="978262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Flow Through_1</a:t>
            </a:r>
            <a:endParaRPr lang="en-US" sz="1000" b="1" dirty="0"/>
          </a:p>
        </p:txBody>
      </p:sp>
      <p:sp>
        <p:nvSpPr>
          <p:cNvPr id="9" name="TextBox 8"/>
          <p:cNvSpPr txBox="1"/>
          <p:nvPr/>
        </p:nvSpPr>
        <p:spPr>
          <a:xfrm rot="18543348">
            <a:off x="3759317" y="1054463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Wash buffer B</a:t>
            </a:r>
            <a:endParaRPr lang="en-US" sz="1000" b="1" dirty="0"/>
          </a:p>
        </p:txBody>
      </p:sp>
      <p:sp>
        <p:nvSpPr>
          <p:cNvPr id="10" name="TextBox 9"/>
          <p:cNvSpPr txBox="1"/>
          <p:nvPr/>
        </p:nvSpPr>
        <p:spPr>
          <a:xfrm rot="18543348">
            <a:off x="4241683" y="1054463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Wash buffer E</a:t>
            </a:r>
            <a:endParaRPr lang="en-US" sz="1000" b="1" dirty="0"/>
          </a:p>
        </p:txBody>
      </p:sp>
      <p:sp>
        <p:nvSpPr>
          <p:cNvPr id="11" name="TextBox 10"/>
          <p:cNvSpPr txBox="1"/>
          <p:nvPr/>
        </p:nvSpPr>
        <p:spPr>
          <a:xfrm rot="18543348">
            <a:off x="4745024" y="1160933"/>
            <a:ext cx="817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1</a:t>
            </a:r>
            <a:endParaRPr lang="en-US" sz="1000" b="1" dirty="0"/>
          </a:p>
        </p:txBody>
      </p:sp>
      <p:sp>
        <p:nvSpPr>
          <p:cNvPr id="12" name="TextBox 11"/>
          <p:cNvSpPr txBox="1"/>
          <p:nvPr/>
        </p:nvSpPr>
        <p:spPr>
          <a:xfrm rot="18543348">
            <a:off x="5195316" y="1176212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2</a:t>
            </a:r>
            <a:endParaRPr lang="en-US" sz="1000" b="1" dirty="0"/>
          </a:p>
        </p:txBody>
      </p:sp>
      <p:sp>
        <p:nvSpPr>
          <p:cNvPr id="13" name="TextBox 12"/>
          <p:cNvSpPr txBox="1"/>
          <p:nvPr/>
        </p:nvSpPr>
        <p:spPr>
          <a:xfrm rot="18543348">
            <a:off x="5666153" y="1176212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3</a:t>
            </a:r>
            <a:endParaRPr lang="en-US" sz="1000" b="1" dirty="0"/>
          </a:p>
        </p:txBody>
      </p:sp>
      <p:sp>
        <p:nvSpPr>
          <p:cNvPr id="14" name="TextBox 13"/>
          <p:cNvSpPr txBox="1"/>
          <p:nvPr/>
        </p:nvSpPr>
        <p:spPr>
          <a:xfrm rot="18543348">
            <a:off x="6123353" y="1176212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4</a:t>
            </a:r>
            <a:endParaRPr lang="en-US" sz="1000" b="1" dirty="0"/>
          </a:p>
        </p:txBody>
      </p:sp>
      <p:sp>
        <p:nvSpPr>
          <p:cNvPr id="15" name="TextBox 14"/>
          <p:cNvSpPr txBox="1"/>
          <p:nvPr/>
        </p:nvSpPr>
        <p:spPr>
          <a:xfrm rot="18543348">
            <a:off x="6634259" y="1176212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5</a:t>
            </a:r>
            <a:endParaRPr lang="en-US" sz="1000" b="1" dirty="0"/>
          </a:p>
        </p:txBody>
      </p:sp>
      <p:sp>
        <p:nvSpPr>
          <p:cNvPr id="16" name="TextBox 15"/>
          <p:cNvSpPr txBox="1"/>
          <p:nvPr/>
        </p:nvSpPr>
        <p:spPr>
          <a:xfrm rot="18543348">
            <a:off x="7091459" y="1176212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6</a:t>
            </a:r>
            <a:endParaRPr lang="en-US" sz="1000" b="1" dirty="0"/>
          </a:p>
        </p:txBody>
      </p:sp>
      <p:sp>
        <p:nvSpPr>
          <p:cNvPr id="17" name="TextBox 16"/>
          <p:cNvSpPr txBox="1"/>
          <p:nvPr/>
        </p:nvSpPr>
        <p:spPr>
          <a:xfrm rot="18543348">
            <a:off x="2247688" y="1048570"/>
            <a:ext cx="1051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Urea (Pellet)</a:t>
            </a:r>
            <a:endParaRPr lang="en-US" sz="1000" b="1" dirty="0"/>
          </a:p>
        </p:txBody>
      </p:sp>
      <p:sp>
        <p:nvSpPr>
          <p:cNvPr id="18" name="TextBox 17"/>
          <p:cNvSpPr txBox="1"/>
          <p:nvPr/>
        </p:nvSpPr>
        <p:spPr>
          <a:xfrm rot="18543348">
            <a:off x="3302117" y="985317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Flow Through_2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 rot="18543348">
            <a:off x="7550769" y="1176212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Dialysis</a:t>
            </a:r>
            <a:endParaRPr lang="en-US" sz="1000" b="1" dirty="0"/>
          </a:p>
        </p:txBody>
      </p:sp>
      <p:sp>
        <p:nvSpPr>
          <p:cNvPr id="20" name="TextBox 19"/>
          <p:cNvSpPr txBox="1"/>
          <p:nvPr/>
        </p:nvSpPr>
        <p:spPr>
          <a:xfrm rot="18543348">
            <a:off x="8084169" y="10821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Concentrated</a:t>
            </a:r>
            <a:endParaRPr lang="en-US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-10103"/>
            <a:ext cx="23737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10.16.2015</a:t>
            </a:r>
          </a:p>
          <a:p>
            <a:r>
              <a:rPr lang="en-US" sz="1400" b="1" dirty="0" smtClean="0"/>
              <a:t>1mM </a:t>
            </a:r>
            <a:r>
              <a:rPr lang="en-US" sz="1400" b="1" dirty="0" smtClean="0"/>
              <a:t>IPTG </a:t>
            </a:r>
            <a:r>
              <a:rPr lang="en-US" sz="1400" b="1" dirty="0" smtClean="0"/>
              <a:t>induction _ </a:t>
            </a:r>
            <a:r>
              <a:rPr lang="en-US" sz="1400" b="1" dirty="0" smtClean="0">
                <a:solidFill>
                  <a:srgbClr val="FF0000"/>
                </a:solidFill>
              </a:rPr>
              <a:t>200mL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400" b="1" dirty="0" smtClean="0"/>
              <a:t>8M Urea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27" y="1524001"/>
            <a:ext cx="8382000" cy="441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ight Arrow 22"/>
          <p:cNvSpPr/>
          <p:nvPr/>
        </p:nvSpPr>
        <p:spPr>
          <a:xfrm rot="19380777" flipH="1">
            <a:off x="2661027" y="4443727"/>
            <a:ext cx="105788" cy="1072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9380777" flipH="1">
            <a:off x="2200449" y="4443727"/>
            <a:ext cx="105788" cy="1072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4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858" y="3366968"/>
            <a:ext cx="766354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Conclusion: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Large scale purification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Purified protein concentration was increased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Total amount protein was increased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Purity was decreased </a:t>
            </a:r>
            <a:endParaRPr lang="en-US" sz="12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Specific activity was decreased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Total reactions can be done for one batch stay the same. </a:t>
            </a:r>
            <a:endParaRPr lang="en-US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Possible reasons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For each 200mL culture, it takes quite a while to suspend and proceed for Urea treatment. Proceeding time was too long f</a:t>
            </a:r>
            <a:r>
              <a:rPr lang="en-US" sz="1200" dirty="0" smtClean="0"/>
              <a:t>or </a:t>
            </a:r>
            <a:r>
              <a:rPr lang="en-US" sz="1200" dirty="0" smtClean="0"/>
              <a:t>4-fold of cell (800ml) in one day. Homogenizer is needed for speed up these particular steps.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Loading 4X samples on 1 single column does not provide 4x amount of protein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Some loss from </a:t>
            </a:r>
            <a:r>
              <a:rPr lang="en-US" sz="1200" dirty="0" err="1" smtClean="0"/>
              <a:t>FlowThrough</a:t>
            </a:r>
            <a:r>
              <a:rPr lang="en-US" sz="1200" dirty="0" smtClean="0"/>
              <a:t> indicated the binding was not sufficient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Purity was decreased which indicated extra wash is needed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Possible solutions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Purify the protein as 200mL per unit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Load them into different colu</a:t>
            </a:r>
            <a:r>
              <a:rPr lang="en-US" sz="1200" dirty="0" smtClean="0"/>
              <a:t>mn</a:t>
            </a:r>
            <a:r>
              <a:rPr lang="en-US" sz="1200" dirty="0" smtClean="0"/>
              <a:t> separately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Pool them together for dialysis</a:t>
            </a:r>
            <a:endParaRPr lang="en-US" sz="12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402351"/>
              </p:ext>
            </p:extLst>
          </p:nvPr>
        </p:nvGraphicFramePr>
        <p:xfrm>
          <a:off x="609600" y="457200"/>
          <a:ext cx="6087329" cy="2852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0919"/>
                <a:gridCol w="1075470"/>
                <a:gridCol w="1075470"/>
                <a:gridCol w="1075470"/>
              </a:tblGrid>
              <a:tr h="36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1mM IPTG induction at 30 </a:t>
                      </a:r>
                      <a:r>
                        <a:rPr lang="en-US" sz="1200" b="1" i="0" u="none" strike="noStrike" baseline="30000" dirty="0" err="1" smtClean="0">
                          <a:effectLst/>
                          <a:latin typeface="+mn-lt"/>
                        </a:rPr>
                        <a:t>o</a:t>
                      </a:r>
                      <a:r>
                        <a:rPr lang="en-US" sz="1200" b="1" i="0" u="none" strike="noStrike" dirty="0" err="1" smtClean="0">
                          <a:effectLst/>
                          <a:latin typeface="+mn-lt"/>
                        </a:rPr>
                        <a:t>C</a:t>
                      </a:r>
                      <a:endParaRPr lang="en-US" sz="1200" b="1" i="0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8M Urea treatment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200mL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Batch I_800mL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Batch II_800mL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91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[Purified Protein], </a:t>
                      </a:r>
                      <a:r>
                        <a:rPr lang="en-US" sz="1200" b="1" u="none" strike="noStrike" dirty="0" err="1">
                          <a:effectLst/>
                          <a:latin typeface="+mn-lt"/>
                        </a:rPr>
                        <a:t>ug</a:t>
                      </a: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1200" b="1" u="none" strike="noStrike" dirty="0" err="1">
                          <a:effectLst/>
                          <a:latin typeface="+mn-lt"/>
                        </a:rPr>
                        <a:t>ul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0.5196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0.7657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0.7441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  <a:latin typeface="+mn-lt"/>
                        </a:rPr>
                        <a:t>V</a:t>
                      </a:r>
                      <a:r>
                        <a:rPr lang="en-US" sz="1200" b="1" u="none" strike="noStrike" baseline="-25000" dirty="0" err="1">
                          <a:effectLst/>
                          <a:latin typeface="+mn-lt"/>
                        </a:rPr>
                        <a:t>Total</a:t>
                      </a: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en-US" sz="1200" b="1" u="none" strike="noStrike" dirty="0" err="1">
                          <a:effectLst/>
                          <a:latin typeface="+mn-lt"/>
                        </a:rPr>
                        <a:t>ul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2500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2500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2500</a:t>
                      </a:r>
                      <a:endParaRPr 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Total protein, </a:t>
                      </a:r>
                      <a:r>
                        <a:rPr lang="en-US" sz="1200" b="1" u="none" strike="noStrike" dirty="0" err="1">
                          <a:effectLst/>
                          <a:latin typeface="+mn-lt"/>
                        </a:rPr>
                        <a:t>ug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1299.0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1914.3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1860.3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Specific activity, U/</a:t>
                      </a:r>
                      <a:r>
                        <a:rPr lang="en-US" sz="1200" b="1" u="none" strike="noStrike" dirty="0" err="1">
                          <a:effectLst/>
                          <a:latin typeface="+mn-lt"/>
                        </a:rPr>
                        <a:t>ug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0.4052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0.2821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0.2426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Total Reactions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211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216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181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Purity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95%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80-85%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80-85%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How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</a:rPr>
                        <a:t> many batches required for </a:t>
                      </a:r>
                    </a:p>
                    <a:p>
                      <a:pPr algn="ctr" fontAlgn="b"/>
                      <a:r>
                        <a:rPr lang="en-US" sz="1200" b="1" i="0" u="none" strike="noStrike" baseline="0" dirty="0" smtClean="0">
                          <a:effectLst/>
                          <a:latin typeface="+mn-lt"/>
                        </a:rPr>
                        <a:t>one series of initial rate Exp.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1.4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1.7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80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274</Words>
  <Application>Microsoft Office PowerPoint</Application>
  <PresentationFormat>On-screen Show (4:3)</PresentationFormat>
  <Paragraphs>78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xguan</dc:creator>
  <cp:lastModifiedBy>xguan</cp:lastModifiedBy>
  <cp:revision>13</cp:revision>
  <dcterms:created xsi:type="dcterms:W3CDTF">2015-10-16T15:08:01Z</dcterms:created>
  <dcterms:modified xsi:type="dcterms:W3CDTF">2015-10-23T15:20:17Z</dcterms:modified>
</cp:coreProperties>
</file>