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1" r:id="rId5"/>
    <p:sldId id="264" r:id="rId6"/>
    <p:sldId id="260"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162114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77853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54183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70861-BCD5-4E5A-AE86-A07E94468D9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4018960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70861-BCD5-4E5A-AE86-A07E94468D9C}"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39549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70861-BCD5-4E5A-AE86-A07E94468D9C}"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6655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70861-BCD5-4E5A-AE86-A07E94468D9C}"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68961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70861-BCD5-4E5A-AE86-A07E94468D9C}"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192053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70861-BCD5-4E5A-AE86-A07E94468D9C}"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03882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0861-BCD5-4E5A-AE86-A07E94468D9C}"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333293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70861-BCD5-4E5A-AE86-A07E94468D9C}"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D3150-D612-46A2-AB33-163FD3D7DF16}" type="slidenum">
              <a:rPr lang="en-US" smtClean="0"/>
              <a:t>‹#›</a:t>
            </a:fld>
            <a:endParaRPr lang="en-US"/>
          </a:p>
        </p:txBody>
      </p:sp>
    </p:spTree>
    <p:extLst>
      <p:ext uri="{BB962C8B-B14F-4D97-AF65-F5344CB8AC3E}">
        <p14:creationId xmlns:p14="http://schemas.microsoft.com/office/powerpoint/2010/main" val="222987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70861-BCD5-4E5A-AE86-A07E94468D9C}" type="datetimeFigureOut">
              <a:rPr lang="en-US" smtClean="0"/>
              <a:t>12/16/2016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D3150-D612-46A2-AB33-163FD3D7DF16}" type="slidenum">
              <a:rPr lang="en-US" smtClean="0"/>
              <a:t>‹#›</a:t>
            </a:fld>
            <a:endParaRPr lang="en-US"/>
          </a:p>
        </p:txBody>
      </p:sp>
    </p:spTree>
    <p:extLst>
      <p:ext uri="{BB962C8B-B14F-4D97-AF65-F5344CB8AC3E}">
        <p14:creationId xmlns:p14="http://schemas.microsoft.com/office/powerpoint/2010/main" val="1033355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4573" y="2078038"/>
            <a:ext cx="9144000" cy="1655762"/>
          </a:xfrm>
        </p:spPr>
        <p:txBody>
          <a:bodyPr>
            <a:normAutofit/>
          </a:bodyPr>
          <a:lstStyle/>
          <a:p>
            <a:r>
              <a:rPr lang="en-US" sz="2000" dirty="0" smtClean="0"/>
              <a:t>Update on truncated Sirt3 purification and activity using Sirt3(118-399) + pET21b construct in Rosetta 2 (DE3) cells.</a:t>
            </a:r>
          </a:p>
          <a:p>
            <a:r>
              <a:rPr lang="en-US" sz="2000" dirty="0" smtClean="0"/>
              <a:t>12/16/16</a:t>
            </a:r>
            <a:endParaRPr lang="en-US" sz="2000" dirty="0"/>
          </a:p>
        </p:txBody>
      </p:sp>
    </p:spTree>
    <p:extLst>
      <p:ext uri="{BB962C8B-B14F-4D97-AF65-F5344CB8AC3E}">
        <p14:creationId xmlns:p14="http://schemas.microsoft.com/office/powerpoint/2010/main" val="1184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16" y="500850"/>
            <a:ext cx="5354900" cy="54141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398" y="421361"/>
            <a:ext cx="5449389" cy="5493648"/>
          </a:xfrm>
          <a:prstGeom prst="rect">
            <a:avLst/>
          </a:prstGeom>
        </p:spPr>
      </p:pic>
      <p:sp>
        <p:nvSpPr>
          <p:cNvPr id="6" name="TextBox 5"/>
          <p:cNvSpPr txBox="1"/>
          <p:nvPr/>
        </p:nvSpPr>
        <p:spPr>
          <a:xfrm>
            <a:off x="1368371" y="52029"/>
            <a:ext cx="3227678" cy="369332"/>
          </a:xfrm>
          <a:prstGeom prst="rect">
            <a:avLst/>
          </a:prstGeom>
          <a:noFill/>
        </p:spPr>
        <p:txBody>
          <a:bodyPr wrap="none" rtlCol="0">
            <a:spAutoFit/>
          </a:bodyPr>
          <a:lstStyle/>
          <a:p>
            <a:r>
              <a:rPr lang="en-US" dirty="0" smtClean="0"/>
              <a:t>Clone screening with 1 mM IPTG</a:t>
            </a:r>
            <a:endParaRPr lang="en-US" dirty="0"/>
          </a:p>
        </p:txBody>
      </p:sp>
      <p:sp>
        <p:nvSpPr>
          <p:cNvPr id="7" name="TextBox 6"/>
          <p:cNvSpPr txBox="1"/>
          <p:nvPr/>
        </p:nvSpPr>
        <p:spPr>
          <a:xfrm>
            <a:off x="7021016" y="52029"/>
            <a:ext cx="4248151" cy="369332"/>
          </a:xfrm>
          <a:prstGeom prst="rect">
            <a:avLst/>
          </a:prstGeom>
          <a:noFill/>
        </p:spPr>
        <p:txBody>
          <a:bodyPr wrap="none" rtlCol="0">
            <a:spAutoFit/>
          </a:bodyPr>
          <a:lstStyle/>
          <a:p>
            <a:r>
              <a:rPr lang="en-US" dirty="0" smtClean="0"/>
              <a:t>Titration with different IPTG concentrations</a:t>
            </a:r>
            <a:endParaRPr lang="en-US" dirty="0"/>
          </a:p>
        </p:txBody>
      </p:sp>
      <p:sp>
        <p:nvSpPr>
          <p:cNvPr id="2" name="TextBox 1"/>
          <p:cNvSpPr txBox="1"/>
          <p:nvPr/>
        </p:nvSpPr>
        <p:spPr>
          <a:xfrm>
            <a:off x="538688" y="5994498"/>
            <a:ext cx="448616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Strong expression with 1 mM IPTG for all clones.</a:t>
            </a:r>
          </a:p>
          <a:p>
            <a:pPr marL="285750" indent="-285750">
              <a:buFont typeface="Arial" panose="020B0604020202020204" pitchFamily="34" charset="0"/>
              <a:buChar char="•"/>
            </a:pPr>
            <a:r>
              <a:rPr lang="en-US" sz="1600" dirty="0" smtClean="0"/>
              <a:t>Clone 4 selected for further studies.</a:t>
            </a:r>
            <a:endParaRPr lang="en-US" sz="1600" dirty="0"/>
          </a:p>
        </p:txBody>
      </p:sp>
      <p:sp>
        <p:nvSpPr>
          <p:cNvPr id="8" name="TextBox 7"/>
          <p:cNvSpPr txBox="1"/>
          <p:nvPr/>
        </p:nvSpPr>
        <p:spPr>
          <a:xfrm>
            <a:off x="6850203" y="6000088"/>
            <a:ext cx="458977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IPTG titration suggests 100 uM or 300 uM may be optimum for induction. </a:t>
            </a:r>
          </a:p>
        </p:txBody>
      </p:sp>
    </p:spTree>
    <p:extLst>
      <p:ext uri="{BB962C8B-B14F-4D97-AF65-F5344CB8AC3E}">
        <p14:creationId xmlns:p14="http://schemas.microsoft.com/office/powerpoint/2010/main" val="28010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886" y="214181"/>
            <a:ext cx="1695785" cy="369332"/>
          </a:xfrm>
          <a:prstGeom prst="rect">
            <a:avLst/>
          </a:prstGeom>
          <a:noFill/>
        </p:spPr>
        <p:txBody>
          <a:bodyPr wrap="none" rtlCol="0">
            <a:spAutoFit/>
          </a:bodyPr>
          <a:lstStyle/>
          <a:p>
            <a:r>
              <a:rPr lang="en-US" u="sng" dirty="0" smtClean="0"/>
              <a:t>Overexpression</a:t>
            </a:r>
            <a:r>
              <a:rPr lang="en-US" dirty="0" smtClean="0"/>
              <a:t>:</a:t>
            </a:r>
            <a:endParaRPr lang="en-US" dirty="0"/>
          </a:p>
        </p:txBody>
      </p:sp>
      <p:sp>
        <p:nvSpPr>
          <p:cNvPr id="3" name="TextBox 2"/>
          <p:cNvSpPr txBox="1"/>
          <p:nvPr/>
        </p:nvSpPr>
        <p:spPr>
          <a:xfrm>
            <a:off x="584886" y="683737"/>
            <a:ext cx="4795031" cy="1569660"/>
          </a:xfrm>
          <a:prstGeom prst="rect">
            <a:avLst/>
          </a:prstGeom>
          <a:noFill/>
        </p:spPr>
        <p:txBody>
          <a:bodyPr wrap="none" rtlCol="0">
            <a:spAutoFit/>
          </a:bodyPr>
          <a:lstStyle/>
          <a:p>
            <a:pPr marL="285750" indent="-285750">
              <a:buFont typeface="Arial" panose="020B0604020202020204" pitchFamily="34" charset="0"/>
              <a:buChar char="•"/>
            </a:pPr>
            <a:r>
              <a:rPr lang="en-US" sz="1600" dirty="0" smtClean="0"/>
              <a:t>200 ml culture inoculated with 2% overnight culture</a:t>
            </a:r>
          </a:p>
          <a:p>
            <a:pPr marL="285750" indent="-285750">
              <a:buFont typeface="Arial" panose="020B0604020202020204" pitchFamily="34" charset="0"/>
              <a:buChar char="•"/>
            </a:pPr>
            <a:r>
              <a:rPr lang="en-US" sz="1600" dirty="0" smtClean="0"/>
              <a:t>Grown at 37 C till OD</a:t>
            </a:r>
            <a:r>
              <a:rPr lang="en-US" sz="1600" baseline="-25000" dirty="0" smtClean="0"/>
              <a:t>600 nm</a:t>
            </a:r>
            <a:r>
              <a:rPr lang="en-US" sz="1600" dirty="0" smtClean="0"/>
              <a:t>  ~0.3</a:t>
            </a:r>
          </a:p>
          <a:p>
            <a:pPr marL="285750" indent="-285750">
              <a:buFont typeface="Arial" panose="020B0604020202020204" pitchFamily="34" charset="0"/>
              <a:buChar char="•"/>
            </a:pPr>
            <a:r>
              <a:rPr lang="en-US" sz="1600" dirty="0" smtClean="0"/>
              <a:t>Temperature lowered to 30 C till OD</a:t>
            </a:r>
            <a:r>
              <a:rPr lang="en-US" sz="1600" baseline="-25000" dirty="0" smtClean="0"/>
              <a:t>600 nm </a:t>
            </a:r>
            <a:r>
              <a:rPr lang="en-US" sz="1600" dirty="0" smtClean="0"/>
              <a:t> ~0.7</a:t>
            </a:r>
          </a:p>
          <a:p>
            <a:pPr marL="285750" indent="-285750">
              <a:buFont typeface="Arial" panose="020B0604020202020204" pitchFamily="34" charset="0"/>
              <a:buChar char="•"/>
            </a:pPr>
            <a:r>
              <a:rPr lang="en-US" sz="1600" dirty="0" smtClean="0"/>
              <a:t>Culture then incubated on ice for 10 min.</a:t>
            </a:r>
          </a:p>
          <a:p>
            <a:pPr marL="285750" indent="-285750">
              <a:buFont typeface="Arial" panose="020B0604020202020204" pitchFamily="34" charset="0"/>
              <a:buChar char="•"/>
            </a:pPr>
            <a:r>
              <a:rPr lang="en-US" sz="1600" dirty="0"/>
              <a:t>C</a:t>
            </a:r>
            <a:r>
              <a:rPr lang="en-US" sz="1600" dirty="0" smtClean="0"/>
              <a:t>ulture induced with 300 uM IPTG, on ice.</a:t>
            </a:r>
          </a:p>
          <a:p>
            <a:pPr marL="285750" indent="-285750">
              <a:buFont typeface="Arial" panose="020B0604020202020204" pitchFamily="34" charset="0"/>
              <a:buChar char="•"/>
            </a:pPr>
            <a:r>
              <a:rPr lang="en-US" sz="1600" dirty="0" smtClean="0"/>
              <a:t>Growth continued at 18 C for 16 hrs.</a:t>
            </a:r>
            <a:endParaRPr lang="en-US" sz="1600" dirty="0"/>
          </a:p>
        </p:txBody>
      </p:sp>
      <p:sp>
        <p:nvSpPr>
          <p:cNvPr id="5" name="TextBox 4"/>
          <p:cNvSpPr txBox="1"/>
          <p:nvPr/>
        </p:nvSpPr>
        <p:spPr>
          <a:xfrm>
            <a:off x="601360" y="2636108"/>
            <a:ext cx="1374864" cy="369332"/>
          </a:xfrm>
          <a:prstGeom prst="rect">
            <a:avLst/>
          </a:prstGeom>
          <a:noFill/>
        </p:spPr>
        <p:txBody>
          <a:bodyPr wrap="none" rtlCol="0">
            <a:spAutoFit/>
          </a:bodyPr>
          <a:lstStyle/>
          <a:p>
            <a:r>
              <a:rPr lang="en-US" u="sng" dirty="0" smtClean="0"/>
              <a:t>Purification</a:t>
            </a:r>
            <a:r>
              <a:rPr lang="en-US" dirty="0" smtClean="0"/>
              <a:t>: </a:t>
            </a:r>
            <a:endParaRPr lang="en-US" dirty="0"/>
          </a:p>
        </p:txBody>
      </p:sp>
      <p:sp>
        <p:nvSpPr>
          <p:cNvPr id="6" name="TextBox 5"/>
          <p:cNvSpPr txBox="1"/>
          <p:nvPr/>
        </p:nvSpPr>
        <p:spPr>
          <a:xfrm>
            <a:off x="584885" y="3132773"/>
            <a:ext cx="11071655"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Followed the protocol described in </a:t>
            </a:r>
            <a:r>
              <a:rPr lang="en-US" sz="1600" dirty="0" err="1" smtClean="0"/>
              <a:t>Jin</a:t>
            </a:r>
            <a:r>
              <a:rPr lang="en-US" sz="1600" dirty="0" smtClean="0"/>
              <a:t> et al 2009 JBC.</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Cells lysed by incubation with 1 mg/ml lysozyme for 30 min at 4 C, followed by sonication, in Lysis Buffer (200 mM NaCl, 5% glycerol, 5 mM </a:t>
            </a:r>
            <a:r>
              <a:rPr lang="en-US" sz="1600" dirty="0" smtClean="0"/>
              <a:t>2-mercaptoethanol, 25mM </a:t>
            </a:r>
            <a:r>
              <a:rPr lang="en-US" sz="1600" dirty="0"/>
              <a:t>HEPES-</a:t>
            </a:r>
            <a:r>
              <a:rPr lang="en-US" sz="1600" dirty="0" err="1"/>
              <a:t>NaOH</a:t>
            </a:r>
            <a:r>
              <a:rPr lang="en-US" sz="1600" dirty="0"/>
              <a:t>, pH </a:t>
            </a:r>
            <a:r>
              <a:rPr lang="en-US" sz="1600" dirty="0" smtClean="0"/>
              <a:t>7.5).</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After c/f at 13.3 x </a:t>
            </a:r>
            <a:r>
              <a:rPr lang="en-US" sz="1600" i="1" dirty="0" smtClean="0"/>
              <a:t>g</a:t>
            </a:r>
            <a:r>
              <a:rPr lang="en-US" sz="1600" dirty="0"/>
              <a:t>, at 4 C for 20 min, the supernatant was loaded onto a His-trap column pre-equilibrated with Equilibration </a:t>
            </a:r>
            <a:r>
              <a:rPr lang="en-US" sz="1600" dirty="0" smtClean="0"/>
              <a:t>Buffer </a:t>
            </a:r>
            <a:r>
              <a:rPr lang="en-US" sz="1600" dirty="0"/>
              <a:t>(200 mM NaCl, 5% glycerol, 5 mM </a:t>
            </a:r>
            <a:r>
              <a:rPr lang="en-US" sz="1600" dirty="0" smtClean="0"/>
              <a:t>2-mercaptoethanol, 20 </a:t>
            </a:r>
            <a:r>
              <a:rPr lang="en-US" sz="1600" dirty="0"/>
              <a:t>mM </a:t>
            </a:r>
            <a:r>
              <a:rPr lang="en-US" sz="1600" dirty="0" smtClean="0"/>
              <a:t>imidazole, 25 </a:t>
            </a:r>
            <a:r>
              <a:rPr lang="en-US" sz="1600" dirty="0"/>
              <a:t>mM HEPES-</a:t>
            </a:r>
            <a:r>
              <a:rPr lang="en-US" sz="1600" dirty="0" err="1"/>
              <a:t>NaOH</a:t>
            </a:r>
            <a:r>
              <a:rPr lang="en-US" sz="1600" dirty="0"/>
              <a:t>, pH </a:t>
            </a:r>
            <a:r>
              <a:rPr lang="en-US" sz="1600" dirty="0" smtClean="0"/>
              <a:t>7.5).</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The column was then washed with 10 CV of </a:t>
            </a:r>
            <a:r>
              <a:rPr lang="en-US" sz="1600" dirty="0" smtClean="0"/>
              <a:t>Wash Buffer </a:t>
            </a:r>
            <a:r>
              <a:rPr lang="en-US" sz="1600" dirty="0"/>
              <a:t>(200mM NaCl, 5% glycerol, 5mM 2-mercaptoethanol, </a:t>
            </a:r>
            <a:r>
              <a:rPr lang="en-US" sz="1600" dirty="0" smtClean="0"/>
              <a:t>50mM imidazole, 25 </a:t>
            </a:r>
            <a:r>
              <a:rPr lang="en-US" sz="1600" dirty="0"/>
              <a:t>mM HEPES-</a:t>
            </a:r>
            <a:r>
              <a:rPr lang="en-US" sz="1600" dirty="0" err="1"/>
              <a:t>NaOH</a:t>
            </a:r>
            <a:r>
              <a:rPr lang="en-US" sz="1600" dirty="0"/>
              <a:t>, pH </a:t>
            </a:r>
            <a:r>
              <a:rPr lang="en-US" sz="1600" dirty="0" smtClean="0"/>
              <a:t>7.5).</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a:t>Protein was then eluted as 300 uL elutions using Elution Buffer (200 mM NaCl, 5% glycerol, 5 </a:t>
            </a:r>
            <a:r>
              <a:rPr lang="en-US" sz="1600" dirty="0" smtClean="0"/>
              <a:t>mM 2-mercaptoethanol</a:t>
            </a:r>
            <a:r>
              <a:rPr lang="en-US" sz="1600" dirty="0"/>
              <a:t>, 250 mM </a:t>
            </a:r>
            <a:r>
              <a:rPr lang="en-US" sz="1600" dirty="0" smtClean="0"/>
              <a:t>imidazole, 25 </a:t>
            </a:r>
            <a:r>
              <a:rPr lang="en-US" sz="1600" dirty="0"/>
              <a:t>mM </a:t>
            </a:r>
            <a:r>
              <a:rPr lang="en-US" sz="1600" dirty="0" smtClean="0"/>
              <a:t>HEPES-</a:t>
            </a:r>
            <a:r>
              <a:rPr lang="en-US" sz="1600" dirty="0" err="1" smtClean="0"/>
              <a:t>NaOH</a:t>
            </a:r>
            <a:r>
              <a:rPr lang="en-US" sz="1600" dirty="0" smtClean="0"/>
              <a:t>, pH 7.5).</a:t>
            </a:r>
            <a:endParaRPr lang="en-US" sz="1600" dirty="0"/>
          </a:p>
        </p:txBody>
      </p:sp>
    </p:spTree>
    <p:extLst>
      <p:ext uri="{BB962C8B-B14F-4D97-AF65-F5344CB8AC3E}">
        <p14:creationId xmlns:p14="http://schemas.microsoft.com/office/powerpoint/2010/main" val="187530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899" t="4442" r="4340" b="4261"/>
          <a:stretch/>
        </p:blipFill>
        <p:spPr>
          <a:xfrm>
            <a:off x="6364135" y="1567568"/>
            <a:ext cx="5738074" cy="472822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838" t="4567" r="9145" b="1978"/>
          <a:stretch/>
        </p:blipFill>
        <p:spPr>
          <a:xfrm>
            <a:off x="110388" y="1576277"/>
            <a:ext cx="6008914" cy="4719533"/>
          </a:xfrm>
          <a:prstGeom prst="rect">
            <a:avLst/>
          </a:prstGeom>
        </p:spPr>
      </p:pic>
      <p:sp>
        <p:nvSpPr>
          <p:cNvPr id="7" name="TextBox 6"/>
          <p:cNvSpPr txBox="1"/>
          <p:nvPr/>
        </p:nvSpPr>
        <p:spPr>
          <a:xfrm>
            <a:off x="186871" y="1674466"/>
            <a:ext cx="508035" cy="366841"/>
          </a:xfrm>
          <a:prstGeom prst="rect">
            <a:avLst/>
          </a:prstGeom>
          <a:noFill/>
        </p:spPr>
        <p:txBody>
          <a:bodyPr wrap="square" rtlCol="0">
            <a:spAutoFit/>
          </a:bodyPr>
          <a:lstStyle/>
          <a:p>
            <a:r>
              <a:rPr lang="en-US" sz="1200" b="1" dirty="0" smtClean="0"/>
              <a:t>  Cell lysate</a:t>
            </a:r>
            <a:endParaRPr lang="en-US" sz="1200" b="1" dirty="0"/>
          </a:p>
        </p:txBody>
      </p:sp>
      <p:sp>
        <p:nvSpPr>
          <p:cNvPr id="8" name="TextBox 7"/>
          <p:cNvSpPr txBox="1"/>
          <p:nvPr/>
        </p:nvSpPr>
        <p:spPr>
          <a:xfrm>
            <a:off x="665178" y="1661374"/>
            <a:ext cx="378529" cy="220104"/>
          </a:xfrm>
          <a:prstGeom prst="rect">
            <a:avLst/>
          </a:prstGeom>
          <a:noFill/>
        </p:spPr>
        <p:txBody>
          <a:bodyPr wrap="none" rtlCol="0">
            <a:spAutoFit/>
          </a:bodyPr>
          <a:lstStyle/>
          <a:p>
            <a:r>
              <a:rPr lang="en-US" sz="1200" b="1" dirty="0" smtClean="0"/>
              <a:t>Sup</a:t>
            </a:r>
            <a:endParaRPr lang="en-US" sz="1200" b="1" dirty="0"/>
          </a:p>
        </p:txBody>
      </p:sp>
      <p:sp>
        <p:nvSpPr>
          <p:cNvPr id="9" name="TextBox 8"/>
          <p:cNvSpPr txBox="1"/>
          <p:nvPr/>
        </p:nvSpPr>
        <p:spPr>
          <a:xfrm>
            <a:off x="1077773" y="1661511"/>
            <a:ext cx="295430" cy="220104"/>
          </a:xfrm>
          <a:prstGeom prst="rect">
            <a:avLst/>
          </a:prstGeom>
          <a:noFill/>
        </p:spPr>
        <p:txBody>
          <a:bodyPr wrap="none" rtlCol="0">
            <a:spAutoFit/>
          </a:bodyPr>
          <a:lstStyle/>
          <a:p>
            <a:r>
              <a:rPr lang="en-US" sz="1200" b="1" dirty="0" smtClean="0"/>
              <a:t>FT</a:t>
            </a:r>
            <a:endParaRPr lang="en-US" sz="1200" b="1" dirty="0"/>
          </a:p>
        </p:txBody>
      </p:sp>
      <p:sp>
        <p:nvSpPr>
          <p:cNvPr id="10" name="TextBox 9"/>
          <p:cNvSpPr txBox="1"/>
          <p:nvPr/>
        </p:nvSpPr>
        <p:spPr>
          <a:xfrm>
            <a:off x="1380566" y="1654965"/>
            <a:ext cx="480998" cy="220104"/>
          </a:xfrm>
          <a:prstGeom prst="rect">
            <a:avLst/>
          </a:prstGeom>
          <a:noFill/>
        </p:spPr>
        <p:txBody>
          <a:bodyPr wrap="none" rtlCol="0">
            <a:spAutoFit/>
          </a:bodyPr>
          <a:lstStyle/>
          <a:p>
            <a:r>
              <a:rPr lang="en-US" sz="1200" b="1" dirty="0" smtClean="0"/>
              <a:t>Wash</a:t>
            </a:r>
            <a:endParaRPr lang="en-US" sz="1200" b="1" dirty="0"/>
          </a:p>
        </p:txBody>
      </p:sp>
      <p:sp>
        <p:nvSpPr>
          <p:cNvPr id="11" name="TextBox 10"/>
          <p:cNvSpPr txBox="1"/>
          <p:nvPr/>
        </p:nvSpPr>
        <p:spPr>
          <a:xfrm>
            <a:off x="1771256" y="1653874"/>
            <a:ext cx="488563" cy="220104"/>
          </a:xfrm>
          <a:prstGeom prst="rect">
            <a:avLst/>
          </a:prstGeom>
          <a:noFill/>
        </p:spPr>
        <p:txBody>
          <a:bodyPr wrap="none" rtlCol="0">
            <a:spAutoFit/>
          </a:bodyPr>
          <a:lstStyle/>
          <a:p>
            <a:r>
              <a:rPr lang="en-US" sz="1200" b="1" dirty="0" smtClean="0"/>
              <a:t>Pellet</a:t>
            </a:r>
            <a:endParaRPr lang="en-US" sz="1200" b="1" dirty="0"/>
          </a:p>
        </p:txBody>
      </p:sp>
      <p:sp>
        <p:nvSpPr>
          <p:cNvPr id="12" name="TextBox 11"/>
          <p:cNvSpPr txBox="1"/>
          <p:nvPr/>
        </p:nvSpPr>
        <p:spPr>
          <a:xfrm>
            <a:off x="3868228" y="1619694"/>
            <a:ext cx="626391" cy="220104"/>
          </a:xfrm>
          <a:prstGeom prst="rect">
            <a:avLst/>
          </a:prstGeom>
          <a:noFill/>
        </p:spPr>
        <p:txBody>
          <a:bodyPr wrap="none" rtlCol="0">
            <a:spAutoFit/>
          </a:bodyPr>
          <a:lstStyle/>
          <a:p>
            <a:r>
              <a:rPr lang="en-US" sz="1200" b="1" dirty="0" smtClean="0"/>
              <a:t>Elutions</a:t>
            </a:r>
            <a:endParaRPr lang="en-US" sz="1200" b="1" dirty="0"/>
          </a:p>
        </p:txBody>
      </p:sp>
      <p:cxnSp>
        <p:nvCxnSpPr>
          <p:cNvPr id="13" name="Straight Arrow Connector 12"/>
          <p:cNvCxnSpPr/>
          <p:nvPr/>
        </p:nvCxnSpPr>
        <p:spPr>
          <a:xfrm flipH="1">
            <a:off x="2683868" y="1762698"/>
            <a:ext cx="107397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56104" y="1762698"/>
            <a:ext cx="105288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62927" y="1771426"/>
            <a:ext cx="385691" cy="220104"/>
          </a:xfrm>
          <a:prstGeom prst="rect">
            <a:avLst/>
          </a:prstGeom>
          <a:noFill/>
        </p:spPr>
        <p:txBody>
          <a:bodyPr wrap="none" rtlCol="0">
            <a:spAutoFit/>
          </a:bodyPr>
          <a:lstStyle/>
          <a:p>
            <a:r>
              <a:rPr lang="en-US" sz="1200" b="1" dirty="0" smtClean="0"/>
              <a:t>kDa</a:t>
            </a:r>
            <a:endParaRPr lang="en-US" sz="1200" b="1" dirty="0"/>
          </a:p>
        </p:txBody>
      </p:sp>
      <p:sp>
        <p:nvSpPr>
          <p:cNvPr id="16" name="TextBox 15"/>
          <p:cNvSpPr txBox="1"/>
          <p:nvPr/>
        </p:nvSpPr>
        <p:spPr>
          <a:xfrm>
            <a:off x="2410559" y="5040083"/>
            <a:ext cx="305459" cy="220104"/>
          </a:xfrm>
          <a:prstGeom prst="rect">
            <a:avLst/>
          </a:prstGeom>
          <a:noFill/>
        </p:spPr>
        <p:txBody>
          <a:bodyPr wrap="none" rtlCol="0">
            <a:spAutoFit/>
          </a:bodyPr>
          <a:lstStyle/>
          <a:p>
            <a:r>
              <a:rPr lang="en-US" sz="1200" b="1" dirty="0" smtClean="0"/>
              <a:t>30</a:t>
            </a:r>
            <a:endParaRPr lang="en-US" sz="1200" b="1" dirty="0"/>
          </a:p>
        </p:txBody>
      </p:sp>
      <p:sp>
        <p:nvSpPr>
          <p:cNvPr id="17" name="TextBox 16"/>
          <p:cNvSpPr txBox="1"/>
          <p:nvPr/>
        </p:nvSpPr>
        <p:spPr>
          <a:xfrm>
            <a:off x="2406102" y="4512512"/>
            <a:ext cx="305459" cy="220104"/>
          </a:xfrm>
          <a:prstGeom prst="rect">
            <a:avLst/>
          </a:prstGeom>
          <a:noFill/>
        </p:spPr>
        <p:txBody>
          <a:bodyPr wrap="none" rtlCol="0">
            <a:spAutoFit/>
          </a:bodyPr>
          <a:lstStyle/>
          <a:p>
            <a:r>
              <a:rPr lang="en-US" sz="1200" b="1" dirty="0"/>
              <a:t>4</a:t>
            </a:r>
            <a:r>
              <a:rPr lang="en-US" sz="1200" b="1" dirty="0" smtClean="0"/>
              <a:t>0</a:t>
            </a:r>
            <a:endParaRPr lang="en-US" sz="1200" b="1" dirty="0"/>
          </a:p>
        </p:txBody>
      </p:sp>
      <p:sp>
        <p:nvSpPr>
          <p:cNvPr id="18" name="TextBox 17"/>
          <p:cNvSpPr txBox="1"/>
          <p:nvPr/>
        </p:nvSpPr>
        <p:spPr>
          <a:xfrm>
            <a:off x="2406102" y="4082542"/>
            <a:ext cx="305459" cy="220104"/>
          </a:xfrm>
          <a:prstGeom prst="rect">
            <a:avLst/>
          </a:prstGeom>
          <a:noFill/>
        </p:spPr>
        <p:txBody>
          <a:bodyPr wrap="none" rtlCol="0">
            <a:spAutoFit/>
          </a:bodyPr>
          <a:lstStyle/>
          <a:p>
            <a:r>
              <a:rPr lang="en-US" sz="1200" b="1" dirty="0"/>
              <a:t>5</a:t>
            </a:r>
            <a:r>
              <a:rPr lang="en-US" sz="1200" b="1" dirty="0" smtClean="0"/>
              <a:t>0</a:t>
            </a:r>
            <a:endParaRPr lang="en-US" sz="1200" b="1" dirty="0"/>
          </a:p>
        </p:txBody>
      </p:sp>
      <p:sp>
        <p:nvSpPr>
          <p:cNvPr id="19" name="Rectangle 18"/>
          <p:cNvSpPr/>
          <p:nvPr/>
        </p:nvSpPr>
        <p:spPr>
          <a:xfrm>
            <a:off x="186871" y="5017840"/>
            <a:ext cx="2011027" cy="40036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71145" y="5003011"/>
            <a:ext cx="3277432" cy="40036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500731" y="5519436"/>
            <a:ext cx="1010364" cy="220104"/>
          </a:xfrm>
          <a:prstGeom prst="rect">
            <a:avLst/>
          </a:prstGeom>
          <a:noFill/>
        </p:spPr>
        <p:txBody>
          <a:bodyPr wrap="none" rtlCol="0">
            <a:spAutoFit/>
          </a:bodyPr>
          <a:lstStyle/>
          <a:p>
            <a:r>
              <a:rPr lang="en-US" sz="1200" b="1" dirty="0" smtClean="0"/>
              <a:t>Sirt3 (118-399)</a:t>
            </a:r>
            <a:endParaRPr lang="en-US" sz="1200" b="1" dirty="0"/>
          </a:p>
        </p:txBody>
      </p:sp>
      <p:sp>
        <p:nvSpPr>
          <p:cNvPr id="22" name="TextBox 21"/>
          <p:cNvSpPr txBox="1"/>
          <p:nvPr/>
        </p:nvSpPr>
        <p:spPr>
          <a:xfrm>
            <a:off x="2392371" y="1149924"/>
            <a:ext cx="1444947" cy="369332"/>
          </a:xfrm>
          <a:prstGeom prst="rect">
            <a:avLst/>
          </a:prstGeom>
          <a:noFill/>
        </p:spPr>
        <p:txBody>
          <a:bodyPr wrap="none" rtlCol="0">
            <a:spAutoFit/>
          </a:bodyPr>
          <a:lstStyle/>
          <a:p>
            <a:r>
              <a:rPr lang="en-US" dirty="0" smtClean="0"/>
              <a:t>Old construct</a:t>
            </a:r>
            <a:endParaRPr lang="en-US" dirty="0"/>
          </a:p>
        </p:txBody>
      </p:sp>
      <p:sp>
        <p:nvSpPr>
          <p:cNvPr id="23" name="TextBox 22"/>
          <p:cNvSpPr txBox="1"/>
          <p:nvPr/>
        </p:nvSpPr>
        <p:spPr>
          <a:xfrm>
            <a:off x="8459979" y="1158652"/>
            <a:ext cx="1546385" cy="369332"/>
          </a:xfrm>
          <a:prstGeom prst="rect">
            <a:avLst/>
          </a:prstGeom>
          <a:noFill/>
        </p:spPr>
        <p:txBody>
          <a:bodyPr wrap="none" rtlCol="0">
            <a:spAutoFit/>
          </a:bodyPr>
          <a:lstStyle/>
          <a:p>
            <a:r>
              <a:rPr lang="en-US" dirty="0" smtClean="0"/>
              <a:t>New construct</a:t>
            </a:r>
            <a:endParaRPr lang="en-US" dirty="0"/>
          </a:p>
        </p:txBody>
      </p:sp>
      <p:sp>
        <p:nvSpPr>
          <p:cNvPr id="24" name="TextBox 23"/>
          <p:cNvSpPr txBox="1"/>
          <p:nvPr/>
        </p:nvSpPr>
        <p:spPr>
          <a:xfrm>
            <a:off x="1611730" y="98545"/>
            <a:ext cx="8916287" cy="461665"/>
          </a:xfrm>
          <a:prstGeom prst="rect">
            <a:avLst/>
          </a:prstGeom>
          <a:noFill/>
        </p:spPr>
        <p:txBody>
          <a:bodyPr wrap="none" rtlCol="0">
            <a:spAutoFit/>
          </a:bodyPr>
          <a:lstStyle/>
          <a:p>
            <a:pPr algn="ctr"/>
            <a:r>
              <a:rPr lang="en-US" sz="2400" dirty="0" smtClean="0"/>
              <a:t>Comparison of purification profile for old construct and new construct</a:t>
            </a:r>
            <a:endParaRPr lang="en-US" sz="2400" dirty="0"/>
          </a:p>
        </p:txBody>
      </p:sp>
      <p:sp>
        <p:nvSpPr>
          <p:cNvPr id="25" name="TextBox 24"/>
          <p:cNvSpPr txBox="1"/>
          <p:nvPr/>
        </p:nvSpPr>
        <p:spPr>
          <a:xfrm>
            <a:off x="6447520" y="1821203"/>
            <a:ext cx="488563" cy="220104"/>
          </a:xfrm>
          <a:prstGeom prst="rect">
            <a:avLst/>
          </a:prstGeom>
          <a:noFill/>
        </p:spPr>
        <p:txBody>
          <a:bodyPr wrap="none" rtlCol="0">
            <a:spAutoFit/>
          </a:bodyPr>
          <a:lstStyle/>
          <a:p>
            <a:r>
              <a:rPr lang="en-US" sz="1200" b="1" dirty="0" smtClean="0"/>
              <a:t>Pellet</a:t>
            </a:r>
            <a:endParaRPr lang="en-US" sz="1200" b="1" dirty="0"/>
          </a:p>
        </p:txBody>
      </p:sp>
      <p:sp>
        <p:nvSpPr>
          <p:cNvPr id="26" name="TextBox 25"/>
          <p:cNvSpPr txBox="1"/>
          <p:nvPr/>
        </p:nvSpPr>
        <p:spPr>
          <a:xfrm>
            <a:off x="6861390" y="1612689"/>
            <a:ext cx="378529" cy="220104"/>
          </a:xfrm>
          <a:prstGeom prst="rect">
            <a:avLst/>
          </a:prstGeom>
          <a:noFill/>
        </p:spPr>
        <p:txBody>
          <a:bodyPr wrap="none" rtlCol="0">
            <a:spAutoFit/>
          </a:bodyPr>
          <a:lstStyle/>
          <a:p>
            <a:r>
              <a:rPr lang="en-US" sz="1200" b="1" dirty="0" smtClean="0"/>
              <a:t>Sup</a:t>
            </a:r>
            <a:endParaRPr lang="en-US" sz="1200" b="1" dirty="0"/>
          </a:p>
        </p:txBody>
      </p:sp>
      <p:sp>
        <p:nvSpPr>
          <p:cNvPr id="27" name="TextBox 26"/>
          <p:cNvSpPr txBox="1"/>
          <p:nvPr/>
        </p:nvSpPr>
        <p:spPr>
          <a:xfrm>
            <a:off x="7222501" y="1798665"/>
            <a:ext cx="295430" cy="220104"/>
          </a:xfrm>
          <a:prstGeom prst="rect">
            <a:avLst/>
          </a:prstGeom>
          <a:noFill/>
        </p:spPr>
        <p:txBody>
          <a:bodyPr wrap="none" rtlCol="0">
            <a:spAutoFit/>
          </a:bodyPr>
          <a:lstStyle/>
          <a:p>
            <a:r>
              <a:rPr lang="en-US" sz="1200" b="1" dirty="0" smtClean="0"/>
              <a:t>FT</a:t>
            </a:r>
            <a:endParaRPr lang="en-US" sz="1200" b="1" dirty="0"/>
          </a:p>
        </p:txBody>
      </p:sp>
      <p:sp>
        <p:nvSpPr>
          <p:cNvPr id="28" name="TextBox 27"/>
          <p:cNvSpPr txBox="1"/>
          <p:nvPr/>
        </p:nvSpPr>
        <p:spPr>
          <a:xfrm>
            <a:off x="7482729" y="1616190"/>
            <a:ext cx="480998" cy="220104"/>
          </a:xfrm>
          <a:prstGeom prst="rect">
            <a:avLst/>
          </a:prstGeom>
          <a:noFill/>
        </p:spPr>
        <p:txBody>
          <a:bodyPr wrap="none" rtlCol="0">
            <a:spAutoFit/>
          </a:bodyPr>
          <a:lstStyle/>
          <a:p>
            <a:r>
              <a:rPr lang="en-US" sz="1200" b="1" dirty="0" smtClean="0"/>
              <a:t>Wash</a:t>
            </a:r>
            <a:endParaRPr lang="en-US" sz="1200" b="1" dirty="0"/>
          </a:p>
        </p:txBody>
      </p:sp>
      <p:sp>
        <p:nvSpPr>
          <p:cNvPr id="29" name="TextBox 28"/>
          <p:cNvSpPr txBox="1"/>
          <p:nvPr/>
        </p:nvSpPr>
        <p:spPr>
          <a:xfrm>
            <a:off x="7875171" y="1810311"/>
            <a:ext cx="385691" cy="220104"/>
          </a:xfrm>
          <a:prstGeom prst="rect">
            <a:avLst/>
          </a:prstGeom>
          <a:noFill/>
        </p:spPr>
        <p:txBody>
          <a:bodyPr wrap="none" rtlCol="0">
            <a:spAutoFit/>
          </a:bodyPr>
          <a:lstStyle/>
          <a:p>
            <a:r>
              <a:rPr lang="en-US" sz="1200" b="1" dirty="0" smtClean="0"/>
              <a:t>kDa</a:t>
            </a:r>
            <a:endParaRPr lang="en-US" sz="1200" b="1" dirty="0"/>
          </a:p>
        </p:txBody>
      </p:sp>
      <p:sp>
        <p:nvSpPr>
          <p:cNvPr id="30" name="TextBox 29"/>
          <p:cNvSpPr txBox="1"/>
          <p:nvPr/>
        </p:nvSpPr>
        <p:spPr>
          <a:xfrm>
            <a:off x="8113152" y="4992184"/>
            <a:ext cx="305459" cy="220104"/>
          </a:xfrm>
          <a:prstGeom prst="rect">
            <a:avLst/>
          </a:prstGeom>
          <a:noFill/>
        </p:spPr>
        <p:txBody>
          <a:bodyPr wrap="none" rtlCol="0">
            <a:spAutoFit/>
          </a:bodyPr>
          <a:lstStyle/>
          <a:p>
            <a:r>
              <a:rPr lang="en-US" sz="1200" b="1" dirty="0" smtClean="0"/>
              <a:t>30</a:t>
            </a:r>
            <a:endParaRPr lang="en-US" sz="1200" b="1" dirty="0"/>
          </a:p>
        </p:txBody>
      </p:sp>
      <p:sp>
        <p:nvSpPr>
          <p:cNvPr id="31" name="TextBox 30"/>
          <p:cNvSpPr txBox="1"/>
          <p:nvPr/>
        </p:nvSpPr>
        <p:spPr>
          <a:xfrm>
            <a:off x="8117404" y="4421068"/>
            <a:ext cx="305459" cy="220104"/>
          </a:xfrm>
          <a:prstGeom prst="rect">
            <a:avLst/>
          </a:prstGeom>
          <a:noFill/>
        </p:spPr>
        <p:txBody>
          <a:bodyPr wrap="none" rtlCol="0">
            <a:spAutoFit/>
          </a:bodyPr>
          <a:lstStyle/>
          <a:p>
            <a:r>
              <a:rPr lang="en-US" sz="1200" b="1" dirty="0"/>
              <a:t>4</a:t>
            </a:r>
            <a:r>
              <a:rPr lang="en-US" sz="1200" b="1" dirty="0" smtClean="0"/>
              <a:t>0</a:t>
            </a:r>
            <a:endParaRPr lang="en-US" sz="1200" b="1" dirty="0"/>
          </a:p>
        </p:txBody>
      </p:sp>
      <p:sp>
        <p:nvSpPr>
          <p:cNvPr id="32" name="TextBox 31"/>
          <p:cNvSpPr txBox="1"/>
          <p:nvPr/>
        </p:nvSpPr>
        <p:spPr>
          <a:xfrm>
            <a:off x="8117404" y="3982389"/>
            <a:ext cx="305459" cy="220104"/>
          </a:xfrm>
          <a:prstGeom prst="rect">
            <a:avLst/>
          </a:prstGeom>
          <a:noFill/>
        </p:spPr>
        <p:txBody>
          <a:bodyPr wrap="none" rtlCol="0">
            <a:spAutoFit/>
          </a:bodyPr>
          <a:lstStyle/>
          <a:p>
            <a:r>
              <a:rPr lang="en-US" sz="1200" b="1" dirty="0"/>
              <a:t>5</a:t>
            </a:r>
            <a:r>
              <a:rPr lang="en-US" sz="1200" b="1" dirty="0" smtClean="0"/>
              <a:t>0</a:t>
            </a:r>
            <a:endParaRPr lang="en-US" sz="1200" b="1" dirty="0"/>
          </a:p>
        </p:txBody>
      </p:sp>
      <p:sp>
        <p:nvSpPr>
          <p:cNvPr id="33" name="Rectangle 32"/>
          <p:cNvSpPr/>
          <p:nvPr/>
        </p:nvSpPr>
        <p:spPr>
          <a:xfrm>
            <a:off x="8595360" y="4824072"/>
            <a:ext cx="3412703" cy="40036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796529" y="5308152"/>
            <a:ext cx="1010364" cy="220104"/>
          </a:xfrm>
          <a:prstGeom prst="rect">
            <a:avLst/>
          </a:prstGeom>
          <a:noFill/>
        </p:spPr>
        <p:txBody>
          <a:bodyPr wrap="none" rtlCol="0">
            <a:spAutoFit/>
          </a:bodyPr>
          <a:lstStyle/>
          <a:p>
            <a:r>
              <a:rPr lang="en-US" sz="1200" b="1" dirty="0" smtClean="0"/>
              <a:t>Sirt3 (118-399)</a:t>
            </a:r>
            <a:endParaRPr lang="en-US" sz="1200" b="1" dirty="0"/>
          </a:p>
        </p:txBody>
      </p:sp>
      <p:sp>
        <p:nvSpPr>
          <p:cNvPr id="35" name="TextBox 34"/>
          <p:cNvSpPr txBox="1"/>
          <p:nvPr/>
        </p:nvSpPr>
        <p:spPr>
          <a:xfrm>
            <a:off x="9902420" y="1632048"/>
            <a:ext cx="626391" cy="220104"/>
          </a:xfrm>
          <a:prstGeom prst="rect">
            <a:avLst/>
          </a:prstGeom>
          <a:noFill/>
        </p:spPr>
        <p:txBody>
          <a:bodyPr wrap="none" rtlCol="0">
            <a:spAutoFit/>
          </a:bodyPr>
          <a:lstStyle/>
          <a:p>
            <a:r>
              <a:rPr lang="en-US" sz="1200" b="1" dirty="0" smtClean="0"/>
              <a:t>Elutions</a:t>
            </a:r>
            <a:endParaRPr lang="en-US" sz="1200" b="1" dirty="0"/>
          </a:p>
        </p:txBody>
      </p:sp>
      <p:cxnSp>
        <p:nvCxnSpPr>
          <p:cNvPr id="36" name="Straight Arrow Connector 35"/>
          <p:cNvCxnSpPr/>
          <p:nvPr/>
        </p:nvCxnSpPr>
        <p:spPr>
          <a:xfrm flipH="1">
            <a:off x="8726298" y="1783290"/>
            <a:ext cx="107397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698534" y="1783290"/>
            <a:ext cx="105288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299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7427" y="313037"/>
            <a:ext cx="6128601" cy="369332"/>
          </a:xfrm>
          <a:prstGeom prst="rect">
            <a:avLst/>
          </a:prstGeom>
          <a:noFill/>
        </p:spPr>
        <p:txBody>
          <a:bodyPr wrap="none" rtlCol="0">
            <a:spAutoFit/>
          </a:bodyPr>
          <a:lstStyle/>
          <a:p>
            <a:pPr algn="ctr"/>
            <a:r>
              <a:rPr lang="en-US" dirty="0" smtClean="0"/>
              <a:t>Comparison of activity of Sirt3 (118-399) and Sirt3 (102-399)</a:t>
            </a:r>
            <a:r>
              <a:rPr lang="en-US" b="1" dirty="0" smtClean="0"/>
              <a:t>**</a:t>
            </a: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83732199"/>
              </p:ext>
            </p:extLst>
          </p:nvPr>
        </p:nvGraphicFramePr>
        <p:xfrm>
          <a:off x="2475295" y="1222175"/>
          <a:ext cx="7372864" cy="1483360"/>
        </p:xfrm>
        <a:graphic>
          <a:graphicData uri="http://schemas.openxmlformats.org/drawingml/2006/table">
            <a:tbl>
              <a:tblPr firstRow="1" bandRow="1">
                <a:tableStyleId>{5C22544A-7EE6-4342-B048-85BDC9FD1C3A}</a:tableStyleId>
              </a:tblPr>
              <a:tblGrid>
                <a:gridCol w="1116326"/>
                <a:gridCol w="3128269"/>
                <a:gridCol w="3128269"/>
              </a:tblGrid>
              <a:tr h="370840">
                <a:tc>
                  <a:txBody>
                    <a:bodyPr/>
                    <a:lstStyle/>
                    <a:p>
                      <a:pPr algn="ctr"/>
                      <a:r>
                        <a:rPr lang="en-US" dirty="0" smtClean="0"/>
                        <a:t>Run</a:t>
                      </a:r>
                      <a:endParaRPr lang="en-US" dirty="0"/>
                    </a:p>
                  </a:txBody>
                  <a:tcPr/>
                </a:tc>
                <a:tc>
                  <a:txBody>
                    <a:bodyPr/>
                    <a:lstStyle/>
                    <a:p>
                      <a:pPr algn="ctr"/>
                      <a:r>
                        <a:rPr lang="en-US" dirty="0" smtClean="0"/>
                        <a:t>Sirt3 (118-399) – 10 uL (AFU)</a:t>
                      </a:r>
                      <a:endParaRPr lang="en-US" dirty="0"/>
                    </a:p>
                  </a:txBody>
                  <a:tcPr/>
                </a:tc>
                <a:tc>
                  <a:txBody>
                    <a:bodyPr/>
                    <a:lstStyle/>
                    <a:p>
                      <a:pPr algn="ctr"/>
                      <a:r>
                        <a:rPr lang="en-US" dirty="0" smtClean="0"/>
                        <a:t>Sirt3 (102-399)**</a:t>
                      </a:r>
                      <a:r>
                        <a:rPr lang="en-US" baseline="0" dirty="0" smtClean="0"/>
                        <a:t> </a:t>
                      </a:r>
                      <a:r>
                        <a:rPr lang="en-US" dirty="0" smtClean="0"/>
                        <a:t>– 10 uL</a:t>
                      </a:r>
                      <a:r>
                        <a:rPr lang="en-US" baseline="0" dirty="0" smtClean="0"/>
                        <a:t> (AFU)</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5500</a:t>
                      </a:r>
                      <a:endParaRPr lang="en-US" dirty="0"/>
                    </a:p>
                  </a:txBody>
                  <a:tcPr/>
                </a:tc>
                <a:tc>
                  <a:txBody>
                    <a:bodyPr/>
                    <a:lstStyle/>
                    <a:p>
                      <a:pPr algn="ctr"/>
                      <a:r>
                        <a:rPr lang="en-US" dirty="0" smtClean="0"/>
                        <a:t>2470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5234</a:t>
                      </a:r>
                      <a:endParaRPr lang="en-US" dirty="0"/>
                    </a:p>
                  </a:txBody>
                  <a:tcPr/>
                </a:tc>
                <a:tc>
                  <a:txBody>
                    <a:bodyPr/>
                    <a:lstStyle/>
                    <a:p>
                      <a:pPr algn="ctr"/>
                      <a:r>
                        <a:rPr lang="en-US" dirty="0" smtClean="0"/>
                        <a:t>2238</a:t>
                      </a:r>
                      <a:endParaRPr lang="en-US" dirty="0"/>
                    </a:p>
                  </a:txBody>
                  <a:tcPr/>
                </a:tc>
              </a:tr>
              <a:tr h="370840">
                <a:tc>
                  <a:txBody>
                    <a:bodyPr/>
                    <a:lstStyle/>
                    <a:p>
                      <a:pPr algn="ctr"/>
                      <a:r>
                        <a:rPr lang="en-US" dirty="0" smtClean="0"/>
                        <a:t>Average</a:t>
                      </a:r>
                      <a:endParaRPr lang="en-US" dirty="0"/>
                    </a:p>
                  </a:txBody>
                  <a:tcPr/>
                </a:tc>
                <a:tc>
                  <a:txBody>
                    <a:bodyPr/>
                    <a:lstStyle/>
                    <a:p>
                      <a:pPr algn="ctr"/>
                      <a:r>
                        <a:rPr lang="en-US" dirty="0" smtClean="0"/>
                        <a:t>5367</a:t>
                      </a:r>
                      <a:endParaRPr lang="en-US" dirty="0"/>
                    </a:p>
                  </a:txBody>
                  <a:tcPr/>
                </a:tc>
                <a:tc>
                  <a:txBody>
                    <a:bodyPr/>
                    <a:lstStyle/>
                    <a:p>
                      <a:pPr algn="ctr"/>
                      <a:r>
                        <a:rPr lang="en-US" dirty="0" smtClean="0"/>
                        <a:t>2354</a:t>
                      </a:r>
                      <a:endParaRPr lang="en-US" dirty="0"/>
                    </a:p>
                  </a:txBody>
                  <a:tcPr/>
                </a:tc>
              </a:tr>
            </a:tbl>
          </a:graphicData>
        </a:graphic>
      </p:graphicFrame>
      <p:sp>
        <p:nvSpPr>
          <p:cNvPr id="6" name="TextBox 5"/>
          <p:cNvSpPr txBox="1"/>
          <p:nvPr/>
        </p:nvSpPr>
        <p:spPr>
          <a:xfrm>
            <a:off x="560174" y="3083758"/>
            <a:ext cx="1074214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Activity of Sirt3(118-399) is ~ 2.3 times higher than Sirt3(102-399)**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Activity of Sirt3(102-399)** is </a:t>
            </a:r>
            <a:r>
              <a:rPr lang="en-US" b="1" dirty="0" smtClean="0"/>
              <a:t>1.5 U/uL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Therefore activity of Sirt3(118-399) is 1.5 x 2.3 = </a:t>
            </a:r>
            <a:r>
              <a:rPr lang="en-US" b="1" dirty="0" smtClean="0"/>
              <a:t>3.45 U/uL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smtClean="0"/>
              <a:t>Since the 118-399 sample is more dilute than the 102-399 sample, and the same volume (10 uL) was used for both samples, the actual activity of Sirt3(118-399) is expected to be even higher.</a:t>
            </a:r>
            <a:endParaRPr lang="en-US" dirty="0"/>
          </a:p>
        </p:txBody>
      </p:sp>
      <p:sp>
        <p:nvSpPr>
          <p:cNvPr id="7" name="TextBox 6"/>
          <p:cNvSpPr txBox="1"/>
          <p:nvPr/>
        </p:nvSpPr>
        <p:spPr>
          <a:xfrm>
            <a:off x="461320" y="5712640"/>
            <a:ext cx="11261124" cy="646331"/>
          </a:xfrm>
          <a:prstGeom prst="rect">
            <a:avLst/>
          </a:prstGeom>
          <a:noFill/>
        </p:spPr>
        <p:txBody>
          <a:bodyPr wrap="square" rtlCol="0">
            <a:spAutoFit/>
          </a:bodyPr>
          <a:lstStyle/>
          <a:p>
            <a:r>
              <a:rPr lang="en-US" b="1" dirty="0" smtClean="0"/>
              <a:t>** The Sirt3(102-399) sample is purified using 2M urea, so this comparison does not reflect the true difference in their activities.</a:t>
            </a:r>
            <a:endParaRPr lang="en-US" b="1" dirty="0"/>
          </a:p>
        </p:txBody>
      </p:sp>
    </p:spTree>
    <p:extLst>
      <p:ext uri="{BB962C8B-B14F-4D97-AF65-F5344CB8AC3E}">
        <p14:creationId xmlns:p14="http://schemas.microsoft.com/office/powerpoint/2010/main" val="357229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8" y="0"/>
            <a:ext cx="10515600" cy="1325563"/>
          </a:xfrm>
        </p:spPr>
        <p:txBody>
          <a:bodyPr>
            <a:normAutofit/>
          </a:bodyPr>
          <a:lstStyle/>
          <a:p>
            <a:pPr algn="ctr"/>
            <a:r>
              <a:rPr lang="en-US" sz="2000" dirty="0" smtClean="0">
                <a:latin typeface="+mn-lt"/>
              </a:rPr>
              <a:t>Next steps:</a:t>
            </a:r>
            <a:endParaRPr lang="en-US" sz="2000" dirty="0">
              <a:latin typeface="+mn-lt"/>
            </a:endParaRPr>
          </a:p>
        </p:txBody>
      </p:sp>
      <p:sp>
        <p:nvSpPr>
          <p:cNvPr id="3" name="Content Placeholder 2"/>
          <p:cNvSpPr>
            <a:spLocks noGrp="1"/>
          </p:cNvSpPr>
          <p:nvPr>
            <p:ph idx="1"/>
          </p:nvPr>
        </p:nvSpPr>
        <p:spPr/>
        <p:txBody>
          <a:bodyPr>
            <a:normAutofit/>
          </a:bodyPr>
          <a:lstStyle/>
          <a:p>
            <a:r>
              <a:rPr lang="en-US" sz="1800" dirty="0" smtClean="0"/>
              <a:t>Will optimize the purification protocol to improve purity (try higher concentration of imidazole in the wash step, try a second round of His-Ni2+ purification, try ammonium sulfate precipitation).</a:t>
            </a:r>
          </a:p>
          <a:p>
            <a:pPr marL="0" indent="0">
              <a:buNone/>
            </a:pPr>
            <a:endParaRPr lang="en-US" sz="1800" dirty="0" smtClean="0"/>
          </a:p>
          <a:p>
            <a:r>
              <a:rPr lang="en-US" sz="1800" dirty="0" smtClean="0"/>
              <a:t>Will work on the pET151/D-TOPO construct (PCR, cloning/ligation, sequencing).</a:t>
            </a:r>
          </a:p>
          <a:p>
            <a:endParaRPr lang="en-US" sz="1800" dirty="0"/>
          </a:p>
          <a:p>
            <a:r>
              <a:rPr lang="en-US" sz="1800" dirty="0" smtClean="0"/>
              <a:t>Once the above construct is ready, will try the protocol described in the </a:t>
            </a:r>
            <a:r>
              <a:rPr lang="en-US" sz="1800" dirty="0" err="1" smtClean="0"/>
              <a:t>Steegborn</a:t>
            </a:r>
            <a:r>
              <a:rPr lang="en-US" sz="1800" dirty="0" smtClean="0"/>
              <a:t>, JMB 2008 paper.</a:t>
            </a:r>
          </a:p>
          <a:p>
            <a:endParaRPr lang="en-US" sz="1800" dirty="0"/>
          </a:p>
          <a:p>
            <a:r>
              <a:rPr lang="en-US" sz="1800" dirty="0" smtClean="0"/>
              <a:t>Will then compare the purification profiles and activities of the two truncated Sirt3 constructs (relative to each other and relative to Sirt3 (102-399)).</a:t>
            </a:r>
          </a:p>
          <a:p>
            <a:endParaRPr lang="en-US" sz="1800" dirty="0"/>
          </a:p>
          <a:p>
            <a:endParaRPr lang="en-US" sz="1800" dirty="0"/>
          </a:p>
        </p:txBody>
      </p:sp>
    </p:spTree>
    <p:extLst>
      <p:ext uri="{BB962C8B-B14F-4D97-AF65-F5344CB8AC3E}">
        <p14:creationId xmlns:p14="http://schemas.microsoft.com/office/powerpoint/2010/main" val="3538627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043" y="649402"/>
            <a:ext cx="11920152" cy="5955476"/>
          </a:xfrm>
          <a:prstGeom prst="rect">
            <a:avLst/>
          </a:prstGeom>
        </p:spPr>
        <p:txBody>
          <a:bodyPr wrap="square">
            <a:spAutoFit/>
          </a:bodyPr>
          <a:lstStyle/>
          <a:p>
            <a:r>
              <a:rPr lang="en-US" sz="1200" dirty="0" smtClean="0"/>
              <a:t>RC:</a:t>
            </a:r>
          </a:p>
          <a:p>
            <a:endParaRPr lang="en-US" sz="1200" dirty="0"/>
          </a:p>
          <a:p>
            <a:r>
              <a:rPr lang="en-US" sz="1200" dirty="0" smtClean="0"/>
              <a:t>You </a:t>
            </a:r>
            <a:r>
              <a:rPr lang="en-US" sz="1200" dirty="0"/>
              <a:t>should add some more commentary. You mentioned dilution as well as purity.  </a:t>
            </a:r>
          </a:p>
          <a:p>
            <a:r>
              <a:rPr lang="en-US" sz="1200" dirty="0"/>
              <a:t>How much was the new construct diluted with respect to the old? We need this info to understand </a:t>
            </a:r>
          </a:p>
          <a:p>
            <a:r>
              <a:rPr lang="en-US" sz="1200" dirty="0"/>
              <a:t>the true activity ratio. </a:t>
            </a:r>
          </a:p>
          <a:p>
            <a:r>
              <a:rPr lang="en-US" sz="1200" dirty="0"/>
              <a:t> </a:t>
            </a:r>
          </a:p>
          <a:p>
            <a:r>
              <a:rPr lang="en-US" sz="1200" dirty="0"/>
              <a:t>To what do you attribute the low purity -- compare to purity obtained from other protocols.</a:t>
            </a:r>
          </a:p>
          <a:p>
            <a:r>
              <a:rPr lang="en-US" sz="1200" dirty="0"/>
              <a:t>There, urea was used. Is the low purity due to lack of urea in the protocol? Or other reasons.</a:t>
            </a:r>
          </a:p>
          <a:p>
            <a:r>
              <a:rPr lang="en-US" sz="1200" dirty="0"/>
              <a:t>Please elaborate and indicate whether the methods you're planning to use for purity improvement</a:t>
            </a:r>
          </a:p>
          <a:p>
            <a:r>
              <a:rPr lang="en-US" sz="1200" dirty="0"/>
              <a:t>were also used in previous SIRT3 literature (what additional purification steps were used therein) or in our previous in house purification. </a:t>
            </a:r>
          </a:p>
          <a:p>
            <a:r>
              <a:rPr lang="en-US" sz="1200" dirty="0"/>
              <a:t>Regarding SIRT3 purification lit, recall one of our goals is to match those protocols as closely as possible, of course. </a:t>
            </a:r>
            <a:endParaRPr lang="en-US" sz="1200" dirty="0" smtClean="0"/>
          </a:p>
          <a:p>
            <a:endParaRPr lang="en-US" sz="1200" dirty="0"/>
          </a:p>
          <a:p>
            <a:r>
              <a:rPr lang="en-US" sz="1200" dirty="0" smtClean="0"/>
              <a:t>SM:</a:t>
            </a:r>
          </a:p>
          <a:p>
            <a:endParaRPr lang="en-US" sz="1200" dirty="0"/>
          </a:p>
          <a:p>
            <a:r>
              <a:rPr lang="en-US" sz="1200" dirty="0"/>
              <a:t>I mentioned dilution because of the following reason: The elution buffer for 118-399 contains 5% glycerol whereas the elution buffer for 102-399 does not contain glycerol. Due to this reason, after dialysis against dialysis buffer, which contains 10% glycerol, the volume of the dialyzed 102-399 protein gets reduced (~3 fold), i.e. it gets concentrated.</a:t>
            </a:r>
          </a:p>
          <a:p>
            <a:r>
              <a:rPr lang="en-US" sz="1200" dirty="0"/>
              <a:t>In case of 118-399, which contains 5% glycerol, a major decrease in volume was not observed (started with 1.2 ml before dialysis, ended with ~1 ml after dialysis). Since all other factors remain the same, in comparison with the 102-399 protein, the 118-399 is less concentrated after dialysis.</a:t>
            </a:r>
          </a:p>
          <a:p>
            <a:r>
              <a:rPr lang="en-US" sz="1200" dirty="0"/>
              <a:t>The exact concentration of Sirt3(118-399) cannot be measured at this point since the sample is not very pure.</a:t>
            </a:r>
          </a:p>
          <a:p>
            <a:r>
              <a:rPr lang="en-US" sz="1200" dirty="0"/>
              <a:t> </a:t>
            </a:r>
          </a:p>
          <a:p>
            <a:r>
              <a:rPr lang="en-US" sz="1200" dirty="0"/>
              <a:t>Since I followed the </a:t>
            </a:r>
            <a:r>
              <a:rPr lang="en-US" sz="1200" dirty="0" err="1"/>
              <a:t>Jin</a:t>
            </a:r>
            <a:r>
              <a:rPr lang="en-US" sz="1200" dirty="0"/>
              <a:t> protocol exactly as described, except for the cell line (they used BL21 Gold which is not available anymore and we used Rosetta 2), one reason for the low purity could be attributed to the differences in cell line. The </a:t>
            </a:r>
            <a:r>
              <a:rPr lang="en-US" sz="1200" dirty="0" err="1"/>
              <a:t>Jin</a:t>
            </a:r>
            <a:r>
              <a:rPr lang="en-US" sz="1200" dirty="0"/>
              <a:t> study claims &gt;90% purity following this method, but they don’t provide any evidence for it. </a:t>
            </a:r>
          </a:p>
          <a:p>
            <a:r>
              <a:rPr lang="en-US" sz="1200" dirty="0"/>
              <a:t>In addition to the His-tag purification, the </a:t>
            </a:r>
            <a:r>
              <a:rPr lang="en-US" sz="1200" dirty="0" err="1"/>
              <a:t>Jin</a:t>
            </a:r>
            <a:r>
              <a:rPr lang="en-US" sz="1200" dirty="0"/>
              <a:t> protocol also does a size exclusion purification step which helps with the purity.</a:t>
            </a:r>
          </a:p>
          <a:p>
            <a:r>
              <a:rPr lang="en-US" sz="1200" dirty="0"/>
              <a:t>Yes, in the protocol for 102-399 from AE cells, 2M urea is used to get rid of the chaperone and this method also gives &gt;85% purity. So it’s possible that urea has a role in improving purity.</a:t>
            </a:r>
          </a:p>
          <a:p>
            <a:r>
              <a:rPr lang="en-US" sz="1200" dirty="0"/>
              <a:t> </a:t>
            </a:r>
          </a:p>
          <a:p>
            <a:r>
              <a:rPr lang="en-US" sz="1200" dirty="0"/>
              <a:t>Most protocols for Sirtuins use affinity (His-tag) purification, followed by size exclusion or ion exchange chromatography. However, the size exclusion and ion exchange steps are mostly for the removal of the TEV protease and His-tag after cleavage of the His-tag from the protein. </a:t>
            </a:r>
          </a:p>
          <a:p>
            <a:r>
              <a:rPr lang="en-US" sz="1200" dirty="0"/>
              <a:t>Among the methods I’m planning to use, a 2</a:t>
            </a:r>
            <a:r>
              <a:rPr lang="en-US" sz="1200" baseline="30000" dirty="0"/>
              <a:t>nd</a:t>
            </a:r>
            <a:r>
              <a:rPr lang="en-US" sz="1200" dirty="0"/>
              <a:t> His-trap purification and increasing the imidazole concentration in the wash buffers have been previously used. Ammonium sulfate precipitation hasn’t been used and is worth a try</a:t>
            </a:r>
            <a:r>
              <a:rPr lang="en-US" sz="1200" dirty="0" smtClean="0"/>
              <a:t>.</a:t>
            </a:r>
          </a:p>
          <a:p>
            <a:endParaRPr lang="en-US" sz="1050" dirty="0"/>
          </a:p>
          <a:p>
            <a:endParaRPr lang="en-US" sz="1050" dirty="0" smtClean="0"/>
          </a:p>
          <a:p>
            <a:endParaRPr lang="en-US" sz="1200" dirty="0"/>
          </a:p>
        </p:txBody>
      </p:sp>
      <p:sp>
        <p:nvSpPr>
          <p:cNvPr id="6" name="TextBox 5"/>
          <p:cNvSpPr txBox="1"/>
          <p:nvPr/>
        </p:nvSpPr>
        <p:spPr>
          <a:xfrm>
            <a:off x="4857019" y="205946"/>
            <a:ext cx="3351174" cy="369332"/>
          </a:xfrm>
          <a:prstGeom prst="rect">
            <a:avLst/>
          </a:prstGeom>
          <a:noFill/>
        </p:spPr>
        <p:txBody>
          <a:bodyPr wrap="none" rtlCol="0">
            <a:spAutoFit/>
          </a:bodyPr>
          <a:lstStyle/>
          <a:p>
            <a:pPr algn="ctr"/>
            <a:r>
              <a:rPr lang="en-US" dirty="0" smtClean="0"/>
              <a:t>Comments from email discussion:</a:t>
            </a:r>
            <a:endParaRPr lang="en-US" dirty="0"/>
          </a:p>
        </p:txBody>
      </p:sp>
    </p:spTree>
    <p:extLst>
      <p:ext uri="{BB962C8B-B14F-4D97-AF65-F5344CB8AC3E}">
        <p14:creationId xmlns:p14="http://schemas.microsoft.com/office/powerpoint/2010/main" val="197770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140" y="84732"/>
            <a:ext cx="12117859" cy="6924973"/>
          </a:xfrm>
          <a:prstGeom prst="rect">
            <a:avLst/>
          </a:prstGeom>
        </p:spPr>
        <p:txBody>
          <a:bodyPr wrap="square">
            <a:spAutoFit/>
          </a:bodyPr>
          <a:lstStyle/>
          <a:p>
            <a:r>
              <a:rPr lang="en-US" sz="1200" dirty="0"/>
              <a:t>You mentioned size exclusion helps with purity but that it is mostly for the tag removals. I assume you are certain that that is the main purpose.</a:t>
            </a:r>
          </a:p>
          <a:p>
            <a:r>
              <a:rPr lang="en-US" sz="1200" dirty="0"/>
              <a:t>SM: No, size exclusion also helps with purity. It is generally used as a final polishing step for purified proteins.</a:t>
            </a:r>
          </a:p>
          <a:p>
            <a:r>
              <a:rPr lang="en-US" sz="1200" dirty="0"/>
              <a:t> </a:t>
            </a:r>
          </a:p>
          <a:p>
            <a:r>
              <a:rPr lang="en-US" sz="1200" dirty="0"/>
              <a:t>What evidence do you have that chaperone is playing a role in purity here?</a:t>
            </a:r>
          </a:p>
          <a:p>
            <a:r>
              <a:rPr lang="en-US" sz="1200" dirty="0"/>
              <a:t>SM: I don’t think chaperone is playing a role in purity here.</a:t>
            </a:r>
          </a:p>
          <a:p>
            <a:r>
              <a:rPr lang="en-US" sz="1200" dirty="0"/>
              <a:t> </a:t>
            </a:r>
          </a:p>
          <a:p>
            <a:r>
              <a:rPr lang="en-US" sz="1200" dirty="0"/>
              <a:t>Regarding dilution, you can't measure total protein concentration? </a:t>
            </a:r>
            <a:br>
              <a:rPr lang="en-US" sz="1200" dirty="0"/>
            </a:br>
            <a:r>
              <a:rPr lang="en-US" sz="1200" dirty="0"/>
              <a:t>--In any case it would be good to have a range for activity (fold improvement over old)--, with comparison to what </a:t>
            </a:r>
            <a:r>
              <a:rPr lang="en-US" sz="1200" dirty="0" err="1"/>
              <a:t>Jin</a:t>
            </a:r>
            <a:r>
              <a:rPr lang="en-US" sz="1200" dirty="0"/>
              <a:t> reported in terms of activity difference with respect to 102-399. This is </a:t>
            </a:r>
            <a:r>
              <a:rPr lang="en-US" sz="1200" dirty="0" err="1"/>
              <a:t>esp</a:t>
            </a:r>
            <a:r>
              <a:rPr lang="en-US" sz="1200" dirty="0"/>
              <a:t> imp since you have such low purity, such that additional purification efforts  may reduce your activity below what we had before with urea.</a:t>
            </a:r>
          </a:p>
          <a:p>
            <a:r>
              <a:rPr lang="en-US" sz="1200" dirty="0"/>
              <a:t>SM: Yes, I could measure the total protein concentration of the impure sample.</a:t>
            </a:r>
          </a:p>
          <a:p>
            <a:r>
              <a:rPr lang="en-US" sz="1200" dirty="0"/>
              <a:t>In </a:t>
            </a:r>
            <a:r>
              <a:rPr lang="en-US" sz="1200" dirty="0" err="1"/>
              <a:t>Jin’s</a:t>
            </a:r>
            <a:r>
              <a:rPr lang="en-US" sz="1200" dirty="0"/>
              <a:t> report, they claim that the activity of both 102-399 and 118-399 is the same, whereas </a:t>
            </a:r>
            <a:r>
              <a:rPr lang="en-US" sz="1200" dirty="0" err="1"/>
              <a:t>Steegborn</a:t>
            </a:r>
            <a:r>
              <a:rPr lang="en-US" sz="1200" dirty="0"/>
              <a:t> claims that the truncated has 50 fold higher activity.</a:t>
            </a:r>
          </a:p>
          <a:p>
            <a:r>
              <a:rPr lang="en-US" sz="1200" dirty="0"/>
              <a:t>However, in </a:t>
            </a:r>
            <a:r>
              <a:rPr lang="en-US" sz="1200" dirty="0" err="1"/>
              <a:t>Jin’s</a:t>
            </a:r>
            <a:r>
              <a:rPr lang="en-US" sz="1200" dirty="0"/>
              <a:t> case, the 102-399 they used was not purified using 2M urea. Since in our case we see ~2.3 fold increased activity for 118-399 relative to 102-399 that was purified using 2M urea, it seems plausible that </a:t>
            </a:r>
            <a:r>
              <a:rPr lang="en-US" sz="1200" dirty="0" err="1"/>
              <a:t>Jin’s</a:t>
            </a:r>
            <a:r>
              <a:rPr lang="en-US" sz="1200" dirty="0"/>
              <a:t> report is correct.</a:t>
            </a:r>
          </a:p>
          <a:p>
            <a:r>
              <a:rPr lang="en-US" sz="1200" dirty="0"/>
              <a:t> </a:t>
            </a:r>
          </a:p>
          <a:p>
            <a:r>
              <a:rPr lang="en-US" sz="1200" dirty="0"/>
              <a:t>If you don't realize a significant purity improvement within a few days I suggest you also pursue the identification of alumni from those groups (without yet contacting them, e.g., searching on </a:t>
            </a:r>
            <a:r>
              <a:rPr lang="en-US" sz="1200" dirty="0" err="1"/>
              <a:t>linkedin</a:t>
            </a:r>
            <a:r>
              <a:rPr lang="en-US" sz="1200" dirty="0"/>
              <a:t>) so we might consider using them as consultants to provide more details on the protocols.</a:t>
            </a:r>
          </a:p>
          <a:p>
            <a:r>
              <a:rPr lang="en-US" sz="1200" dirty="0"/>
              <a:t>SM: Ok, I will look for alumni.</a:t>
            </a:r>
          </a:p>
          <a:p>
            <a:r>
              <a:rPr lang="en-US" sz="1200" dirty="0"/>
              <a:t> </a:t>
            </a:r>
          </a:p>
          <a:p>
            <a:r>
              <a:rPr lang="en-US" sz="1200" dirty="0"/>
              <a:t>"Among the methods I’m planning to use, a 2nd His-trap purification and increasing the imidazole concentration in the wash buffers have been previously used."</a:t>
            </a:r>
          </a:p>
          <a:p>
            <a:r>
              <a:rPr lang="en-US" sz="1200" dirty="0"/>
              <a:t>Ok, if you used them with SIRT3, how much purity improvement did you achieve?</a:t>
            </a:r>
          </a:p>
          <a:p>
            <a:r>
              <a:rPr lang="en-US" sz="1200" dirty="0"/>
              <a:t>SM: With 102-399, I increased the imidazole concentration in the wash buffer from 50 mM to 75 mM and the purity improved a little bit, I would say from 75% to &gt;85</a:t>
            </a:r>
            <a:r>
              <a:rPr lang="en-US" sz="1200" dirty="0"/>
              <a:t>%.</a:t>
            </a:r>
          </a:p>
          <a:p>
            <a:endParaRPr lang="en-US" sz="1200" dirty="0">
              <a:solidFill>
                <a:srgbClr val="1F497D"/>
              </a:solidFill>
              <a:effectLst/>
              <a:latin typeface="Calibri" panose="020F0502020204030204" pitchFamily="34" charset="0"/>
              <a:ea typeface="Calibri" panose="020F0502020204030204" pitchFamily="34" charset="0"/>
            </a:endParaRPr>
          </a:p>
          <a:p>
            <a:endParaRPr lang="en-US" sz="1200" dirty="0" smtClean="0">
              <a:solidFill>
                <a:srgbClr val="1F497D"/>
              </a:solidFill>
              <a:latin typeface="Calibri" panose="020F0502020204030204" pitchFamily="34" charset="0"/>
              <a:ea typeface="Calibri" panose="020F0502020204030204" pitchFamily="34" charset="0"/>
            </a:endParaRPr>
          </a:p>
          <a:p>
            <a:r>
              <a:rPr lang="en-US" sz="1200" dirty="0"/>
              <a:t>You mentioned size exclusion helps with purity but that it is mostly for the tag removals. I assume you are certain that that is the main purpose.</a:t>
            </a:r>
          </a:p>
          <a:p>
            <a:r>
              <a:rPr lang="en-US" sz="1200" dirty="0"/>
              <a:t>SM: No, size exclusion also helps with purity. It is generally used as a final polishing step for purified proteins.</a:t>
            </a:r>
          </a:p>
          <a:p>
            <a:r>
              <a:rPr lang="en-US" sz="1200" dirty="0"/>
              <a:t>RC: In that case, why haven't we used it to date? </a:t>
            </a:r>
          </a:p>
          <a:p>
            <a:r>
              <a:rPr lang="en-US" sz="1200" dirty="0"/>
              <a:t>SM: The </a:t>
            </a:r>
            <a:r>
              <a:rPr lang="en-US" sz="1200" dirty="0" err="1"/>
              <a:t>superdex</a:t>
            </a:r>
            <a:r>
              <a:rPr lang="en-US" sz="1200" dirty="0"/>
              <a:t> 200 column used in the study costs $1875 from GE healthcare. The sizes available commercially are too big for the purification scales we use. In order to use an SEC step, at least a month’s work would be needed to find out if a) it is compatible with our FPLC system b) if it would be optimum for our proteins.</a:t>
            </a:r>
          </a:p>
          <a:p>
            <a:r>
              <a:rPr lang="en-US" sz="1200" dirty="0"/>
              <a:t> </a:t>
            </a:r>
          </a:p>
          <a:p>
            <a:r>
              <a:rPr lang="en-US" sz="1200" dirty="0"/>
              <a:t> </a:t>
            </a:r>
          </a:p>
          <a:p>
            <a:r>
              <a:rPr lang="en-US" sz="1200" dirty="0"/>
              <a:t>However, in </a:t>
            </a:r>
            <a:r>
              <a:rPr lang="en-US" sz="1200" dirty="0" err="1"/>
              <a:t>Jin’s</a:t>
            </a:r>
            <a:r>
              <a:rPr lang="en-US" sz="1200" dirty="0"/>
              <a:t> case, the 102-399 they used was not purified using 2M urea. Since in our case we see ~2.3 fold increased activity for 118-399 relative to 102-399 that was purified using 2M urea, it seems plausible that </a:t>
            </a:r>
            <a:r>
              <a:rPr lang="en-US" sz="1200" dirty="0" err="1"/>
              <a:t>Jin’s</a:t>
            </a:r>
            <a:r>
              <a:rPr lang="en-US" sz="1200" dirty="0"/>
              <a:t> report is correct.</a:t>
            </a:r>
          </a:p>
          <a:p>
            <a:r>
              <a:rPr lang="en-US" sz="1200" dirty="0"/>
              <a:t>RC: In that case (if </a:t>
            </a:r>
            <a:r>
              <a:rPr lang="en-US" sz="1200" dirty="0" err="1"/>
              <a:t>Steegborn's</a:t>
            </a:r>
            <a:r>
              <a:rPr lang="en-US" sz="1200" dirty="0"/>
              <a:t> lower activity for 102-399 was because he used urea like us), it seems </a:t>
            </a:r>
            <a:r>
              <a:rPr lang="en-US" sz="1200" dirty="0" err="1"/>
              <a:t>Jin's</a:t>
            </a:r>
            <a:r>
              <a:rPr lang="en-US" sz="1200" dirty="0"/>
              <a:t> 102-399 had higher activity than ours and that his 118-399 also had higher activity than what you are finding (possibly due to cell line).</a:t>
            </a:r>
          </a:p>
          <a:p>
            <a:r>
              <a:rPr lang="en-US" sz="1200" dirty="0"/>
              <a:t>SM: Yes, it’s possible. They don’t report absolute values of activity, only comparisons.</a:t>
            </a:r>
          </a:p>
          <a:p>
            <a:r>
              <a:rPr lang="en-US" sz="1200" dirty="0"/>
              <a:t> </a:t>
            </a:r>
          </a:p>
          <a:p>
            <a:endParaRPr lang="en-US"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78118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914</Words>
  <Application>Microsoft Office PowerPoint</Application>
  <PresentationFormat>Widescreen</PresentationFormat>
  <Paragraphs>132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Sudipto Munshi</dc:creator>
  <cp:lastModifiedBy>Sudipto Munshi</cp:lastModifiedBy>
  <cp:revision>35</cp:revision>
  <dcterms:created xsi:type="dcterms:W3CDTF">2016-10-21T18:00:34Z</dcterms:created>
  <dcterms:modified xsi:type="dcterms:W3CDTF">2016-12-16T21:37:52Z</dcterms:modified>
</cp:coreProperties>
</file>