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16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408A-6D03-4C92-9278-67D9749B79F6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AD42-F0BC-4C14-BC1D-16959DE6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2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408A-6D03-4C92-9278-67D9749B79F6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AD42-F0BC-4C14-BC1D-16959DE6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3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408A-6D03-4C92-9278-67D9749B79F6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AD42-F0BC-4C14-BC1D-16959DE6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1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408A-6D03-4C92-9278-67D9749B79F6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AD42-F0BC-4C14-BC1D-16959DE6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408A-6D03-4C92-9278-67D9749B79F6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AD42-F0BC-4C14-BC1D-16959DE6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3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408A-6D03-4C92-9278-67D9749B79F6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AD42-F0BC-4C14-BC1D-16959DE6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33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408A-6D03-4C92-9278-67D9749B79F6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AD42-F0BC-4C14-BC1D-16959DE6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0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408A-6D03-4C92-9278-67D9749B79F6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AD42-F0BC-4C14-BC1D-16959DE6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3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408A-6D03-4C92-9278-67D9749B79F6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AD42-F0BC-4C14-BC1D-16959DE6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7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408A-6D03-4C92-9278-67D9749B79F6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AD42-F0BC-4C14-BC1D-16959DE6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408A-6D03-4C92-9278-67D9749B79F6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AD42-F0BC-4C14-BC1D-16959DE6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7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1408A-6D03-4C92-9278-67D9749B79F6}" type="datetimeFigureOut">
              <a:rPr lang="en-US" smtClean="0"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AD42-F0BC-4C14-BC1D-16959DE6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8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79084" y="1066800"/>
            <a:ext cx="195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ADPR-Pr-ImI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  <a:sym typeface="Wingdings"/>
              </a:rPr>
              <a:t>2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4462046"/>
            <a:ext cx="16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Ac-PrNAD</a:t>
            </a:r>
            <a:r>
              <a:rPr lang="en-US" b="1" baseline="30000" dirty="0" smtClean="0">
                <a:latin typeface="Arial" pitchFamily="34" charset="0"/>
                <a:cs typeface="Arial" pitchFamily="34" charset="0"/>
                <a:sym typeface="Wingdings"/>
              </a:rPr>
              <a:t>+</a:t>
            </a:r>
            <a:endParaRPr lang="en-US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 rot="7559765">
            <a:off x="3475193" y="3366033"/>
            <a:ext cx="45719" cy="349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743200" y="3288268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</a:t>
            </a:r>
            <a:r>
              <a:rPr lang="en-US" b="1" dirty="0" err="1">
                <a:latin typeface="Arial" pitchFamily="34" charset="0"/>
                <a:cs typeface="Arial" pitchFamily="34" charset="0"/>
                <a:sym typeface="Wingdings"/>
              </a:rPr>
              <a:t>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NAM</a:t>
            </a:r>
            <a:endParaRPr lang="en-US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 rot="7559765">
            <a:off x="4242181" y="2186459"/>
            <a:ext cx="125650" cy="349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9" name="Group 68"/>
          <p:cNvGrpSpPr/>
          <p:nvPr/>
        </p:nvGrpSpPr>
        <p:grpSpPr>
          <a:xfrm>
            <a:off x="1650201" y="2526268"/>
            <a:ext cx="271462" cy="1846859"/>
            <a:chOff x="2319338" y="2743200"/>
            <a:chExt cx="271462" cy="1752600"/>
          </a:xfrm>
        </p:grpSpPr>
        <p:grpSp>
          <p:nvGrpSpPr>
            <p:cNvPr id="41" name="Group 40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Freeform 42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reeform 45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5" name="Group 64"/>
          <p:cNvGrpSpPr/>
          <p:nvPr/>
        </p:nvGrpSpPr>
        <p:grpSpPr>
          <a:xfrm rot="3488015">
            <a:off x="5494258" y="1200074"/>
            <a:ext cx="162182" cy="1112620"/>
            <a:chOff x="685801" y="1295400"/>
            <a:chExt cx="271462" cy="2286000"/>
          </a:xfrm>
        </p:grpSpPr>
        <p:grpSp>
          <p:nvGrpSpPr>
            <p:cNvPr id="59" name="Group 58"/>
            <p:cNvGrpSpPr/>
            <p:nvPr/>
          </p:nvGrpSpPr>
          <p:grpSpPr>
            <a:xfrm>
              <a:off x="871538" y="1295400"/>
              <a:ext cx="85725" cy="2286000"/>
              <a:chOff x="914400" y="2188677"/>
              <a:chExt cx="85725" cy="228600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Freeform 60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 rot="10800000">
              <a:off x="685801" y="1295400"/>
              <a:ext cx="119062" cy="2286000"/>
              <a:chOff x="914400" y="2188677"/>
              <a:chExt cx="85725" cy="2286000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Freeform 63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" name="TextBox 6"/>
          <p:cNvSpPr txBox="1"/>
          <p:nvPr/>
        </p:nvSpPr>
        <p:spPr>
          <a:xfrm>
            <a:off x="1259757" y="2069068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 rot="5400000">
            <a:off x="3217679" y="3779359"/>
            <a:ext cx="242764" cy="1737203"/>
            <a:chOff x="1252538" y="4343400"/>
            <a:chExt cx="271462" cy="2286000"/>
          </a:xfrm>
        </p:grpSpPr>
        <p:grpSp>
          <p:nvGrpSpPr>
            <p:cNvPr id="70" name="Group 69"/>
            <p:cNvGrpSpPr/>
            <p:nvPr/>
          </p:nvGrpSpPr>
          <p:grpSpPr>
            <a:xfrm>
              <a:off x="1438275" y="4343400"/>
              <a:ext cx="85725" cy="2286000"/>
              <a:chOff x="914400" y="2188677"/>
              <a:chExt cx="85725" cy="2286000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Freeform 71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 rot="10800000">
              <a:off x="1252538" y="4343400"/>
              <a:ext cx="119062" cy="2286000"/>
              <a:chOff x="914400" y="2188677"/>
              <a:chExt cx="85725" cy="2286000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Freeform 74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>
            <a:off x="4814285" y="2526268"/>
            <a:ext cx="271462" cy="1846859"/>
            <a:chOff x="2319338" y="2743200"/>
            <a:chExt cx="271462" cy="1752600"/>
          </a:xfrm>
        </p:grpSpPr>
        <p:grpSp>
          <p:nvGrpSpPr>
            <p:cNvPr id="78" name="Group 77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Freeform 82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Freeform 80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4240379" y="4462046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ADPR-Pr-ImNAM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 rot="5400000" flipH="1">
            <a:off x="3219192" y="1261829"/>
            <a:ext cx="91476" cy="1983845"/>
            <a:chOff x="914400" y="2188677"/>
            <a:chExt cx="85725" cy="2286000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Freeform 89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257219" y="2114824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ADPR-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Pr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-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Im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 rot="7502413" flipH="1">
            <a:off x="4185797" y="3352183"/>
            <a:ext cx="62354" cy="1334418"/>
            <a:chOff x="914400" y="2188677"/>
            <a:chExt cx="85725" cy="2286000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Freeform 92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/>
          <p:cNvGrpSpPr/>
          <p:nvPr/>
        </p:nvGrpSpPr>
        <p:grpSpPr>
          <a:xfrm rot="7502413" flipH="1">
            <a:off x="2607064" y="2191465"/>
            <a:ext cx="62354" cy="1334418"/>
            <a:chOff x="914400" y="2188677"/>
            <a:chExt cx="85725" cy="2286000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Freeform 95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 rot="5400000" flipH="1">
            <a:off x="4375912" y="273016"/>
            <a:ext cx="91476" cy="1983845"/>
            <a:chOff x="914400" y="2188677"/>
            <a:chExt cx="85725" cy="2286000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Freeform 99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209800" y="1066800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>
                <a:latin typeface="Arial" pitchFamily="34" charset="0"/>
                <a:cs typeface="Arial" pitchFamily="34" charset="0"/>
                <a:sym typeface="Wingdings"/>
              </a:rPr>
              <a:t>Ac-Pr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I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  <a:sym typeface="Wingdings"/>
              </a:rPr>
              <a:t>2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35899" y="4309646"/>
            <a:ext cx="494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-ex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019033" y="4690646"/>
            <a:ext cx="5453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ex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327869" y="990600"/>
            <a:ext cx="494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cat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 rot="19798417">
            <a:off x="5009493" y="1497957"/>
            <a:ext cx="644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[I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]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 rot="19798417">
            <a:off x="5713187" y="1602287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-3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5400000">
            <a:off x="1493807" y="3248390"/>
            <a:ext cx="1067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[NAD</a:t>
            </a:r>
            <a:r>
              <a:rPr lang="en-US" sz="1600" b="1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]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 rot="5400000">
            <a:off x="1439777" y="3237716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-1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 rot="5400000">
            <a:off x="4673942" y="3277242"/>
            <a:ext cx="9781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[NAM]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 rot="5400000">
            <a:off x="4575028" y="3266568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5276" y="5454134"/>
            <a:ext cx="4125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ADPR-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Im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ADPR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peptidyl-Imidate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rc 21"/>
          <p:cNvSpPr/>
          <p:nvPr/>
        </p:nvSpPr>
        <p:spPr>
          <a:xfrm rot="17154736">
            <a:off x="4466277" y="1308156"/>
            <a:ext cx="945026" cy="947201"/>
          </a:xfrm>
          <a:prstGeom prst="arc">
            <a:avLst>
              <a:gd name="adj1" fmla="val 17421078"/>
              <a:gd name="adj2" fmla="val 20846533"/>
            </a:avLst>
          </a:prstGeom>
          <a:ln w="19050">
            <a:solidFill>
              <a:schemeClr val="tx1"/>
            </a:solidFill>
            <a:head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26663" y="1414046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AADPR+Pr</a:t>
            </a:r>
            <a:endParaRPr lang="en-US" sz="1600" b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3217063" y="1981200"/>
            <a:ext cx="494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cat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836063" y="2404646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AADPR+Pr</a:t>
            </a:r>
            <a:endParaRPr lang="en-US" sz="1600" b="1" dirty="0"/>
          </a:p>
        </p:txBody>
      </p:sp>
      <p:sp>
        <p:nvSpPr>
          <p:cNvPr id="117" name="Arc 116"/>
          <p:cNvSpPr/>
          <p:nvPr/>
        </p:nvSpPr>
        <p:spPr>
          <a:xfrm rot="17154736">
            <a:off x="3100950" y="2294947"/>
            <a:ext cx="945026" cy="947201"/>
          </a:xfrm>
          <a:prstGeom prst="arc">
            <a:avLst>
              <a:gd name="adj1" fmla="val 17421078"/>
              <a:gd name="adj2" fmla="val 20846533"/>
            </a:avLst>
          </a:prstGeom>
          <a:ln w="19050">
            <a:solidFill>
              <a:schemeClr val="tx1"/>
            </a:solidFill>
            <a:head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 rot="2100060">
            <a:off x="4107683" y="3768676"/>
            <a:ext cx="494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cat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 rot="2264178">
            <a:off x="2676555" y="2709217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Arc 119"/>
          <p:cNvSpPr/>
          <p:nvPr/>
        </p:nvSpPr>
        <p:spPr>
          <a:xfrm rot="19307700">
            <a:off x="3607350" y="4059101"/>
            <a:ext cx="945026" cy="947201"/>
          </a:xfrm>
          <a:prstGeom prst="arc">
            <a:avLst>
              <a:gd name="adj1" fmla="val 17421078"/>
              <a:gd name="adj2" fmla="val 20846533"/>
            </a:avLst>
          </a:prstGeom>
          <a:ln w="19050">
            <a:solidFill>
              <a:schemeClr val="tx1"/>
            </a:solidFill>
            <a:head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 rot="2169804">
            <a:off x="3218578" y="3875239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AADPR+Pr</a:t>
            </a:r>
            <a:endParaRPr lang="en-US" sz="1600" b="1" dirty="0"/>
          </a:p>
        </p:txBody>
      </p:sp>
      <p:sp>
        <p:nvSpPr>
          <p:cNvPr id="125" name="Left Brace 124"/>
          <p:cNvSpPr/>
          <p:nvPr/>
        </p:nvSpPr>
        <p:spPr>
          <a:xfrm rot="3601402">
            <a:off x="1602811" y="940701"/>
            <a:ext cx="133942" cy="1216597"/>
          </a:xfrm>
          <a:prstGeom prst="leftBrace">
            <a:avLst>
              <a:gd name="adj1" fmla="val 36768"/>
              <a:gd name="adj2" fmla="val 4973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 rot="19801402">
            <a:off x="537232" y="1048518"/>
            <a:ext cx="1896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Competitive inhibition </a:t>
            </a:r>
          </a:p>
          <a:p>
            <a:pPr algn="ctr"/>
            <a:r>
              <a:rPr lang="en-US" sz="1400" b="1" dirty="0" smtClean="0"/>
              <a:t>of </a:t>
            </a:r>
            <a:r>
              <a:rPr lang="en-US" sz="1400" b="1" dirty="0" err="1" smtClean="0"/>
              <a:t>deacetylation</a:t>
            </a:r>
            <a:endParaRPr lang="en-US" sz="1400" b="1" dirty="0"/>
          </a:p>
        </p:txBody>
      </p:sp>
      <p:grpSp>
        <p:nvGrpSpPr>
          <p:cNvPr id="126" name="Group 125"/>
          <p:cNvGrpSpPr/>
          <p:nvPr/>
        </p:nvGrpSpPr>
        <p:grpSpPr>
          <a:xfrm rot="3488015">
            <a:off x="2278809" y="1136110"/>
            <a:ext cx="162182" cy="1112620"/>
            <a:chOff x="685801" y="1295400"/>
            <a:chExt cx="271462" cy="2286000"/>
          </a:xfrm>
        </p:grpSpPr>
        <p:grpSp>
          <p:nvGrpSpPr>
            <p:cNvPr id="127" name="Group 126"/>
            <p:cNvGrpSpPr/>
            <p:nvPr/>
          </p:nvGrpSpPr>
          <p:grpSpPr>
            <a:xfrm>
              <a:off x="871538" y="1295400"/>
              <a:ext cx="85725" cy="2286000"/>
              <a:chOff x="914400" y="2188677"/>
              <a:chExt cx="85725" cy="2286000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Freeform 131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 rot="10800000">
              <a:off x="685801" y="1295400"/>
              <a:ext cx="119062" cy="2286000"/>
              <a:chOff x="914400" y="2188677"/>
              <a:chExt cx="85725" cy="2286000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Freeform 129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33" name="TextBox 132"/>
          <p:cNvSpPr txBox="1"/>
          <p:nvPr/>
        </p:nvSpPr>
        <p:spPr>
          <a:xfrm rot="19798417">
            <a:off x="1794044" y="1433993"/>
            <a:ext cx="644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[I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]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 rot="19798417">
            <a:off x="2497738" y="1538323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-3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Left Brace 134"/>
          <p:cNvSpPr/>
          <p:nvPr/>
        </p:nvSpPr>
        <p:spPr>
          <a:xfrm rot="3178459" flipH="1">
            <a:off x="6094865" y="1313198"/>
            <a:ext cx="187273" cy="1024061"/>
          </a:xfrm>
          <a:prstGeom prst="leftBrace">
            <a:avLst>
              <a:gd name="adj1" fmla="val 36768"/>
              <a:gd name="adj2" fmla="val 4973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 rot="19327605">
            <a:off x="5782413" y="1650080"/>
            <a:ext cx="16981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1400" b="1" dirty="0" smtClean="0"/>
              <a:t>Competitive </a:t>
            </a:r>
          </a:p>
          <a:p>
            <a:pPr algn="ctr">
              <a:lnSpc>
                <a:spcPts val="1200"/>
              </a:lnSpc>
            </a:pPr>
            <a:r>
              <a:rPr lang="en-US" sz="1400" b="1" dirty="0" smtClean="0"/>
              <a:t>inhibition </a:t>
            </a:r>
          </a:p>
          <a:p>
            <a:pPr algn="ctr">
              <a:lnSpc>
                <a:spcPts val="1200"/>
              </a:lnSpc>
            </a:pPr>
            <a:r>
              <a:rPr lang="en-US" sz="1400" b="1" dirty="0" smtClean="0"/>
              <a:t>of Base Exchange</a:t>
            </a:r>
            <a:endParaRPr lang="en-US" sz="1400" b="1" dirty="0"/>
          </a:p>
        </p:txBody>
      </p:sp>
      <p:sp>
        <p:nvSpPr>
          <p:cNvPr id="138" name="Left Brace 137"/>
          <p:cNvSpPr/>
          <p:nvPr/>
        </p:nvSpPr>
        <p:spPr>
          <a:xfrm flipH="1">
            <a:off x="5516051" y="2501121"/>
            <a:ext cx="140526" cy="1960925"/>
          </a:xfrm>
          <a:prstGeom prst="leftBrace">
            <a:avLst>
              <a:gd name="adj1" fmla="val 36768"/>
              <a:gd name="adj2" fmla="val 4973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 rot="5400000">
            <a:off x="5215753" y="3354016"/>
            <a:ext cx="1270284" cy="2551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1400" b="1" dirty="0" smtClean="0"/>
              <a:t>Base Exchange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69237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38200" y="4462046"/>
            <a:ext cx="16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Ac-PrNAD</a:t>
            </a:r>
            <a:r>
              <a:rPr lang="en-US" b="1" baseline="30000" dirty="0" smtClean="0">
                <a:latin typeface="Arial" pitchFamily="34" charset="0"/>
                <a:cs typeface="Arial" pitchFamily="34" charset="0"/>
                <a:sym typeface="Wingdings"/>
              </a:rPr>
              <a:t>+</a:t>
            </a:r>
            <a:endParaRPr lang="en-US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 rot="7559765">
            <a:off x="3475193" y="3366033"/>
            <a:ext cx="45719" cy="349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743200" y="3288268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</a:t>
            </a:r>
            <a:r>
              <a:rPr lang="en-US" b="1" dirty="0" err="1">
                <a:latin typeface="Arial" pitchFamily="34" charset="0"/>
                <a:cs typeface="Arial" pitchFamily="34" charset="0"/>
                <a:sym typeface="Wingdings"/>
              </a:rPr>
              <a:t>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NAM</a:t>
            </a:r>
            <a:endParaRPr lang="en-US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 rot="7559765">
            <a:off x="4242181" y="2186459"/>
            <a:ext cx="125650" cy="349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9" name="Group 68"/>
          <p:cNvGrpSpPr/>
          <p:nvPr/>
        </p:nvGrpSpPr>
        <p:grpSpPr>
          <a:xfrm>
            <a:off x="1650201" y="2526268"/>
            <a:ext cx="271462" cy="1846859"/>
            <a:chOff x="2319338" y="2743200"/>
            <a:chExt cx="271462" cy="1752600"/>
          </a:xfrm>
        </p:grpSpPr>
        <p:grpSp>
          <p:nvGrpSpPr>
            <p:cNvPr id="41" name="Group 40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Freeform 42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reeform 45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" name="TextBox 6"/>
          <p:cNvSpPr txBox="1"/>
          <p:nvPr/>
        </p:nvSpPr>
        <p:spPr>
          <a:xfrm>
            <a:off x="1259757" y="2069068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 rot="5400000">
            <a:off x="3217679" y="3779359"/>
            <a:ext cx="242764" cy="1737203"/>
            <a:chOff x="1252538" y="4343400"/>
            <a:chExt cx="271462" cy="2286000"/>
          </a:xfrm>
        </p:grpSpPr>
        <p:grpSp>
          <p:nvGrpSpPr>
            <p:cNvPr id="70" name="Group 69"/>
            <p:cNvGrpSpPr/>
            <p:nvPr/>
          </p:nvGrpSpPr>
          <p:grpSpPr>
            <a:xfrm>
              <a:off x="1438275" y="4343400"/>
              <a:ext cx="85725" cy="2286000"/>
              <a:chOff x="914400" y="2188677"/>
              <a:chExt cx="85725" cy="2286000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Freeform 71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 rot="10800000">
              <a:off x="1252538" y="4343400"/>
              <a:ext cx="119062" cy="2286000"/>
              <a:chOff x="914400" y="2188677"/>
              <a:chExt cx="85725" cy="2286000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Freeform 74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>
            <a:off x="4814285" y="2526268"/>
            <a:ext cx="271462" cy="1846859"/>
            <a:chOff x="2319338" y="2743200"/>
            <a:chExt cx="271462" cy="1752600"/>
          </a:xfrm>
        </p:grpSpPr>
        <p:grpSp>
          <p:nvGrpSpPr>
            <p:cNvPr id="78" name="Group 77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Freeform 82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Freeform 80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4240379" y="4462046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ADPR-Pr-ImNAM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 rot="5400000" flipH="1">
            <a:off x="3219192" y="1261829"/>
            <a:ext cx="91476" cy="1983845"/>
            <a:chOff x="914400" y="2188677"/>
            <a:chExt cx="85725" cy="2286000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Freeform 89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257219" y="2114824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ADPR-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Pr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-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Im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 rot="7502413" flipH="1">
            <a:off x="4185797" y="3352183"/>
            <a:ext cx="62354" cy="1334418"/>
            <a:chOff x="914400" y="2188677"/>
            <a:chExt cx="85725" cy="2286000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Freeform 92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/>
          <p:cNvGrpSpPr/>
          <p:nvPr/>
        </p:nvGrpSpPr>
        <p:grpSpPr>
          <a:xfrm rot="7502413" flipH="1">
            <a:off x="2607064" y="2191465"/>
            <a:ext cx="62354" cy="1334418"/>
            <a:chOff x="914400" y="2188677"/>
            <a:chExt cx="85725" cy="2286000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Freeform 95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035899" y="4309646"/>
            <a:ext cx="7745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ex,app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019033" y="4690646"/>
            <a:ext cx="82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ex,app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5400000">
            <a:off x="1353545" y="3248390"/>
            <a:ext cx="13484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1,app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[NAD</a:t>
            </a:r>
            <a:r>
              <a:rPr lang="en-US" sz="1600" b="1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]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 rot="5400000">
            <a:off x="1299514" y="3237716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-1,app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 rot="5400000">
            <a:off x="4516849" y="3277242"/>
            <a:ext cx="12923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2,app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[NAM]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 rot="5400000">
            <a:off x="4434765" y="3266568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-2,app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217063" y="1981200"/>
            <a:ext cx="7745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cat,app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836063" y="2404646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AADPR+Pr</a:t>
            </a:r>
            <a:endParaRPr lang="en-US" sz="1600" b="1" dirty="0"/>
          </a:p>
        </p:txBody>
      </p:sp>
      <p:sp>
        <p:nvSpPr>
          <p:cNvPr id="117" name="Arc 116"/>
          <p:cNvSpPr/>
          <p:nvPr/>
        </p:nvSpPr>
        <p:spPr>
          <a:xfrm rot="17154736">
            <a:off x="3100950" y="2294947"/>
            <a:ext cx="945026" cy="947201"/>
          </a:xfrm>
          <a:prstGeom prst="arc">
            <a:avLst>
              <a:gd name="adj1" fmla="val 17421078"/>
              <a:gd name="adj2" fmla="val 20846533"/>
            </a:avLst>
          </a:prstGeom>
          <a:ln w="19050">
            <a:solidFill>
              <a:schemeClr val="tx1"/>
            </a:solidFill>
            <a:head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 rot="2100060">
            <a:off x="3967422" y="3768676"/>
            <a:ext cx="7745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cat,app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 rot="2264178">
            <a:off x="2536292" y="2709217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-2,app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Arc 119"/>
          <p:cNvSpPr/>
          <p:nvPr/>
        </p:nvSpPr>
        <p:spPr>
          <a:xfrm rot="19307700">
            <a:off x="3607350" y="4059101"/>
            <a:ext cx="945026" cy="947201"/>
          </a:xfrm>
          <a:prstGeom prst="arc">
            <a:avLst>
              <a:gd name="adj1" fmla="val 17421078"/>
              <a:gd name="adj2" fmla="val 20846533"/>
            </a:avLst>
          </a:prstGeom>
          <a:ln w="19050">
            <a:solidFill>
              <a:schemeClr val="tx1"/>
            </a:solidFill>
            <a:head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 rot="2169804">
            <a:off x="3272997" y="3983539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AADPR+Pr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686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093" y="4223657"/>
            <a:ext cx="4347617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1" name="Group 170"/>
          <p:cNvGrpSpPr/>
          <p:nvPr/>
        </p:nvGrpSpPr>
        <p:grpSpPr>
          <a:xfrm rot="5400000">
            <a:off x="3386718" y="1983949"/>
            <a:ext cx="242764" cy="1737203"/>
            <a:chOff x="1252538" y="4343400"/>
            <a:chExt cx="271462" cy="2286000"/>
          </a:xfrm>
          <a:solidFill>
            <a:schemeClr val="tx1">
              <a:lumMod val="50000"/>
              <a:lumOff val="50000"/>
            </a:schemeClr>
          </a:solidFill>
        </p:grpSpPr>
        <p:grpSp>
          <p:nvGrpSpPr>
            <p:cNvPr id="172" name="Group 171"/>
            <p:cNvGrpSpPr/>
            <p:nvPr/>
          </p:nvGrpSpPr>
          <p:grpSpPr>
            <a:xfrm>
              <a:off x="1438275" y="4343400"/>
              <a:ext cx="85725" cy="2286000"/>
              <a:chOff x="914400" y="2188677"/>
              <a:chExt cx="85725" cy="2286000"/>
            </a:xfrm>
            <a:grpFill/>
          </p:grpSpPr>
          <p:cxnSp>
            <p:nvCxnSpPr>
              <p:cNvPr id="176" name="Straight Connector 175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grpFill/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7" name="Freeform 176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grpFill/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3" name="Group 172"/>
            <p:cNvGrpSpPr/>
            <p:nvPr/>
          </p:nvGrpSpPr>
          <p:grpSpPr>
            <a:xfrm rot="10800000">
              <a:off x="1252538" y="4343400"/>
              <a:ext cx="119062" cy="2286000"/>
              <a:chOff x="914400" y="2188677"/>
              <a:chExt cx="85725" cy="2286000"/>
            </a:xfrm>
            <a:grpFill/>
          </p:grpSpPr>
          <p:cxnSp>
            <p:nvCxnSpPr>
              <p:cNvPr id="174" name="Straight Connector 173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grpFill/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Freeform 174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grpFill/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4" name="Group 163"/>
          <p:cNvGrpSpPr/>
          <p:nvPr/>
        </p:nvGrpSpPr>
        <p:grpSpPr>
          <a:xfrm>
            <a:off x="1953698" y="523866"/>
            <a:ext cx="189564" cy="2221468"/>
            <a:chOff x="2319338" y="2743200"/>
            <a:chExt cx="271462" cy="1752600"/>
          </a:xfrm>
          <a:solidFill>
            <a:schemeClr val="tx1">
              <a:lumMod val="50000"/>
              <a:lumOff val="50000"/>
            </a:schemeClr>
          </a:solidFill>
        </p:grpSpPr>
        <p:grpSp>
          <p:nvGrpSpPr>
            <p:cNvPr id="165" name="Group 164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  <a:grpFill/>
          </p:grpSpPr>
          <p:cxnSp>
            <p:nvCxnSpPr>
              <p:cNvPr id="169" name="Straight Connector 168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grpFill/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Freeform 169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grpFill/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6" name="Group 165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  <a:grpFill/>
          </p:grpSpPr>
          <p:cxnSp>
            <p:nvCxnSpPr>
              <p:cNvPr id="167" name="Straight Connector 166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grpFill/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8" name="Freeform 167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grpFill/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57" name="Group 156"/>
          <p:cNvGrpSpPr/>
          <p:nvPr/>
        </p:nvGrpSpPr>
        <p:grpSpPr>
          <a:xfrm rot="3488015">
            <a:off x="1523667" y="2805564"/>
            <a:ext cx="162182" cy="1112620"/>
            <a:chOff x="685801" y="1295400"/>
            <a:chExt cx="271462" cy="2286000"/>
          </a:xfrm>
          <a:solidFill>
            <a:schemeClr val="tx1">
              <a:lumMod val="50000"/>
              <a:lumOff val="50000"/>
            </a:schemeClr>
          </a:solidFill>
        </p:grpSpPr>
        <p:grpSp>
          <p:nvGrpSpPr>
            <p:cNvPr id="158" name="Group 157"/>
            <p:cNvGrpSpPr/>
            <p:nvPr/>
          </p:nvGrpSpPr>
          <p:grpSpPr>
            <a:xfrm>
              <a:off x="871538" y="1295400"/>
              <a:ext cx="85725" cy="2286000"/>
              <a:chOff x="914400" y="2188677"/>
              <a:chExt cx="85725" cy="2286000"/>
            </a:xfrm>
            <a:grpFill/>
          </p:grpSpPr>
          <p:cxnSp>
            <p:nvCxnSpPr>
              <p:cNvPr id="162" name="Straight Connector 161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grpFill/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Freeform 162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grpFill/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9" name="Group 158"/>
            <p:cNvGrpSpPr/>
            <p:nvPr/>
          </p:nvGrpSpPr>
          <p:grpSpPr>
            <a:xfrm rot="10800000">
              <a:off x="685801" y="1295400"/>
              <a:ext cx="119062" cy="2286000"/>
              <a:chOff x="914400" y="2188677"/>
              <a:chExt cx="85725" cy="2286000"/>
            </a:xfrm>
            <a:grpFill/>
          </p:grpSpPr>
          <p:cxnSp>
            <p:nvCxnSpPr>
              <p:cNvPr id="160" name="Straight Connector 159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grpFill/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1" name="Freeform 160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grpFill/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 rot="19239064">
            <a:off x="3005655" y="185075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grpSp>
        <p:nvGrpSpPr>
          <p:cNvPr id="84" name="Group 83"/>
          <p:cNvGrpSpPr/>
          <p:nvPr/>
        </p:nvGrpSpPr>
        <p:grpSpPr>
          <a:xfrm rot="7502413" flipH="1">
            <a:off x="4651606" y="1593318"/>
            <a:ext cx="62354" cy="1334418"/>
            <a:chOff x="914400" y="2188677"/>
            <a:chExt cx="85725" cy="2286000"/>
          </a:xfrm>
          <a:solidFill>
            <a:schemeClr val="tx1">
              <a:lumMod val="50000"/>
              <a:lumOff val="50000"/>
            </a:schemeClr>
          </a:solidFill>
        </p:grpSpPr>
        <p:cxnSp>
          <p:nvCxnSpPr>
            <p:cNvPr id="97" name="Straight Connector 96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grpFill/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Freeform 100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 rot="7502413" flipH="1">
            <a:off x="2808162" y="276930"/>
            <a:ext cx="62354" cy="1334418"/>
            <a:chOff x="914400" y="2188677"/>
            <a:chExt cx="85725" cy="2286000"/>
          </a:xfrm>
          <a:solidFill>
            <a:schemeClr val="tx1">
              <a:lumMod val="50000"/>
              <a:lumOff val="50000"/>
            </a:schemeClr>
          </a:solidFill>
        </p:grpSpPr>
        <p:cxnSp>
          <p:nvCxnSpPr>
            <p:cNvPr id="104" name="Straight Connector 103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grpFill/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Freeform 104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1" name="Rectangle 130"/>
          <p:cNvSpPr/>
          <p:nvPr/>
        </p:nvSpPr>
        <p:spPr>
          <a:xfrm>
            <a:off x="-2021762" y="354806"/>
            <a:ext cx="3240962" cy="2331713"/>
          </a:xfrm>
          <a:prstGeom prst="rect">
            <a:avLst/>
          </a:pr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49119" y="154533"/>
            <a:ext cx="195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ADPR-Pr-ImI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  <a:sym typeface="Wingdings"/>
              </a:rPr>
              <a:t>2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27502" y="3671401"/>
            <a:ext cx="16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Ac-PrNAD</a:t>
            </a:r>
            <a:r>
              <a:rPr lang="en-US" b="1" baseline="30000" dirty="0" smtClean="0">
                <a:latin typeface="Arial" pitchFamily="34" charset="0"/>
                <a:cs typeface="Arial" pitchFamily="34" charset="0"/>
                <a:sym typeface="Wingdings"/>
              </a:rPr>
              <a:t>+</a:t>
            </a:r>
            <a:endParaRPr lang="en-US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 rot="7559765">
            <a:off x="2533291" y="2525726"/>
            <a:ext cx="45719" cy="349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/>
          <p:cNvGrpSpPr/>
          <p:nvPr/>
        </p:nvGrpSpPr>
        <p:grpSpPr>
          <a:xfrm rot="3488015">
            <a:off x="4726795" y="299985"/>
            <a:ext cx="162182" cy="1112620"/>
            <a:chOff x="685801" y="1295400"/>
            <a:chExt cx="271462" cy="2286000"/>
          </a:xfrm>
        </p:grpSpPr>
        <p:grpSp>
          <p:nvGrpSpPr>
            <p:cNvPr id="59" name="Group 58"/>
            <p:cNvGrpSpPr/>
            <p:nvPr/>
          </p:nvGrpSpPr>
          <p:grpSpPr>
            <a:xfrm>
              <a:off x="871538" y="1295400"/>
              <a:ext cx="85725" cy="2286000"/>
              <a:chOff x="914400" y="2188677"/>
              <a:chExt cx="85725" cy="228600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Freeform 60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 rot="10800000">
              <a:off x="685801" y="1295400"/>
              <a:ext cx="119062" cy="2286000"/>
              <a:chOff x="914400" y="2188677"/>
              <a:chExt cx="85725" cy="2286000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Freeform 63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 rot="5400000">
            <a:off x="2351977" y="2974549"/>
            <a:ext cx="242764" cy="1737203"/>
            <a:chOff x="1252538" y="4343400"/>
            <a:chExt cx="271462" cy="2286000"/>
          </a:xfrm>
        </p:grpSpPr>
        <p:grpSp>
          <p:nvGrpSpPr>
            <p:cNvPr id="70" name="Group 69"/>
            <p:cNvGrpSpPr/>
            <p:nvPr/>
          </p:nvGrpSpPr>
          <p:grpSpPr>
            <a:xfrm>
              <a:off x="1438275" y="4343400"/>
              <a:ext cx="85725" cy="2286000"/>
              <a:chOff x="914400" y="2188677"/>
              <a:chExt cx="85725" cy="2286000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Freeform 71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 rot="10800000">
              <a:off x="1252538" y="4343400"/>
              <a:ext cx="119062" cy="2286000"/>
              <a:chOff x="914400" y="2188677"/>
              <a:chExt cx="85725" cy="2286000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Freeform 74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3667797" y="1126357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ADPR-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Pr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-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Im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 rot="7502413" flipH="1">
            <a:off x="3491943" y="2562930"/>
            <a:ext cx="62354" cy="1334418"/>
            <a:chOff x="914400" y="2188677"/>
            <a:chExt cx="85725" cy="2286000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Freeform 92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/>
          <p:cNvGrpSpPr/>
          <p:nvPr/>
        </p:nvGrpSpPr>
        <p:grpSpPr>
          <a:xfrm rot="7502413" flipH="1">
            <a:off x="1827693" y="1182993"/>
            <a:ext cx="68725" cy="1743691"/>
            <a:chOff x="914400" y="2188677"/>
            <a:chExt cx="85725" cy="2286000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Freeform 95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 rot="5400000" flipH="1">
            <a:off x="3536792" y="-761696"/>
            <a:ext cx="91475" cy="2228736"/>
            <a:chOff x="914400" y="2188677"/>
            <a:chExt cx="85725" cy="2286000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Freeform 99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751161" y="2669133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Ac-PrNAD</a:t>
            </a:r>
            <a:r>
              <a:rPr lang="en-US" b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+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I</a:t>
            </a:r>
            <a:r>
              <a:rPr lang="en-US" b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2</a:t>
            </a:r>
            <a:endParaRPr lang="en-US" b="1" baseline="-25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51361" y="1449933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Ac-PrNAMI</a:t>
            </a:r>
            <a:r>
              <a:rPr lang="en-US" b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2</a:t>
            </a:r>
            <a:endParaRPr lang="en-US" b="1" baseline="-25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74677" y="3671401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ADPR-Pr-ImNAM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0718" y="1080601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154533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>
                <a:latin typeface="Arial" pitchFamily="34" charset="0"/>
                <a:cs typeface="Arial" pitchFamily="34" charset="0"/>
                <a:sym typeface="Wingdings"/>
              </a:rPr>
              <a:t>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Ac-Pr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 </a:t>
            </a:r>
            <a:r>
              <a:rPr lang="en-US" b="1" dirty="0">
                <a:latin typeface="Arial" pitchFamily="34" charset="0"/>
                <a:cs typeface="Arial" pitchFamily="34" charset="0"/>
                <a:sym typeface="Wingdings"/>
              </a:rPr>
              <a:t>I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  <a:sym typeface="Wingdings"/>
              </a:rPr>
              <a:t>2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22761" y="2447961"/>
            <a:ext cx="1752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 NAM</a:t>
            </a:r>
            <a:endParaRPr lang="en-US" b="1" baseline="30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8" name="Group 107"/>
          <p:cNvGrpSpPr/>
          <p:nvPr/>
        </p:nvGrpSpPr>
        <p:grpSpPr>
          <a:xfrm rot="3488015">
            <a:off x="1373995" y="266568"/>
            <a:ext cx="162182" cy="1112620"/>
            <a:chOff x="685801" y="1295400"/>
            <a:chExt cx="271462" cy="2286000"/>
          </a:xfrm>
        </p:grpSpPr>
        <p:grpSp>
          <p:nvGrpSpPr>
            <p:cNvPr id="109" name="Group 108"/>
            <p:cNvGrpSpPr/>
            <p:nvPr/>
          </p:nvGrpSpPr>
          <p:grpSpPr>
            <a:xfrm>
              <a:off x="871538" y="1295400"/>
              <a:ext cx="85725" cy="2286000"/>
              <a:chOff x="914400" y="2188677"/>
              <a:chExt cx="85725" cy="2286000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Freeform 114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 rot="10800000">
              <a:off x="685801" y="1295400"/>
              <a:ext cx="119062" cy="2286000"/>
              <a:chOff x="914400" y="2188677"/>
              <a:chExt cx="85725" cy="2286000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Freeform 112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7" name="Group 116"/>
          <p:cNvGrpSpPr/>
          <p:nvPr/>
        </p:nvGrpSpPr>
        <p:grpSpPr>
          <a:xfrm rot="3488015">
            <a:off x="4842945" y="2780191"/>
            <a:ext cx="162182" cy="1112620"/>
            <a:chOff x="685801" y="1295400"/>
            <a:chExt cx="271462" cy="2286000"/>
          </a:xfrm>
        </p:grpSpPr>
        <p:grpSp>
          <p:nvGrpSpPr>
            <p:cNvPr id="118" name="Group 117"/>
            <p:cNvGrpSpPr/>
            <p:nvPr/>
          </p:nvGrpSpPr>
          <p:grpSpPr>
            <a:xfrm>
              <a:off x="871538" y="1295400"/>
              <a:ext cx="85725" cy="2286000"/>
              <a:chOff x="914400" y="2188677"/>
              <a:chExt cx="85725" cy="2286000"/>
            </a:xfrm>
          </p:grpSpPr>
          <p:cxnSp>
            <p:nvCxnSpPr>
              <p:cNvPr id="122" name="Straight Connector 121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Freeform 122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 rot="10800000">
              <a:off x="685801" y="1295400"/>
              <a:ext cx="119062" cy="2286000"/>
              <a:chOff x="914400" y="2188677"/>
              <a:chExt cx="85725" cy="2286000"/>
            </a:xfrm>
          </p:grpSpPr>
          <p:cxnSp>
            <p:nvCxnSpPr>
              <p:cNvPr id="120" name="Straight Connector 119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Freeform 120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4" name="Group 123"/>
          <p:cNvGrpSpPr/>
          <p:nvPr/>
        </p:nvGrpSpPr>
        <p:grpSpPr>
          <a:xfrm>
            <a:off x="5308951" y="540873"/>
            <a:ext cx="242810" cy="2204460"/>
            <a:chOff x="2319338" y="2743200"/>
            <a:chExt cx="271462" cy="1752600"/>
          </a:xfrm>
        </p:grpSpPr>
        <p:grpSp>
          <p:nvGrpSpPr>
            <p:cNvPr id="125" name="Group 124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Freeform 129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</p:grpSpPr>
          <p:cxnSp>
            <p:nvCxnSpPr>
              <p:cNvPr id="127" name="Straight Connector 126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Freeform 127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-2605432" y="1368106"/>
            <a:ext cx="3183639" cy="2422263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4383502" y="2680801"/>
            <a:ext cx="255069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ADPR-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Pr-ImNAM</a:t>
            </a:r>
            <a:r>
              <a:rPr lang="en-US" b="1" dirty="0">
                <a:latin typeface="Arial" pitchFamily="34" charset="0"/>
                <a:cs typeface="Arial" pitchFamily="34" charset="0"/>
                <a:sym typeface="Wingdings"/>
              </a:rPr>
              <a:t>I</a:t>
            </a:r>
            <a:r>
              <a:rPr lang="en-US" b="1" baseline="-25000" dirty="0">
                <a:latin typeface="Arial" pitchFamily="34" charset="0"/>
                <a:cs typeface="Arial" pitchFamily="34" charset="0"/>
                <a:sym typeface="Wingdings"/>
              </a:rPr>
              <a:t>2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  <a:p>
            <a:endParaRPr lang="en-US" b="1" baseline="-25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9" name="Group 138"/>
          <p:cNvGrpSpPr/>
          <p:nvPr/>
        </p:nvGrpSpPr>
        <p:grpSpPr>
          <a:xfrm rot="5400000" flipH="1">
            <a:off x="2486655" y="137427"/>
            <a:ext cx="91475" cy="2228736"/>
            <a:chOff x="914400" y="2188677"/>
            <a:chExt cx="85725" cy="2286000"/>
          </a:xfrm>
        </p:grpSpPr>
        <p:cxnSp>
          <p:nvCxnSpPr>
            <p:cNvPr id="140" name="Straight Connector 139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Freeform 140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4103961" y="1449933"/>
            <a:ext cx="242810" cy="2204460"/>
            <a:chOff x="2319338" y="2743200"/>
            <a:chExt cx="271462" cy="1752600"/>
          </a:xfrm>
        </p:grpSpPr>
        <p:grpSp>
          <p:nvGrpSpPr>
            <p:cNvPr id="143" name="Group 142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</p:grpSpPr>
          <p:cxnSp>
            <p:nvCxnSpPr>
              <p:cNvPr id="147" name="Straight Connector 146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Freeform 147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4" name="Group 143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</p:grpSpPr>
          <p:cxnSp>
            <p:nvCxnSpPr>
              <p:cNvPr id="145" name="Straight Connector 144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Freeform 145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9" name="Group 148"/>
          <p:cNvGrpSpPr/>
          <p:nvPr/>
        </p:nvGrpSpPr>
        <p:grpSpPr>
          <a:xfrm>
            <a:off x="813151" y="1495689"/>
            <a:ext cx="242810" cy="2204460"/>
            <a:chOff x="2319338" y="2743200"/>
            <a:chExt cx="271462" cy="1752600"/>
          </a:xfrm>
          <a:solidFill>
            <a:schemeClr val="tx1"/>
          </a:solidFill>
        </p:grpSpPr>
        <p:grpSp>
          <p:nvGrpSpPr>
            <p:cNvPr id="150" name="Group 149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  <a:grpFill/>
          </p:grpSpPr>
          <p:cxnSp>
            <p:nvCxnSpPr>
              <p:cNvPr id="154" name="Straight Connector 153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Freeform 154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  <a:grpFill/>
          </p:grpSpPr>
          <p:cxnSp>
            <p:nvCxnSpPr>
              <p:cNvPr id="152" name="Straight Connector 151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Freeform 152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/>
          <p:cNvSpPr/>
          <p:nvPr/>
        </p:nvSpPr>
        <p:spPr>
          <a:xfrm>
            <a:off x="6679538" y="3118866"/>
            <a:ext cx="17024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Noncompetitive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inhibition </a:t>
            </a:r>
          </a:p>
          <a:p>
            <a:pPr algn="ctr"/>
            <a:r>
              <a:rPr lang="en-US" sz="1200" b="1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Base </a:t>
            </a:r>
          </a:p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Exchange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Left Brace 155"/>
          <p:cNvSpPr/>
          <p:nvPr/>
        </p:nvSpPr>
        <p:spPr>
          <a:xfrm flipH="1">
            <a:off x="6898400" y="2877120"/>
            <a:ext cx="112000" cy="1010750"/>
          </a:xfrm>
          <a:prstGeom prst="leftBrace">
            <a:avLst>
              <a:gd name="adj1" fmla="val 36768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rot="19395932">
            <a:off x="4587502" y="3067531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400" dirty="0"/>
          </a:p>
        </p:txBody>
      </p:sp>
      <p:sp>
        <p:nvSpPr>
          <p:cNvPr id="178" name="Rectangle 177"/>
          <p:cNvSpPr/>
          <p:nvPr/>
        </p:nvSpPr>
        <p:spPr>
          <a:xfrm rot="19395932">
            <a:off x="4522427" y="601326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400" dirty="0"/>
          </a:p>
        </p:txBody>
      </p:sp>
      <p:sp>
        <p:nvSpPr>
          <p:cNvPr id="179" name="Rectangle 178"/>
          <p:cNvSpPr/>
          <p:nvPr/>
        </p:nvSpPr>
        <p:spPr>
          <a:xfrm rot="19395932">
            <a:off x="1245827" y="525126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400" dirty="0"/>
          </a:p>
        </p:txBody>
      </p:sp>
      <p:sp>
        <p:nvSpPr>
          <p:cNvPr id="29" name="Rounded Rectangular Callout 28"/>
          <p:cNvSpPr/>
          <p:nvPr/>
        </p:nvSpPr>
        <p:spPr>
          <a:xfrm>
            <a:off x="2819400" y="4158343"/>
            <a:ext cx="4402724" cy="2590800"/>
          </a:xfrm>
          <a:prstGeom prst="wedgeRoundRectCallout">
            <a:avLst>
              <a:gd name="adj1" fmla="val -61296"/>
              <a:gd name="adj2" fmla="val -67472"/>
              <a:gd name="adj3" fmla="val 16667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TextBox 179"/>
          <p:cNvSpPr txBox="1"/>
          <p:nvPr/>
        </p:nvSpPr>
        <p:spPr>
          <a:xfrm>
            <a:off x="2318047" y="3471446"/>
            <a:ext cx="449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ex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2301181" y="385244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-ex 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3276600" y="76200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Implied K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 rot="5400000">
            <a:off x="592162" y="2193484"/>
            <a:ext cx="1067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[NAD</a:t>
            </a:r>
            <a:r>
              <a:rPr lang="en-US" sz="1600" b="1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]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 rot="5400000">
            <a:off x="538132" y="2182810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-1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 rot="5400000">
            <a:off x="3956090" y="2286642"/>
            <a:ext cx="9781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[NAM]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 rot="5400000">
            <a:off x="3857176" y="2275968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2499211" y="990600"/>
            <a:ext cx="494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cat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1" name="TextBox 190"/>
          <p:cNvSpPr txBox="1"/>
          <p:nvPr/>
        </p:nvSpPr>
        <p:spPr>
          <a:xfrm rot="2100060">
            <a:off x="3389831" y="2979370"/>
            <a:ext cx="494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cat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 rot="2264178">
            <a:off x="1655082" y="1718617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813846" y="1794996"/>
            <a:ext cx="1112620" cy="733326"/>
            <a:chOff x="832700" y="4988454"/>
            <a:chExt cx="1112620" cy="733326"/>
          </a:xfrm>
        </p:grpSpPr>
        <p:grpSp>
          <p:nvGrpSpPr>
            <p:cNvPr id="132" name="Group 131"/>
            <p:cNvGrpSpPr/>
            <p:nvPr/>
          </p:nvGrpSpPr>
          <p:grpSpPr>
            <a:xfrm rot="3488015">
              <a:off x="1307919" y="4790349"/>
              <a:ext cx="162182" cy="1112620"/>
              <a:chOff x="685801" y="1295400"/>
              <a:chExt cx="271462" cy="2286000"/>
            </a:xfrm>
            <a:solidFill>
              <a:schemeClr val="tx1">
                <a:lumMod val="50000"/>
                <a:lumOff val="50000"/>
              </a:schemeClr>
            </a:solidFill>
          </p:grpSpPr>
          <p:grpSp>
            <p:nvGrpSpPr>
              <p:cNvPr id="133" name="Group 132"/>
              <p:cNvGrpSpPr/>
              <p:nvPr/>
            </p:nvGrpSpPr>
            <p:grpSpPr>
              <a:xfrm>
                <a:off x="871538" y="1295400"/>
                <a:ext cx="85725" cy="2286000"/>
                <a:chOff x="914400" y="2188677"/>
                <a:chExt cx="85725" cy="2286000"/>
              </a:xfrm>
              <a:grpFill/>
            </p:grpSpPr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914400" y="2188677"/>
                  <a:ext cx="0" cy="2286000"/>
                </a:xfrm>
                <a:prstGeom prst="line">
                  <a:avLst/>
                </a:prstGeom>
                <a:grpFill/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7" name="Freeform 186"/>
                <p:cNvSpPr/>
                <p:nvPr/>
              </p:nvSpPr>
              <p:spPr>
                <a:xfrm>
                  <a:off x="914400" y="4024313"/>
                  <a:ext cx="85725" cy="433387"/>
                </a:xfrm>
                <a:custGeom>
                  <a:avLst/>
                  <a:gdLst>
                    <a:gd name="connsiteX0" fmla="*/ 0 w 85725"/>
                    <a:gd name="connsiteY0" fmla="*/ 433387 h 433387"/>
                    <a:gd name="connsiteX1" fmla="*/ 0 w 85725"/>
                    <a:gd name="connsiteY1" fmla="*/ 209550 h 433387"/>
                    <a:gd name="connsiteX2" fmla="*/ 85725 w 85725"/>
                    <a:gd name="connsiteY2" fmla="*/ 0 h 433387"/>
                    <a:gd name="connsiteX3" fmla="*/ 0 w 85725"/>
                    <a:gd name="connsiteY3" fmla="*/ 433387 h 4333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5725" h="433387">
                      <a:moveTo>
                        <a:pt x="0" y="433387"/>
                      </a:moveTo>
                      <a:lnTo>
                        <a:pt x="0" y="209550"/>
                      </a:lnTo>
                      <a:lnTo>
                        <a:pt x="85725" y="0"/>
                      </a:lnTo>
                      <a:lnTo>
                        <a:pt x="0" y="433387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4" name="Group 133"/>
              <p:cNvGrpSpPr/>
              <p:nvPr/>
            </p:nvGrpSpPr>
            <p:grpSpPr>
              <a:xfrm rot="10800000">
                <a:off x="685801" y="1295400"/>
                <a:ext cx="119062" cy="2286000"/>
                <a:chOff x="914400" y="2188677"/>
                <a:chExt cx="85725" cy="2286000"/>
              </a:xfrm>
              <a:grpFill/>
            </p:grpSpPr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914400" y="2188677"/>
                  <a:ext cx="0" cy="2286000"/>
                </a:xfrm>
                <a:prstGeom prst="line">
                  <a:avLst/>
                </a:prstGeom>
                <a:grpFill/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6" name="Freeform 135"/>
                <p:cNvSpPr/>
                <p:nvPr/>
              </p:nvSpPr>
              <p:spPr>
                <a:xfrm>
                  <a:off x="914400" y="4024313"/>
                  <a:ext cx="85725" cy="433387"/>
                </a:xfrm>
                <a:custGeom>
                  <a:avLst/>
                  <a:gdLst>
                    <a:gd name="connsiteX0" fmla="*/ 0 w 85725"/>
                    <a:gd name="connsiteY0" fmla="*/ 433387 h 433387"/>
                    <a:gd name="connsiteX1" fmla="*/ 0 w 85725"/>
                    <a:gd name="connsiteY1" fmla="*/ 209550 h 433387"/>
                    <a:gd name="connsiteX2" fmla="*/ 85725 w 85725"/>
                    <a:gd name="connsiteY2" fmla="*/ 0 h 433387"/>
                    <a:gd name="connsiteX3" fmla="*/ 0 w 85725"/>
                    <a:gd name="connsiteY3" fmla="*/ 433387 h 4333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5725" h="433387">
                      <a:moveTo>
                        <a:pt x="0" y="433387"/>
                      </a:moveTo>
                      <a:lnTo>
                        <a:pt x="0" y="209550"/>
                      </a:lnTo>
                      <a:lnTo>
                        <a:pt x="85725" y="0"/>
                      </a:lnTo>
                      <a:lnTo>
                        <a:pt x="0" y="433387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" name="Oval 1"/>
            <p:cNvSpPr/>
            <p:nvPr/>
          </p:nvSpPr>
          <p:spPr>
            <a:xfrm>
              <a:off x="1894712" y="4988454"/>
              <a:ext cx="49666" cy="5604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841565" y="5665731"/>
              <a:ext cx="49666" cy="5604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0" name="Left Brace 189"/>
          <p:cNvSpPr/>
          <p:nvPr/>
        </p:nvSpPr>
        <p:spPr>
          <a:xfrm flipH="1">
            <a:off x="7772400" y="430722"/>
            <a:ext cx="112000" cy="3489459"/>
          </a:xfrm>
          <a:prstGeom prst="leftBrace">
            <a:avLst>
              <a:gd name="adj1" fmla="val 36768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7305819" y="1676400"/>
            <a:ext cx="26001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Mixed </a:t>
            </a:r>
          </a:p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Noncompetitive </a:t>
            </a:r>
          </a:p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inhibition of </a:t>
            </a:r>
          </a:p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Base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Exchange</a:t>
            </a:r>
          </a:p>
        </p:txBody>
      </p:sp>
    </p:spTree>
    <p:extLst>
      <p:ext uri="{BB962C8B-B14F-4D97-AF65-F5344CB8AC3E}">
        <p14:creationId xmlns:p14="http://schemas.microsoft.com/office/powerpoint/2010/main" val="340583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" name="Group 170"/>
          <p:cNvGrpSpPr/>
          <p:nvPr/>
        </p:nvGrpSpPr>
        <p:grpSpPr>
          <a:xfrm rot="5400000">
            <a:off x="3386718" y="1983949"/>
            <a:ext cx="242764" cy="1737203"/>
            <a:chOff x="1252538" y="4343400"/>
            <a:chExt cx="271462" cy="2286000"/>
          </a:xfrm>
        </p:grpSpPr>
        <p:grpSp>
          <p:nvGrpSpPr>
            <p:cNvPr id="172" name="Group 171"/>
            <p:cNvGrpSpPr/>
            <p:nvPr/>
          </p:nvGrpSpPr>
          <p:grpSpPr>
            <a:xfrm>
              <a:off x="1438275" y="4343400"/>
              <a:ext cx="85725" cy="2286000"/>
              <a:chOff x="914400" y="2188677"/>
              <a:chExt cx="85725" cy="2286000"/>
            </a:xfrm>
          </p:grpSpPr>
          <p:cxnSp>
            <p:nvCxnSpPr>
              <p:cNvPr id="176" name="Straight Connector 175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7" name="Freeform 176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3" name="Group 172"/>
            <p:cNvGrpSpPr/>
            <p:nvPr/>
          </p:nvGrpSpPr>
          <p:grpSpPr>
            <a:xfrm rot="10800000">
              <a:off x="1252538" y="4343400"/>
              <a:ext cx="119062" cy="2286000"/>
              <a:chOff x="914400" y="2188677"/>
              <a:chExt cx="85725" cy="2286000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Freeform 174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4" name="Group 163"/>
          <p:cNvGrpSpPr/>
          <p:nvPr/>
        </p:nvGrpSpPr>
        <p:grpSpPr>
          <a:xfrm>
            <a:off x="1953698" y="523866"/>
            <a:ext cx="189564" cy="2221468"/>
            <a:chOff x="2319338" y="2743200"/>
            <a:chExt cx="271462" cy="1752600"/>
          </a:xfrm>
        </p:grpSpPr>
        <p:grpSp>
          <p:nvGrpSpPr>
            <p:cNvPr id="165" name="Group 164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</p:grpSpPr>
          <p:cxnSp>
            <p:nvCxnSpPr>
              <p:cNvPr id="169" name="Straight Connector 168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Freeform 169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6" name="Group 165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8" name="Freeform 167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57" name="Group 156"/>
          <p:cNvGrpSpPr/>
          <p:nvPr/>
        </p:nvGrpSpPr>
        <p:grpSpPr>
          <a:xfrm rot="3488015">
            <a:off x="1517177" y="2780191"/>
            <a:ext cx="162182" cy="1112620"/>
            <a:chOff x="685801" y="1295400"/>
            <a:chExt cx="271462" cy="2286000"/>
          </a:xfrm>
        </p:grpSpPr>
        <p:grpSp>
          <p:nvGrpSpPr>
            <p:cNvPr id="158" name="Group 157"/>
            <p:cNvGrpSpPr/>
            <p:nvPr/>
          </p:nvGrpSpPr>
          <p:grpSpPr>
            <a:xfrm>
              <a:off x="871538" y="1295400"/>
              <a:ext cx="85725" cy="2286000"/>
              <a:chOff x="914400" y="2188677"/>
              <a:chExt cx="85725" cy="2286000"/>
            </a:xfrm>
          </p:grpSpPr>
          <p:cxnSp>
            <p:nvCxnSpPr>
              <p:cNvPr id="162" name="Straight Connector 161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Freeform 162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9" name="Group 158"/>
            <p:cNvGrpSpPr/>
            <p:nvPr/>
          </p:nvGrpSpPr>
          <p:grpSpPr>
            <a:xfrm rot="10800000">
              <a:off x="685801" y="1295400"/>
              <a:ext cx="119062" cy="2286000"/>
              <a:chOff x="914400" y="2188677"/>
              <a:chExt cx="85725" cy="2286000"/>
            </a:xfrm>
          </p:grpSpPr>
          <p:cxnSp>
            <p:nvCxnSpPr>
              <p:cNvPr id="160" name="Straight Connector 159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1" name="Freeform 160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 rot="19239064">
            <a:off x="3005655" y="185075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grpSp>
        <p:nvGrpSpPr>
          <p:cNvPr id="84" name="Group 83"/>
          <p:cNvGrpSpPr/>
          <p:nvPr/>
        </p:nvGrpSpPr>
        <p:grpSpPr>
          <a:xfrm rot="7502413" flipH="1">
            <a:off x="4651606" y="1593318"/>
            <a:ext cx="62354" cy="1334418"/>
            <a:chOff x="914400" y="2188677"/>
            <a:chExt cx="85725" cy="2286000"/>
          </a:xfrm>
        </p:grpSpPr>
        <p:cxnSp>
          <p:nvCxnSpPr>
            <p:cNvPr id="97" name="Straight Connector 96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Freeform 100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 rot="7502413" flipH="1">
            <a:off x="2808162" y="276930"/>
            <a:ext cx="62354" cy="1334418"/>
            <a:chOff x="914400" y="2188677"/>
            <a:chExt cx="85725" cy="2286000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Freeform 104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1" name="Rectangle 130"/>
          <p:cNvSpPr/>
          <p:nvPr/>
        </p:nvSpPr>
        <p:spPr>
          <a:xfrm>
            <a:off x="2093038" y="464673"/>
            <a:ext cx="3240962" cy="2331713"/>
          </a:xfrm>
          <a:prstGeom prst="rect">
            <a:avLst/>
          </a:pr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49119" y="154533"/>
            <a:ext cx="195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ADPR-Pr-ImI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  <a:sym typeface="Wingdings"/>
              </a:rPr>
              <a:t>2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27502" y="3671401"/>
            <a:ext cx="16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Ac-PrNAD</a:t>
            </a:r>
            <a:r>
              <a:rPr lang="en-US" b="1" baseline="30000" dirty="0" smtClean="0">
                <a:latin typeface="Arial" pitchFamily="34" charset="0"/>
                <a:cs typeface="Arial" pitchFamily="34" charset="0"/>
                <a:sym typeface="Wingdings"/>
              </a:rPr>
              <a:t>+</a:t>
            </a:r>
            <a:endParaRPr lang="en-US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 rot="7559765">
            <a:off x="2533291" y="2525726"/>
            <a:ext cx="45719" cy="349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/>
          <p:cNvGrpSpPr/>
          <p:nvPr/>
        </p:nvGrpSpPr>
        <p:grpSpPr>
          <a:xfrm rot="3488015">
            <a:off x="4726795" y="299985"/>
            <a:ext cx="162182" cy="1112620"/>
            <a:chOff x="685801" y="1295400"/>
            <a:chExt cx="271462" cy="2286000"/>
          </a:xfrm>
        </p:grpSpPr>
        <p:grpSp>
          <p:nvGrpSpPr>
            <p:cNvPr id="59" name="Group 58"/>
            <p:cNvGrpSpPr/>
            <p:nvPr/>
          </p:nvGrpSpPr>
          <p:grpSpPr>
            <a:xfrm>
              <a:off x="871538" y="1295400"/>
              <a:ext cx="85725" cy="2286000"/>
              <a:chOff x="914400" y="2188677"/>
              <a:chExt cx="85725" cy="228600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Freeform 60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 rot="10800000">
              <a:off x="685801" y="1295400"/>
              <a:ext cx="119062" cy="2286000"/>
              <a:chOff x="914400" y="2188677"/>
              <a:chExt cx="85725" cy="2286000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Freeform 63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 rot="5400000">
            <a:off x="2351977" y="2974549"/>
            <a:ext cx="242764" cy="1737203"/>
            <a:chOff x="1252538" y="4343400"/>
            <a:chExt cx="271462" cy="2286000"/>
          </a:xfrm>
        </p:grpSpPr>
        <p:grpSp>
          <p:nvGrpSpPr>
            <p:cNvPr id="70" name="Group 69"/>
            <p:cNvGrpSpPr/>
            <p:nvPr/>
          </p:nvGrpSpPr>
          <p:grpSpPr>
            <a:xfrm>
              <a:off x="1438275" y="4343400"/>
              <a:ext cx="85725" cy="2286000"/>
              <a:chOff x="914400" y="2188677"/>
              <a:chExt cx="85725" cy="2286000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Freeform 71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 rot="10800000">
              <a:off x="1252538" y="4343400"/>
              <a:ext cx="119062" cy="2286000"/>
              <a:chOff x="914400" y="2188677"/>
              <a:chExt cx="85725" cy="2286000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Freeform 74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3667797" y="1126357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ADPR-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Pr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-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Im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 rot="7502413" flipH="1">
            <a:off x="3491943" y="2562930"/>
            <a:ext cx="62354" cy="1334418"/>
            <a:chOff x="914400" y="2188677"/>
            <a:chExt cx="85725" cy="2286000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Freeform 92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/>
          <p:cNvGrpSpPr/>
          <p:nvPr/>
        </p:nvGrpSpPr>
        <p:grpSpPr>
          <a:xfrm rot="7502413" flipH="1">
            <a:off x="1827693" y="1182993"/>
            <a:ext cx="68725" cy="1743691"/>
            <a:chOff x="914400" y="2188677"/>
            <a:chExt cx="85725" cy="2286000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Freeform 95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 rot="5400000" flipH="1">
            <a:off x="3536792" y="-761696"/>
            <a:ext cx="91475" cy="2228736"/>
            <a:chOff x="914400" y="2188677"/>
            <a:chExt cx="85725" cy="2286000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Freeform 99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751161" y="2669133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Ac-PrNAD</a:t>
            </a:r>
            <a:r>
              <a:rPr lang="en-US" b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+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I</a:t>
            </a:r>
            <a:r>
              <a:rPr lang="en-US" b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2</a:t>
            </a:r>
            <a:endParaRPr lang="en-US" b="1" baseline="-25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51361" y="1449933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Ac-PrNAMI</a:t>
            </a:r>
            <a:r>
              <a:rPr lang="en-US" b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2</a:t>
            </a:r>
            <a:endParaRPr lang="en-US" b="1" baseline="-25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74677" y="3671401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ADPR-Pr-ImNAM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0718" y="1080601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154533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>
                <a:latin typeface="Arial" pitchFamily="34" charset="0"/>
                <a:cs typeface="Arial" pitchFamily="34" charset="0"/>
                <a:sym typeface="Wingdings"/>
              </a:rPr>
              <a:t>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Ac-Pr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 </a:t>
            </a:r>
            <a:r>
              <a:rPr lang="en-US" b="1" dirty="0">
                <a:latin typeface="Arial" pitchFamily="34" charset="0"/>
                <a:cs typeface="Arial" pitchFamily="34" charset="0"/>
                <a:sym typeface="Wingdings"/>
              </a:rPr>
              <a:t>I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  <a:sym typeface="Wingdings"/>
              </a:rPr>
              <a:t>2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22761" y="2447961"/>
            <a:ext cx="1752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 NAM</a:t>
            </a:r>
            <a:endParaRPr lang="en-US" b="1" baseline="30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8" name="Group 107"/>
          <p:cNvGrpSpPr/>
          <p:nvPr/>
        </p:nvGrpSpPr>
        <p:grpSpPr>
          <a:xfrm rot="3488015">
            <a:off x="1373995" y="266568"/>
            <a:ext cx="162182" cy="1112620"/>
            <a:chOff x="685801" y="1295400"/>
            <a:chExt cx="271462" cy="2286000"/>
          </a:xfrm>
        </p:grpSpPr>
        <p:grpSp>
          <p:nvGrpSpPr>
            <p:cNvPr id="109" name="Group 108"/>
            <p:cNvGrpSpPr/>
            <p:nvPr/>
          </p:nvGrpSpPr>
          <p:grpSpPr>
            <a:xfrm>
              <a:off x="871538" y="1295400"/>
              <a:ext cx="85725" cy="2286000"/>
              <a:chOff x="914400" y="2188677"/>
              <a:chExt cx="85725" cy="2286000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Freeform 114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 rot="10800000">
              <a:off x="685801" y="1295400"/>
              <a:ext cx="119062" cy="2286000"/>
              <a:chOff x="914400" y="2188677"/>
              <a:chExt cx="85725" cy="2286000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Freeform 112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7" name="Group 116"/>
          <p:cNvGrpSpPr/>
          <p:nvPr/>
        </p:nvGrpSpPr>
        <p:grpSpPr>
          <a:xfrm rot="3488015">
            <a:off x="4842945" y="2780191"/>
            <a:ext cx="162182" cy="1112620"/>
            <a:chOff x="685801" y="1295400"/>
            <a:chExt cx="271462" cy="2286000"/>
          </a:xfrm>
        </p:grpSpPr>
        <p:grpSp>
          <p:nvGrpSpPr>
            <p:cNvPr id="118" name="Group 117"/>
            <p:cNvGrpSpPr/>
            <p:nvPr/>
          </p:nvGrpSpPr>
          <p:grpSpPr>
            <a:xfrm>
              <a:off x="871538" y="1295400"/>
              <a:ext cx="85725" cy="2286000"/>
              <a:chOff x="914400" y="2188677"/>
              <a:chExt cx="85725" cy="2286000"/>
            </a:xfrm>
          </p:grpSpPr>
          <p:cxnSp>
            <p:nvCxnSpPr>
              <p:cNvPr id="122" name="Straight Connector 121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Freeform 122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 rot="10800000">
              <a:off x="685801" y="1295400"/>
              <a:ext cx="119062" cy="2286000"/>
              <a:chOff x="914400" y="2188677"/>
              <a:chExt cx="85725" cy="2286000"/>
            </a:xfrm>
          </p:grpSpPr>
          <p:cxnSp>
            <p:nvCxnSpPr>
              <p:cNvPr id="120" name="Straight Connector 119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Freeform 120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4" name="Group 123"/>
          <p:cNvGrpSpPr/>
          <p:nvPr/>
        </p:nvGrpSpPr>
        <p:grpSpPr>
          <a:xfrm>
            <a:off x="5308951" y="540873"/>
            <a:ext cx="242810" cy="2204460"/>
            <a:chOff x="2319338" y="2743200"/>
            <a:chExt cx="271462" cy="1752600"/>
          </a:xfrm>
        </p:grpSpPr>
        <p:grpSp>
          <p:nvGrpSpPr>
            <p:cNvPr id="125" name="Group 124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Freeform 129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</p:grpSpPr>
          <p:cxnSp>
            <p:nvCxnSpPr>
              <p:cNvPr id="127" name="Straight Connector 126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Freeform 127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1007361" y="1352744"/>
            <a:ext cx="3183639" cy="2422263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4448863" y="2680801"/>
            <a:ext cx="255069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ADPR-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Pr-ImNAM</a:t>
            </a:r>
            <a:r>
              <a:rPr lang="en-US" b="1" dirty="0">
                <a:latin typeface="Arial" pitchFamily="34" charset="0"/>
                <a:cs typeface="Arial" pitchFamily="34" charset="0"/>
                <a:sym typeface="Wingdings"/>
              </a:rPr>
              <a:t>I</a:t>
            </a:r>
            <a:r>
              <a:rPr lang="en-US" b="1" baseline="-25000" dirty="0">
                <a:latin typeface="Arial" pitchFamily="34" charset="0"/>
                <a:cs typeface="Arial" pitchFamily="34" charset="0"/>
                <a:sym typeface="Wingdings"/>
              </a:rPr>
              <a:t>2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  <a:p>
            <a:endParaRPr lang="en-US" b="1" baseline="-25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9" name="Group 138"/>
          <p:cNvGrpSpPr/>
          <p:nvPr/>
        </p:nvGrpSpPr>
        <p:grpSpPr>
          <a:xfrm rot="5400000" flipH="1">
            <a:off x="2486655" y="137427"/>
            <a:ext cx="91475" cy="2228736"/>
            <a:chOff x="914400" y="2188677"/>
            <a:chExt cx="85725" cy="2286000"/>
          </a:xfrm>
        </p:grpSpPr>
        <p:cxnSp>
          <p:nvCxnSpPr>
            <p:cNvPr id="140" name="Straight Connector 139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Freeform 140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4103961" y="1449933"/>
            <a:ext cx="242810" cy="2204460"/>
            <a:chOff x="2319338" y="2743200"/>
            <a:chExt cx="271462" cy="1752600"/>
          </a:xfrm>
        </p:grpSpPr>
        <p:grpSp>
          <p:nvGrpSpPr>
            <p:cNvPr id="143" name="Group 142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</p:grpSpPr>
          <p:cxnSp>
            <p:nvCxnSpPr>
              <p:cNvPr id="147" name="Straight Connector 146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Freeform 147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4" name="Group 143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</p:grpSpPr>
          <p:cxnSp>
            <p:nvCxnSpPr>
              <p:cNvPr id="145" name="Straight Connector 144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Freeform 145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9" name="Group 148"/>
          <p:cNvGrpSpPr/>
          <p:nvPr/>
        </p:nvGrpSpPr>
        <p:grpSpPr>
          <a:xfrm>
            <a:off x="813151" y="1495689"/>
            <a:ext cx="242810" cy="2204460"/>
            <a:chOff x="2319338" y="2743200"/>
            <a:chExt cx="271462" cy="1752600"/>
          </a:xfrm>
        </p:grpSpPr>
        <p:grpSp>
          <p:nvGrpSpPr>
            <p:cNvPr id="150" name="Group 149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</p:grpSpPr>
          <p:cxnSp>
            <p:nvCxnSpPr>
              <p:cNvPr id="154" name="Straight Connector 153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Freeform 154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</p:grpSpPr>
          <p:cxnSp>
            <p:nvCxnSpPr>
              <p:cNvPr id="152" name="Straight Connector 151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Freeform 152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/>
          <p:cNvSpPr/>
          <p:nvPr/>
        </p:nvSpPr>
        <p:spPr>
          <a:xfrm>
            <a:off x="7111560" y="1842279"/>
            <a:ext cx="17276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Noncompetitive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inhibition </a:t>
            </a:r>
          </a:p>
          <a:p>
            <a:pPr algn="ctr"/>
            <a:r>
              <a:rPr lang="en-US" sz="1600" b="1" dirty="0">
                <a:latin typeface="Arial" pitchFamily="34" charset="0"/>
                <a:cs typeface="Arial" pitchFamily="34" charset="0"/>
              </a:rPr>
              <a:t>of 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Base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Exchange</a:t>
            </a:r>
          </a:p>
        </p:txBody>
      </p:sp>
      <p:sp>
        <p:nvSpPr>
          <p:cNvPr id="156" name="Left Brace 155"/>
          <p:cNvSpPr/>
          <p:nvPr/>
        </p:nvSpPr>
        <p:spPr>
          <a:xfrm flipH="1">
            <a:off x="6999561" y="398411"/>
            <a:ext cx="112000" cy="3489459"/>
          </a:xfrm>
          <a:prstGeom prst="leftBrace">
            <a:avLst>
              <a:gd name="adj1" fmla="val 36768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rot="19395932">
            <a:off x="4587502" y="3067531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400" dirty="0"/>
          </a:p>
        </p:txBody>
      </p:sp>
      <p:sp>
        <p:nvSpPr>
          <p:cNvPr id="178" name="Rectangle 177"/>
          <p:cNvSpPr/>
          <p:nvPr/>
        </p:nvSpPr>
        <p:spPr>
          <a:xfrm rot="19395932">
            <a:off x="4522427" y="601326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400" dirty="0"/>
          </a:p>
        </p:txBody>
      </p:sp>
      <p:sp>
        <p:nvSpPr>
          <p:cNvPr id="179" name="Rectangle 178"/>
          <p:cNvSpPr/>
          <p:nvPr/>
        </p:nvSpPr>
        <p:spPr>
          <a:xfrm rot="19395932">
            <a:off x="1245827" y="525126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4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191000"/>
            <a:ext cx="4400838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ounded Rectangular Callout 28"/>
          <p:cNvSpPr/>
          <p:nvPr/>
        </p:nvSpPr>
        <p:spPr>
          <a:xfrm>
            <a:off x="3810000" y="4191000"/>
            <a:ext cx="4402724" cy="2590800"/>
          </a:xfrm>
          <a:prstGeom prst="wedgeRoundRectCallout">
            <a:avLst>
              <a:gd name="adj1" fmla="val -61296"/>
              <a:gd name="adj2" fmla="val -67472"/>
              <a:gd name="adj3" fmla="val 16667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TextBox 179"/>
          <p:cNvSpPr txBox="1"/>
          <p:nvPr/>
        </p:nvSpPr>
        <p:spPr>
          <a:xfrm>
            <a:off x="2318047" y="3471446"/>
            <a:ext cx="494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-ex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2301181" y="3852446"/>
            <a:ext cx="5453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ex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3610017" y="76200"/>
            <a:ext cx="494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cat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 rot="5400000">
            <a:off x="592162" y="2193484"/>
            <a:ext cx="1067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[NAD</a:t>
            </a:r>
            <a:r>
              <a:rPr lang="en-US" sz="1600" b="1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]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 rot="5400000">
            <a:off x="538132" y="2182810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-1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 rot="5400000">
            <a:off x="3956090" y="2286642"/>
            <a:ext cx="9781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[NAM]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 rot="5400000">
            <a:off x="3857176" y="2275968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2499211" y="990600"/>
            <a:ext cx="494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cat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1" name="TextBox 190"/>
          <p:cNvSpPr txBox="1"/>
          <p:nvPr/>
        </p:nvSpPr>
        <p:spPr>
          <a:xfrm rot="2100060">
            <a:off x="3389831" y="2979370"/>
            <a:ext cx="494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err="1" smtClean="0">
                <a:latin typeface="Arial" pitchFamily="34" charset="0"/>
                <a:cs typeface="Arial" pitchFamily="34" charset="0"/>
              </a:rPr>
              <a:t>cat</a:t>
            </a:r>
            <a:endParaRPr lang="en-US" sz="1600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 rot="2264178">
            <a:off x="1655082" y="1718617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800954" y="1850480"/>
            <a:ext cx="1078538" cy="691747"/>
            <a:chOff x="785896" y="4648200"/>
            <a:chExt cx="1078538" cy="691747"/>
          </a:xfrm>
        </p:grpSpPr>
        <p:cxnSp>
          <p:nvCxnSpPr>
            <p:cNvPr id="137" name="Straight Connector 136"/>
            <p:cNvCxnSpPr/>
            <p:nvPr/>
          </p:nvCxnSpPr>
          <p:spPr>
            <a:xfrm flipH="1">
              <a:off x="785896" y="4648200"/>
              <a:ext cx="1078538" cy="691747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Freeform 131"/>
            <p:cNvSpPr/>
            <p:nvPr/>
          </p:nvSpPr>
          <p:spPr>
            <a:xfrm rot="14353220">
              <a:off x="1676704" y="4572388"/>
              <a:ext cx="45719" cy="273612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 rot="3569977">
              <a:off x="945332" y="5084285"/>
              <a:ext cx="45719" cy="341091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 rot="14353220" flipH="1">
              <a:off x="1714174" y="4639427"/>
              <a:ext cx="45719" cy="238559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eeform 135"/>
            <p:cNvSpPr/>
            <p:nvPr/>
          </p:nvSpPr>
          <p:spPr>
            <a:xfrm rot="3569977" flipH="1">
              <a:off x="923276" y="5026758"/>
              <a:ext cx="65449" cy="322805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4308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53698" y="523866"/>
            <a:ext cx="189564" cy="2221468"/>
            <a:chOff x="2319338" y="2743200"/>
            <a:chExt cx="271462" cy="1752600"/>
          </a:xfrm>
        </p:grpSpPr>
        <p:grpSp>
          <p:nvGrpSpPr>
            <p:cNvPr id="3" name="Group 2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Freeform 7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Freeform 5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 rot="3488015">
            <a:off x="1517177" y="2780191"/>
            <a:ext cx="162182" cy="1112620"/>
            <a:chOff x="685801" y="1295400"/>
            <a:chExt cx="271462" cy="2286000"/>
          </a:xfrm>
        </p:grpSpPr>
        <p:grpSp>
          <p:nvGrpSpPr>
            <p:cNvPr id="10" name="Group 9"/>
            <p:cNvGrpSpPr/>
            <p:nvPr/>
          </p:nvGrpSpPr>
          <p:grpSpPr>
            <a:xfrm>
              <a:off x="871538" y="1295400"/>
              <a:ext cx="85725" cy="2286000"/>
              <a:chOff x="914400" y="2188677"/>
              <a:chExt cx="85725" cy="2286000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Freeform 14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 rot="10800000">
              <a:off x="685801" y="1295400"/>
              <a:ext cx="119062" cy="2286000"/>
              <a:chOff x="914400" y="2188677"/>
              <a:chExt cx="85725" cy="2286000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Freeform 12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-27502" y="3671401"/>
            <a:ext cx="16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Ac-PrNAD</a:t>
            </a:r>
            <a:r>
              <a:rPr lang="en-US" b="1" baseline="30000" dirty="0" smtClean="0">
                <a:latin typeface="Arial" pitchFamily="34" charset="0"/>
                <a:cs typeface="Arial" pitchFamily="34" charset="0"/>
                <a:sym typeface="Wingdings"/>
              </a:rPr>
              <a:t>+</a:t>
            </a:r>
            <a:endParaRPr lang="en-US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 rot="7559765">
            <a:off x="2533291" y="2525726"/>
            <a:ext cx="45719" cy="349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51161" y="2669133"/>
            <a:ext cx="192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Ac-PrNAD</a:t>
            </a:r>
            <a:r>
              <a:rPr lang="en-US" b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+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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A</a:t>
            </a:r>
            <a:endParaRPr lang="en-US" b="1" baseline="-25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0718" y="1080601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19200" y="154533"/>
            <a:ext cx="1320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>
                <a:latin typeface="Arial" pitchFamily="34" charset="0"/>
                <a:cs typeface="Arial" pitchFamily="34" charset="0"/>
                <a:sym typeface="Wingdings"/>
              </a:rPr>
              <a:t>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Ac-Pr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 </a:t>
            </a:r>
            <a:r>
              <a:rPr lang="en-US" b="1" dirty="0">
                <a:latin typeface="Arial" pitchFamily="34" charset="0"/>
                <a:cs typeface="Arial" pitchFamily="34" charset="0"/>
                <a:sym typeface="Wingdings"/>
              </a:rPr>
              <a:t>A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 rot="3488015">
            <a:off x="1373995" y="266568"/>
            <a:ext cx="162182" cy="1112620"/>
            <a:chOff x="685801" y="1295400"/>
            <a:chExt cx="271462" cy="2286000"/>
          </a:xfrm>
        </p:grpSpPr>
        <p:grpSp>
          <p:nvGrpSpPr>
            <p:cNvPr id="25" name="Group 24"/>
            <p:cNvGrpSpPr/>
            <p:nvPr/>
          </p:nvGrpSpPr>
          <p:grpSpPr>
            <a:xfrm>
              <a:off x="871538" y="1295400"/>
              <a:ext cx="85725" cy="2286000"/>
              <a:chOff x="914400" y="2188677"/>
              <a:chExt cx="85725" cy="2286000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Freeform 29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 rot="10800000">
              <a:off x="685801" y="1295400"/>
              <a:ext cx="119062" cy="2286000"/>
              <a:chOff x="914400" y="2188677"/>
              <a:chExt cx="85725" cy="2286000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Freeform 27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813151" y="1495689"/>
            <a:ext cx="242810" cy="2204460"/>
            <a:chOff x="2319338" y="2743200"/>
            <a:chExt cx="271462" cy="1752600"/>
          </a:xfrm>
        </p:grpSpPr>
        <p:grpSp>
          <p:nvGrpSpPr>
            <p:cNvPr id="32" name="Group 31"/>
            <p:cNvGrpSpPr/>
            <p:nvPr/>
          </p:nvGrpSpPr>
          <p:grpSpPr>
            <a:xfrm>
              <a:off x="2505076" y="2743200"/>
              <a:ext cx="85724" cy="1752600"/>
              <a:chOff x="914400" y="2188677"/>
              <a:chExt cx="85725" cy="2286000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Freeform 36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 rot="10800000">
              <a:off x="2319338" y="2743200"/>
              <a:ext cx="119061" cy="1752600"/>
              <a:chOff x="914400" y="2188677"/>
              <a:chExt cx="85725" cy="2286000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Freeform 34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8" name="Rectangle 37"/>
          <p:cNvSpPr/>
          <p:nvPr/>
        </p:nvSpPr>
        <p:spPr>
          <a:xfrm rot="19395932">
            <a:off x="1148846" y="525126"/>
            <a:ext cx="5757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400" b="1" baseline="-25000" dirty="0" smtClean="0">
                <a:latin typeface="Arial" pitchFamily="34" charset="0"/>
                <a:cs typeface="Arial" pitchFamily="34" charset="0"/>
              </a:rPr>
              <a:t>d1,A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 rot="5400000">
            <a:off x="592162" y="2193484"/>
            <a:ext cx="1067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[NAD</a:t>
            </a:r>
            <a:r>
              <a:rPr lang="en-US" sz="1600" b="1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]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 rot="5400000">
            <a:off x="538132" y="2182810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-1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71800" y="1449933"/>
            <a:ext cx="5869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Bold </a:t>
            </a:r>
            <a:r>
              <a:rPr lang="en-US" dirty="0" smtClean="0"/>
              <a:t>or preferably color code the </a:t>
            </a:r>
            <a:r>
              <a:rPr lang="en-US" dirty="0" smtClean="0"/>
              <a:t>left and right </a:t>
            </a:r>
            <a:r>
              <a:rPr lang="en-US" dirty="0" smtClean="0"/>
              <a:t>sides;</a:t>
            </a:r>
          </a:p>
          <a:p>
            <a:r>
              <a:rPr lang="en-US" dirty="0"/>
              <a:t>c</a:t>
            </a:r>
            <a:r>
              <a:rPr lang="en-US" dirty="0" smtClean="0"/>
              <a:t>olor coding could match the two MST traces overlaid in </a:t>
            </a:r>
            <a:r>
              <a:rPr lang="en-US" dirty="0" err="1" smtClean="0"/>
              <a:t>pt</a:t>
            </a:r>
            <a:r>
              <a:rPr lang="en-US" dirty="0" smtClean="0"/>
              <a:t> b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 rot="19395932">
            <a:off x="1477319" y="3367138"/>
            <a:ext cx="5757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400" b="1" baseline="-25000" dirty="0" smtClean="0">
                <a:latin typeface="Arial" pitchFamily="34" charset="0"/>
                <a:cs typeface="Arial" pitchFamily="34" charset="0"/>
              </a:rPr>
              <a:t>d2,A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 rot="5400000">
            <a:off x="1701134" y="1591898"/>
            <a:ext cx="1072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1’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[NAD</a:t>
            </a:r>
            <a:r>
              <a:rPr lang="en-US" sz="1600" b="1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]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1630272" y="158122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-1’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74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96733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Slide 5 is </a:t>
            </a:r>
            <a:r>
              <a:rPr lang="en-US" dirty="0" err="1"/>
              <a:t>pt</a:t>
            </a:r>
            <a:r>
              <a:rPr lang="en-US" dirty="0"/>
              <a:t> a; this slide </a:t>
            </a:r>
            <a:r>
              <a:rPr lang="en-US" dirty="0" smtClean="0"/>
              <a:t>for titrated c-NAD with</a:t>
            </a:r>
          </a:p>
          <a:p>
            <a:r>
              <a:rPr lang="en-US" dirty="0"/>
              <a:t>a</a:t>
            </a:r>
            <a:r>
              <a:rPr lang="en-US" dirty="0" smtClean="0"/>
              <a:t>nd without sat HKL</a:t>
            </a:r>
            <a:endParaRPr lang="en-US" dirty="0"/>
          </a:p>
          <a:p>
            <a:r>
              <a:rPr lang="en-US" dirty="0" smtClean="0"/>
              <a:t>w </a:t>
            </a:r>
            <a:r>
              <a:rPr lang="en-US" dirty="0"/>
              <a:t>red and b</a:t>
            </a:r>
            <a:r>
              <a:rPr lang="en-US" dirty="0" smtClean="0"/>
              <a:t>lue </a:t>
            </a:r>
            <a:r>
              <a:rPr lang="en-US" dirty="0"/>
              <a:t>side by side on same axes</a:t>
            </a:r>
          </a:p>
          <a:p>
            <a:r>
              <a:rPr lang="en-US" dirty="0"/>
              <a:t>is </a:t>
            </a:r>
            <a:r>
              <a:rPr lang="en-US" dirty="0" err="1"/>
              <a:t>pt</a:t>
            </a:r>
            <a:r>
              <a:rPr lang="en-US" dirty="0"/>
              <a:t> </a:t>
            </a:r>
            <a:r>
              <a:rPr lang="en-US" dirty="0" smtClean="0"/>
              <a:t>b. Same format at slide 8 after revisions</a:t>
            </a:r>
          </a:p>
          <a:p>
            <a:endParaRPr lang="en-US" dirty="0"/>
          </a:p>
          <a:p>
            <a:r>
              <a:rPr lang="en-US" dirty="0" smtClean="0"/>
              <a:t>Also make a caption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213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 rot="19239064">
            <a:off x="2898415" y="1850750"/>
            <a:ext cx="60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</a:t>
            </a:r>
            <a:r>
              <a:rPr lang="en-US" b="1" baseline="-25000" dirty="0" smtClean="0"/>
              <a:t>d5,A</a:t>
            </a:r>
            <a:endParaRPr lang="en-US" b="1" baseline="-25000" dirty="0"/>
          </a:p>
        </p:txBody>
      </p:sp>
      <p:grpSp>
        <p:nvGrpSpPr>
          <p:cNvPr id="17" name="Group 16"/>
          <p:cNvGrpSpPr/>
          <p:nvPr/>
        </p:nvGrpSpPr>
        <p:grpSpPr>
          <a:xfrm rot="7502413" flipH="1">
            <a:off x="2808162" y="276930"/>
            <a:ext cx="62354" cy="1334418"/>
            <a:chOff x="914400" y="2188677"/>
            <a:chExt cx="85725" cy="2286000"/>
          </a:xfrm>
          <a:solidFill>
            <a:schemeClr val="tx1">
              <a:lumMod val="50000"/>
              <a:lumOff val="50000"/>
            </a:schemeClr>
          </a:solidFill>
        </p:grpSpPr>
        <p:cxnSp>
          <p:nvCxnSpPr>
            <p:cNvPr id="18" name="Straight Connector 17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grpFill/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/>
          <p:cNvSpPr/>
          <p:nvPr/>
        </p:nvSpPr>
        <p:spPr>
          <a:xfrm rot="7559765">
            <a:off x="2533291" y="2525726"/>
            <a:ext cx="45719" cy="349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 rot="7502413" flipH="1">
            <a:off x="1772563" y="1122861"/>
            <a:ext cx="68725" cy="1743691"/>
            <a:chOff x="914400" y="2188677"/>
            <a:chExt cx="85725" cy="22860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reeform 22"/>
            <p:cNvSpPr/>
            <p:nvPr/>
          </p:nvSpPr>
          <p:spPr>
            <a:xfrm>
              <a:off x="914400" y="4024313"/>
              <a:ext cx="85725" cy="433387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351361" y="1449933"/>
            <a:ext cx="1863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Ac-PrNAM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A</a:t>
            </a:r>
            <a:endParaRPr lang="en-US" b="1" baseline="-25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0718" y="1080601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9200" y="154533"/>
            <a:ext cx="1320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>
                <a:latin typeface="Arial" pitchFamily="34" charset="0"/>
                <a:cs typeface="Arial" pitchFamily="34" charset="0"/>
                <a:sym typeface="Wingdings"/>
              </a:rPr>
              <a:t>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Ac-Pr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 </a:t>
            </a:r>
            <a:r>
              <a:rPr lang="en-US" b="1" dirty="0">
                <a:latin typeface="Arial" pitchFamily="34" charset="0"/>
                <a:cs typeface="Arial" pitchFamily="34" charset="0"/>
                <a:sym typeface="Wingdings"/>
              </a:rPr>
              <a:t>A</a:t>
            </a:r>
            <a:endParaRPr lang="en-US" b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22761" y="2447961"/>
            <a:ext cx="1752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err="1" smtClean="0">
                <a:latin typeface="Arial" pitchFamily="34" charset="0"/>
                <a:cs typeface="Arial" pitchFamily="34" charset="0"/>
                <a:sym typeface="Wingdings"/>
              </a:rPr>
              <a:t>Ac-Pr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/>
              </a:rPr>
              <a:t> NAM</a:t>
            </a:r>
            <a:endParaRPr lang="en-US" b="1" baseline="30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 rot="3488015">
            <a:off x="1373995" y="266568"/>
            <a:ext cx="162182" cy="1112620"/>
            <a:chOff x="685801" y="1295400"/>
            <a:chExt cx="271462" cy="2286000"/>
          </a:xfrm>
        </p:grpSpPr>
        <p:grpSp>
          <p:nvGrpSpPr>
            <p:cNvPr id="29" name="Group 28"/>
            <p:cNvGrpSpPr/>
            <p:nvPr/>
          </p:nvGrpSpPr>
          <p:grpSpPr>
            <a:xfrm>
              <a:off x="871538" y="1295400"/>
              <a:ext cx="85725" cy="2286000"/>
              <a:chOff x="914400" y="2188677"/>
              <a:chExt cx="85725" cy="22860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Freeform 33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 rot="10800000">
              <a:off x="685801" y="1295400"/>
              <a:ext cx="119062" cy="2286000"/>
              <a:chOff x="914400" y="2188677"/>
              <a:chExt cx="85725" cy="2286000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914400" y="2188677"/>
                <a:ext cx="0" cy="228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Freeform 31"/>
              <p:cNvSpPr/>
              <p:nvPr/>
            </p:nvSpPr>
            <p:spPr>
              <a:xfrm>
                <a:off x="914400" y="4024313"/>
                <a:ext cx="85725" cy="433387"/>
              </a:xfrm>
              <a:custGeom>
                <a:avLst/>
                <a:gdLst>
                  <a:gd name="connsiteX0" fmla="*/ 0 w 85725"/>
                  <a:gd name="connsiteY0" fmla="*/ 433387 h 433387"/>
                  <a:gd name="connsiteX1" fmla="*/ 0 w 85725"/>
                  <a:gd name="connsiteY1" fmla="*/ 209550 h 433387"/>
                  <a:gd name="connsiteX2" fmla="*/ 85725 w 85725"/>
                  <a:gd name="connsiteY2" fmla="*/ 0 h 433387"/>
                  <a:gd name="connsiteX3" fmla="*/ 0 w 85725"/>
                  <a:gd name="connsiteY3" fmla="*/ 433387 h 43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433387">
                    <a:moveTo>
                      <a:pt x="0" y="433387"/>
                    </a:moveTo>
                    <a:lnTo>
                      <a:pt x="0" y="209550"/>
                    </a:lnTo>
                    <a:lnTo>
                      <a:pt x="85725" y="0"/>
                    </a:lnTo>
                    <a:lnTo>
                      <a:pt x="0" y="433387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8" name="Rectangle 37"/>
          <p:cNvSpPr/>
          <p:nvPr/>
        </p:nvSpPr>
        <p:spPr>
          <a:xfrm rot="19395932">
            <a:off x="1148846" y="525126"/>
            <a:ext cx="5757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400" b="1" baseline="-25000" dirty="0" smtClean="0">
                <a:latin typeface="Arial" pitchFamily="34" charset="0"/>
                <a:cs typeface="Arial" pitchFamily="34" charset="0"/>
              </a:rPr>
              <a:t>d1,A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 rot="2264178">
            <a:off x="1655082" y="1718617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2813846" y="1794996"/>
            <a:ext cx="1112620" cy="733326"/>
            <a:chOff x="832700" y="4988454"/>
            <a:chExt cx="1112620" cy="733326"/>
          </a:xfrm>
        </p:grpSpPr>
        <p:grpSp>
          <p:nvGrpSpPr>
            <p:cNvPr id="46" name="Group 45"/>
            <p:cNvGrpSpPr/>
            <p:nvPr/>
          </p:nvGrpSpPr>
          <p:grpSpPr>
            <a:xfrm rot="3488015">
              <a:off x="1307919" y="4790349"/>
              <a:ext cx="162182" cy="1112620"/>
              <a:chOff x="685801" y="1295400"/>
              <a:chExt cx="271462" cy="2286000"/>
            </a:xfrm>
            <a:solidFill>
              <a:schemeClr val="tx1">
                <a:lumMod val="50000"/>
                <a:lumOff val="50000"/>
              </a:schemeClr>
            </a:solidFill>
          </p:grpSpPr>
          <p:grpSp>
            <p:nvGrpSpPr>
              <p:cNvPr id="49" name="Group 48"/>
              <p:cNvGrpSpPr/>
              <p:nvPr/>
            </p:nvGrpSpPr>
            <p:grpSpPr>
              <a:xfrm>
                <a:off x="871538" y="1295400"/>
                <a:ext cx="85725" cy="2286000"/>
                <a:chOff x="914400" y="2188677"/>
                <a:chExt cx="85725" cy="2286000"/>
              </a:xfrm>
              <a:grpFill/>
            </p:grpSpPr>
            <p:cxnSp>
              <p:nvCxnSpPr>
                <p:cNvPr id="53" name="Straight Connector 52"/>
                <p:cNvCxnSpPr/>
                <p:nvPr/>
              </p:nvCxnSpPr>
              <p:spPr>
                <a:xfrm>
                  <a:off x="914400" y="2188677"/>
                  <a:ext cx="0" cy="2286000"/>
                </a:xfrm>
                <a:prstGeom prst="line">
                  <a:avLst/>
                </a:prstGeom>
                <a:grpFill/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Freeform 53"/>
                <p:cNvSpPr/>
                <p:nvPr/>
              </p:nvSpPr>
              <p:spPr>
                <a:xfrm>
                  <a:off x="914400" y="4024313"/>
                  <a:ext cx="85725" cy="433387"/>
                </a:xfrm>
                <a:custGeom>
                  <a:avLst/>
                  <a:gdLst>
                    <a:gd name="connsiteX0" fmla="*/ 0 w 85725"/>
                    <a:gd name="connsiteY0" fmla="*/ 433387 h 433387"/>
                    <a:gd name="connsiteX1" fmla="*/ 0 w 85725"/>
                    <a:gd name="connsiteY1" fmla="*/ 209550 h 433387"/>
                    <a:gd name="connsiteX2" fmla="*/ 85725 w 85725"/>
                    <a:gd name="connsiteY2" fmla="*/ 0 h 433387"/>
                    <a:gd name="connsiteX3" fmla="*/ 0 w 85725"/>
                    <a:gd name="connsiteY3" fmla="*/ 433387 h 4333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5725" h="433387">
                      <a:moveTo>
                        <a:pt x="0" y="433387"/>
                      </a:moveTo>
                      <a:lnTo>
                        <a:pt x="0" y="209550"/>
                      </a:lnTo>
                      <a:lnTo>
                        <a:pt x="85725" y="0"/>
                      </a:lnTo>
                      <a:lnTo>
                        <a:pt x="0" y="433387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0" name="Group 49"/>
              <p:cNvGrpSpPr/>
              <p:nvPr/>
            </p:nvGrpSpPr>
            <p:grpSpPr>
              <a:xfrm rot="10800000">
                <a:off x="685801" y="1295400"/>
                <a:ext cx="119062" cy="2286000"/>
                <a:chOff x="914400" y="2188677"/>
                <a:chExt cx="85725" cy="2286000"/>
              </a:xfrm>
              <a:grpFill/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914400" y="2188677"/>
                  <a:ext cx="0" cy="2286000"/>
                </a:xfrm>
                <a:prstGeom prst="line">
                  <a:avLst/>
                </a:prstGeom>
                <a:grpFill/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Freeform 51"/>
                <p:cNvSpPr/>
                <p:nvPr/>
              </p:nvSpPr>
              <p:spPr>
                <a:xfrm>
                  <a:off x="914400" y="4024313"/>
                  <a:ext cx="85725" cy="433387"/>
                </a:xfrm>
                <a:custGeom>
                  <a:avLst/>
                  <a:gdLst>
                    <a:gd name="connsiteX0" fmla="*/ 0 w 85725"/>
                    <a:gd name="connsiteY0" fmla="*/ 433387 h 433387"/>
                    <a:gd name="connsiteX1" fmla="*/ 0 w 85725"/>
                    <a:gd name="connsiteY1" fmla="*/ 209550 h 433387"/>
                    <a:gd name="connsiteX2" fmla="*/ 85725 w 85725"/>
                    <a:gd name="connsiteY2" fmla="*/ 0 h 433387"/>
                    <a:gd name="connsiteX3" fmla="*/ 0 w 85725"/>
                    <a:gd name="connsiteY3" fmla="*/ 433387 h 4333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5725" h="433387">
                      <a:moveTo>
                        <a:pt x="0" y="433387"/>
                      </a:moveTo>
                      <a:lnTo>
                        <a:pt x="0" y="209550"/>
                      </a:lnTo>
                      <a:lnTo>
                        <a:pt x="85725" y="0"/>
                      </a:lnTo>
                      <a:lnTo>
                        <a:pt x="0" y="433387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7" name="Oval 46"/>
            <p:cNvSpPr/>
            <p:nvPr/>
          </p:nvSpPr>
          <p:spPr>
            <a:xfrm>
              <a:off x="1894712" y="4988454"/>
              <a:ext cx="49666" cy="5604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841565" y="5665731"/>
              <a:ext cx="49666" cy="5604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3191333" y="3244334"/>
            <a:ext cx="55668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Bold </a:t>
            </a:r>
            <a:r>
              <a:rPr lang="en-US" dirty="0" smtClean="0"/>
              <a:t>or color code </a:t>
            </a:r>
            <a:r>
              <a:rPr lang="en-US" dirty="0" smtClean="0"/>
              <a:t>the  </a:t>
            </a:r>
            <a:r>
              <a:rPr lang="en-US" dirty="0" smtClean="0"/>
              <a:t>two </a:t>
            </a:r>
            <a:r>
              <a:rPr lang="en-US" dirty="0" err="1" smtClean="0"/>
              <a:t>Kd,A</a:t>
            </a:r>
            <a:r>
              <a:rPr lang="en-US" dirty="0" smtClean="0"/>
              <a:t> </a:t>
            </a:r>
            <a:r>
              <a:rPr lang="en-US" dirty="0" smtClean="0"/>
              <a:t>sides; color coding could</a:t>
            </a:r>
          </a:p>
          <a:p>
            <a:r>
              <a:rPr lang="en-US" dirty="0"/>
              <a:t>m</a:t>
            </a:r>
            <a:r>
              <a:rPr lang="en-US" dirty="0" smtClean="0"/>
              <a:t>atch the two MST traces overlaid in </a:t>
            </a:r>
            <a:r>
              <a:rPr lang="en-US" dirty="0" err="1" smtClean="0"/>
              <a:t>pt</a:t>
            </a:r>
            <a:r>
              <a:rPr lang="en-US" dirty="0" smtClean="0"/>
              <a:t> b 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 rot="2264178">
            <a:off x="2871426" y="754610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-2’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 rot="7502413" flipH="1">
            <a:off x="1690080" y="1220775"/>
            <a:ext cx="60466" cy="1743691"/>
            <a:chOff x="838978" y="2188677"/>
            <a:chExt cx="75422" cy="2286000"/>
          </a:xfrm>
        </p:grpSpPr>
        <p:cxnSp>
          <p:nvCxnSpPr>
            <p:cNvPr id="39" name="Straight Connector 38"/>
            <p:cNvCxnSpPr/>
            <p:nvPr/>
          </p:nvCxnSpPr>
          <p:spPr>
            <a:xfrm rot="10802413">
              <a:off x="914400" y="2188677"/>
              <a:ext cx="0" cy="228600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Freeform 39"/>
            <p:cNvSpPr/>
            <p:nvPr/>
          </p:nvSpPr>
          <p:spPr>
            <a:xfrm flipH="1" flipV="1">
              <a:off x="838978" y="2227386"/>
              <a:ext cx="75421" cy="483509"/>
            </a:xfrm>
            <a:custGeom>
              <a:avLst/>
              <a:gdLst>
                <a:gd name="connsiteX0" fmla="*/ 0 w 85725"/>
                <a:gd name="connsiteY0" fmla="*/ 433387 h 433387"/>
                <a:gd name="connsiteX1" fmla="*/ 0 w 85725"/>
                <a:gd name="connsiteY1" fmla="*/ 209550 h 433387"/>
                <a:gd name="connsiteX2" fmla="*/ 85725 w 85725"/>
                <a:gd name="connsiteY2" fmla="*/ 0 h 433387"/>
                <a:gd name="connsiteX3" fmla="*/ 0 w 85725"/>
                <a:gd name="connsiteY3" fmla="*/ 433387 h 43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33387">
                  <a:moveTo>
                    <a:pt x="0" y="433387"/>
                  </a:moveTo>
                  <a:lnTo>
                    <a:pt x="0" y="209550"/>
                  </a:lnTo>
                  <a:lnTo>
                    <a:pt x="85725" y="0"/>
                  </a:lnTo>
                  <a:lnTo>
                    <a:pt x="0" y="433387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2" name="Straight Connector 41"/>
          <p:cNvCxnSpPr/>
          <p:nvPr/>
        </p:nvCxnSpPr>
        <p:spPr>
          <a:xfrm rot="7502413" flipH="1">
            <a:off x="2727772" y="348148"/>
            <a:ext cx="0" cy="1334418"/>
          </a:xfrm>
          <a:prstGeom prst="lin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55"/>
          <p:cNvSpPr/>
          <p:nvPr/>
        </p:nvSpPr>
        <p:spPr>
          <a:xfrm rot="7502413" flipV="1">
            <a:off x="3081692" y="1177617"/>
            <a:ext cx="70646" cy="334056"/>
          </a:xfrm>
          <a:custGeom>
            <a:avLst/>
            <a:gdLst>
              <a:gd name="connsiteX0" fmla="*/ 0 w 85725"/>
              <a:gd name="connsiteY0" fmla="*/ 433387 h 433387"/>
              <a:gd name="connsiteX1" fmla="*/ 0 w 85725"/>
              <a:gd name="connsiteY1" fmla="*/ 209550 h 433387"/>
              <a:gd name="connsiteX2" fmla="*/ 85725 w 85725"/>
              <a:gd name="connsiteY2" fmla="*/ 0 h 433387"/>
              <a:gd name="connsiteX3" fmla="*/ 0 w 85725"/>
              <a:gd name="connsiteY3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725" h="433387">
                <a:moveTo>
                  <a:pt x="0" y="433387"/>
                </a:moveTo>
                <a:lnTo>
                  <a:pt x="0" y="209550"/>
                </a:lnTo>
                <a:lnTo>
                  <a:pt x="85725" y="0"/>
                </a:lnTo>
                <a:lnTo>
                  <a:pt x="0" y="433387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 rot="2264178">
            <a:off x="1113463" y="2065490"/>
            <a:ext cx="1222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[NAM]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 rot="2264178">
            <a:off x="2038839" y="1011808"/>
            <a:ext cx="1222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itchFamily="34" charset="0"/>
                <a:cs typeface="Arial" pitchFamily="34" charset="0"/>
              </a:rPr>
              <a:t>k</a:t>
            </a:r>
            <a:r>
              <a:rPr lang="en-US" sz="1600" b="1" baseline="-25000" dirty="0" smtClean="0">
                <a:latin typeface="Arial" pitchFamily="34" charset="0"/>
                <a:cs typeface="Arial" pitchFamily="34" charset="0"/>
              </a:rPr>
              <a:t>2’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[NAM]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218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8150"/>
            <a:ext cx="7381875" cy="641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908141"/>
              </p:ext>
            </p:extLst>
          </p:nvPr>
        </p:nvGraphicFramePr>
        <p:xfrm>
          <a:off x="4648200" y="2209800"/>
          <a:ext cx="434340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1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="1" baseline="-25000" dirty="0" err="1" smtClean="0">
                          <a:solidFill>
                            <a:schemeClr val="tx1"/>
                          </a:solidFill>
                        </a:rPr>
                        <a:t>d_HKL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, 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FF"/>
                          </a:solidFill>
                        </a:rPr>
                        <a:t>Ac-</a:t>
                      </a:r>
                      <a:r>
                        <a:rPr lang="en-US" sz="1600" b="1" dirty="0" err="1" smtClean="0">
                          <a:solidFill>
                            <a:srgbClr val="0000FF"/>
                          </a:solidFill>
                        </a:rPr>
                        <a:t>MnSOD</a:t>
                      </a:r>
                      <a:endParaRPr lang="en-US" sz="1600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00FF"/>
                          </a:solidFill>
                        </a:rPr>
                        <a:t>2.99</a:t>
                      </a:r>
                      <a:endParaRPr 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Ac-</a:t>
                      </a: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</a:rPr>
                        <a:t>MnSOD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 + NAM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0.85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67400" y="1143000"/>
            <a:ext cx="34010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7 is </a:t>
            </a:r>
            <a:r>
              <a:rPr lang="en-US" dirty="0" err="1" smtClean="0"/>
              <a:t>pt</a:t>
            </a:r>
            <a:r>
              <a:rPr lang="en-US" dirty="0" smtClean="0"/>
              <a:t> a; this slide w red and </a:t>
            </a:r>
          </a:p>
          <a:p>
            <a:r>
              <a:rPr lang="en-US" dirty="0" smtClean="0"/>
              <a:t>Blue side by side on same axes</a:t>
            </a:r>
          </a:p>
          <a:p>
            <a:r>
              <a:rPr lang="en-US" dirty="0"/>
              <a:t>i</a:t>
            </a:r>
            <a:r>
              <a:rPr lang="en-US" dirty="0" smtClean="0"/>
              <a:t>s </a:t>
            </a:r>
            <a:r>
              <a:rPr lang="en-US" dirty="0" err="1" smtClean="0"/>
              <a:t>pt</a:t>
            </a:r>
            <a:r>
              <a:rPr lang="en-US" dirty="0" smtClean="0"/>
              <a:t> b. Also </a:t>
            </a:r>
            <a:r>
              <a:rPr lang="en-US" dirty="0"/>
              <a:t>make a </a:t>
            </a:r>
            <a:r>
              <a:rPr lang="en-US" dirty="0" smtClean="0"/>
              <a:t>caption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47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448</Words>
  <Application>Microsoft Office PowerPoint</Application>
  <PresentationFormat>On-screen Show (4:3)</PresentationFormat>
  <Paragraphs>143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raj</cp:lastModifiedBy>
  <cp:revision>15</cp:revision>
  <dcterms:created xsi:type="dcterms:W3CDTF">2015-10-26T14:21:39Z</dcterms:created>
  <dcterms:modified xsi:type="dcterms:W3CDTF">2017-05-27T14:48:10Z</dcterms:modified>
</cp:coreProperties>
</file>