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59" r:id="rId4"/>
    <p:sldId id="268" r:id="rId5"/>
    <p:sldId id="269" r:id="rId6"/>
    <p:sldId id="262" r:id="rId7"/>
    <p:sldId id="263" r:id="rId8"/>
    <p:sldId id="264" r:id="rId9"/>
    <p:sldId id="270" r:id="rId10"/>
    <p:sldId id="265" r:id="rId11"/>
    <p:sldId id="272" r:id="rId12"/>
    <p:sldId id="277" r:id="rId13"/>
    <p:sldId id="257" r:id="rId14"/>
    <p:sldId id="278" r:id="rId15"/>
    <p:sldId id="273" r:id="rId16"/>
    <p:sldId id="281" r:id="rId17"/>
    <p:sldId id="274" r:id="rId18"/>
    <p:sldId id="284" r:id="rId19"/>
    <p:sldId id="283" r:id="rId20"/>
    <p:sldId id="282" r:id="rId21"/>
    <p:sldId id="285" r:id="rId22"/>
    <p:sldId id="266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106" autoAdjust="0"/>
  </p:normalViewPr>
  <p:slideViewPr>
    <p:cSldViewPr>
      <p:cViewPr varScale="1">
        <p:scale>
          <a:sx n="73" d="100"/>
          <a:sy n="73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D71F9-6BA9-47B5-A0CB-8F83CF5A9BA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379E-A625-4181-A0FE-8B541ECF3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96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379E-A625-4181-A0FE-8B541ECF38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379E-A625-4181-A0FE-8B541ECF38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our first paper, we emphasized</a:t>
            </a:r>
            <a:r>
              <a:rPr lang="en-US" baseline="0" dirty="0" smtClean="0"/>
              <a:t> the importance of substrate binding. We have focused on NAD+ binding site, which include AB pocket for productive mode, and AB pockets for nonproductive mode. According to inhibition mode, therefore our assumption was for noncompetitive inhibition, inhibitor occupied C pocket while NAD+ was in AB pose. For competitive inhibition, inhibitor compete with NAD+ for C pocket binding since NAD+ can not be docked into B pocket. However, in our model, we did not include some possibilities that NAD+ can be docked into other place other than B pocket.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379E-A625-4181-A0FE-8B541ECF38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379E-A625-4181-A0FE-8B541ECF38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most potent natural product activator identified was </a:t>
            </a:r>
            <a:r>
              <a:rPr lang="en-US" dirty="0" err="1" smtClean="0"/>
              <a:t>resveratrol</a:t>
            </a:r>
            <a:r>
              <a:rPr lang="en-US" dirty="0" smtClean="0"/>
              <a:t> 3 in terms of its ability to activate the enzyme in vitro and to extend lifespan in S. </a:t>
            </a:r>
            <a:r>
              <a:rPr lang="en-US" dirty="0" err="1" smtClean="0"/>
              <a:t>cerevisiae</a:t>
            </a:r>
            <a:r>
              <a:rPr lang="en-US" dirty="0" smtClean="0"/>
              <a:t> in a Sir2-dependent manner. Additional </a:t>
            </a:r>
            <a:r>
              <a:rPr lang="en-US" dirty="0" err="1" smtClean="0"/>
              <a:t>polyphenolic</a:t>
            </a:r>
            <a:r>
              <a:rPr lang="en-US" dirty="0" smtClean="0"/>
              <a:t> plant metabolites were also identified as activators of SIRT1 enzyme activity, but not more potent than </a:t>
            </a:r>
            <a:r>
              <a:rPr lang="en-US" dirty="0" err="1" smtClean="0"/>
              <a:t>resveratrol</a:t>
            </a:r>
            <a:r>
              <a:rPr lang="en-US" dirty="0" smtClean="0"/>
              <a:t>. The structure–activity relationship (SAR) surrounding </a:t>
            </a:r>
            <a:r>
              <a:rPr lang="en-US" dirty="0" err="1" smtClean="0"/>
              <a:t>resveratrol</a:t>
            </a:r>
            <a:r>
              <a:rPr lang="en-US" dirty="0" smtClean="0"/>
              <a:t> has been explored for SIRT1 activation</a:t>
            </a:r>
            <a:r>
              <a:rPr lang="en-US" baseline="0" dirty="0" smtClean="0"/>
              <a:t> </a:t>
            </a:r>
            <a:r>
              <a:rPr lang="en-US" dirty="0" smtClean="0"/>
              <a:t>and the hydroxyl </a:t>
            </a:r>
            <a:r>
              <a:rPr lang="en-US" dirty="0" err="1" smtClean="0"/>
              <a:t>substituents</a:t>
            </a:r>
            <a:r>
              <a:rPr lang="en-US" dirty="0" smtClean="0"/>
              <a:t> at the 3 and 5 positions of the A ring were identified as crucial for activity, while modification at the 40 position of the B ring could be tolerated. </a:t>
            </a:r>
            <a:r>
              <a:rPr lang="en-US" dirty="0" err="1" smtClean="0"/>
              <a:t>Nayagam</a:t>
            </a:r>
            <a:r>
              <a:rPr lang="en-US" dirty="0" smtClean="0"/>
              <a:t> and Wang describe the identification and in vitro characterization of non-</a:t>
            </a:r>
            <a:r>
              <a:rPr lang="en-US" dirty="0" err="1" smtClean="0"/>
              <a:t>polyphenolic</a:t>
            </a:r>
            <a:r>
              <a:rPr lang="en-US" dirty="0" smtClean="0"/>
              <a:t> SIRT1 activators based on </a:t>
            </a:r>
            <a:r>
              <a:rPr lang="en-US" dirty="0" err="1" smtClean="0"/>
              <a:t>imidazoquinoxaline</a:t>
            </a:r>
            <a:r>
              <a:rPr lang="en-US" dirty="0" smtClean="0"/>
              <a:t> and </a:t>
            </a:r>
            <a:r>
              <a:rPr lang="en-US" dirty="0" err="1" smtClean="0"/>
              <a:t>pyrroloquinoxaline</a:t>
            </a:r>
            <a:r>
              <a:rPr lang="en-US" dirty="0" smtClean="0"/>
              <a:t> scaffolds. These compounds exhibit </a:t>
            </a:r>
            <a:r>
              <a:rPr lang="en-US" dirty="0" err="1" smtClean="0"/>
              <a:t>micromolar</a:t>
            </a:r>
            <a:r>
              <a:rPr lang="en-US" dirty="0" smtClean="0"/>
              <a:t> potency and the ability to activate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SIRT1 by approximately twofold in vitro, and are functionally active in cellular assays.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Novel small-molecule activators of SIRT1 (SRT2183 5, SRT1460 6, and SRT1720 7) compounds are structurally unrelated to any of the previously identified SIRT1 activators, significantly more potent, orally </a:t>
            </a:r>
            <a:r>
              <a:rPr lang="en-US" dirty="0" err="1" smtClean="0"/>
              <a:t>bioavailable</a:t>
            </a:r>
            <a:r>
              <a:rPr lang="en-US" dirty="0" smtClean="0"/>
              <a:t>, and active in vivo. From initial hits identified by high-throughput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screening, these compounds were derived from SAR studies conducted using a high-throughput mass spectrometry assay to optimize the potency and maximal activation of SIRT1.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4ECA3-482F-41EC-AF84-72CD20EA32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7BAA5-C229-476E-BCBF-6DD75435BA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85E7-383A-4747-BF93-87F0C447F3E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3B29D-4F63-4A79-BD9E-F28A1DAEC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0"/>
            <a:ext cx="609448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PMC-AT Group Meeting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smtClean="0"/>
              <a:t>Experimental section)</a:t>
            </a:r>
            <a:endParaRPr lang="en-US" sz="2000" dirty="0" smtClean="0"/>
          </a:p>
          <a:p>
            <a:pPr algn="ctr"/>
            <a:r>
              <a:rPr lang="en-US" sz="2000" dirty="0" smtClean="0"/>
              <a:t>Ping LIN</a:t>
            </a:r>
          </a:p>
          <a:p>
            <a:pPr algn="ctr"/>
            <a:r>
              <a:rPr lang="en-US" sz="2000" dirty="0" smtClean="0"/>
              <a:t>Xiangying Guan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dirty="0" smtClean="0"/>
              <a:t>Oct. 18,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8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8991600" cy="2496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 smtClean="0"/>
              <a:t>Proposed mechanism of SIRT3 </a:t>
            </a:r>
            <a:r>
              <a:rPr lang="en-US" u="sng" dirty="0" err="1" smtClean="0"/>
              <a:t>deacetlyation</a:t>
            </a:r>
            <a:r>
              <a:rPr lang="en-US" u="sng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Substrate Binding and Base Exchange may coexist.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581400"/>
            <a:ext cx="815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Substrate Binding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519446"/>
            <a:ext cx="853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Avalos JL, </a:t>
            </a:r>
            <a:r>
              <a:rPr lang="en-US" sz="800" dirty="0" err="1">
                <a:latin typeface="Calibri" pitchFamily="34" charset="0"/>
              </a:rPr>
              <a:t>Bever</a:t>
            </a:r>
            <a:r>
              <a:rPr lang="en-US" sz="800" dirty="0">
                <a:latin typeface="Calibri" pitchFamily="34" charset="0"/>
              </a:rPr>
              <a:t> KM, </a:t>
            </a:r>
            <a:r>
              <a:rPr lang="en-US" sz="800" dirty="0" err="1">
                <a:latin typeface="Calibri" pitchFamily="34" charset="0"/>
              </a:rPr>
              <a:t>Wolberger</a:t>
            </a:r>
            <a:r>
              <a:rPr lang="en-US" sz="800" dirty="0">
                <a:latin typeface="Calibri" pitchFamily="34" charset="0"/>
              </a:rPr>
              <a:t> C (2005) Molecular Cell, 17,  859-868.</a:t>
            </a:r>
          </a:p>
          <a:p>
            <a:r>
              <a:rPr lang="en-US" sz="800" dirty="0" err="1">
                <a:latin typeface="Calibri" pitchFamily="34" charset="0"/>
              </a:rPr>
              <a:t>Denu</a:t>
            </a:r>
            <a:r>
              <a:rPr lang="en-US" sz="800" dirty="0">
                <a:latin typeface="Calibri" pitchFamily="34" charset="0"/>
              </a:rPr>
              <a:t>, J.M. (2003). Trends </a:t>
            </a:r>
            <a:r>
              <a:rPr lang="en-US" sz="800" dirty="0" err="1">
                <a:latin typeface="Calibri" pitchFamily="34" charset="0"/>
              </a:rPr>
              <a:t>Biochem</a:t>
            </a:r>
            <a:r>
              <a:rPr lang="en-US" sz="800" dirty="0">
                <a:latin typeface="Calibri" pitchFamily="34" charset="0"/>
              </a:rPr>
              <a:t>. Sci. </a:t>
            </a:r>
            <a:r>
              <a:rPr lang="en-US" sz="800" i="1" dirty="0">
                <a:latin typeface="Calibri" pitchFamily="34" charset="0"/>
              </a:rPr>
              <a:t>28, 41–48</a:t>
            </a:r>
            <a:r>
              <a:rPr lang="en-US" sz="800" i="1" dirty="0" smtClean="0">
                <a:latin typeface="Calibri" pitchFamily="34" charset="0"/>
              </a:rPr>
              <a:t>.</a:t>
            </a:r>
            <a:endParaRPr lang="en-US" sz="800" i="1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4191000"/>
            <a:ext cx="8382000" cy="2153810"/>
            <a:chOff x="533400" y="4191000"/>
            <a:chExt cx="8382000" cy="21538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4191000"/>
              <a:ext cx="2228279" cy="2153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1800" y="4222879"/>
              <a:ext cx="2329564" cy="210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410200" y="4419600"/>
              <a:ext cx="35052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In the absence of substrate peptide, NAD</a:t>
              </a:r>
              <a:r>
                <a:rPr lang="en-US" sz="1400" baseline="30000" dirty="0" smtClean="0">
                  <a:latin typeface="Calibri" pitchFamily="34" charset="0"/>
                </a:rPr>
                <a:t>+</a:t>
              </a:r>
              <a:r>
                <a:rPr lang="en-US" sz="1400" dirty="0" smtClean="0">
                  <a:latin typeface="Calibri" pitchFamily="34" charset="0"/>
                </a:rPr>
                <a:t> can bind in the A and B pockets of </a:t>
              </a:r>
              <a:r>
                <a:rPr lang="en-US" sz="1400" dirty="0" err="1" smtClean="0">
                  <a:latin typeface="Calibri" pitchFamily="34" charset="0"/>
                </a:rPr>
                <a:t>sirtuins</a:t>
              </a:r>
              <a:r>
                <a:rPr lang="en-US" sz="1400" dirty="0" smtClean="0">
                  <a:latin typeface="Calibri" pitchFamily="34" charset="0"/>
                </a:rPr>
                <a:t> in alternative, non-productive conformations (</a:t>
              </a:r>
              <a:r>
                <a:rPr lang="en-US" sz="1400" dirty="0" err="1" smtClean="0">
                  <a:latin typeface="Calibri" pitchFamily="34" charset="0"/>
                </a:rPr>
                <a:t>Fig.B</a:t>
              </a:r>
              <a:r>
                <a:rPr lang="en-US" sz="1400" dirty="0" smtClean="0">
                  <a:latin typeface="Calibri" pitchFamily="34" charset="0"/>
                </a:rPr>
                <a:t>). In the presence of a substrate peptide (</a:t>
              </a:r>
              <a:r>
                <a:rPr lang="en-US" sz="1400" dirty="0" err="1" smtClean="0">
                  <a:latin typeface="Calibri" pitchFamily="34" charset="0"/>
                </a:rPr>
                <a:t>Fig.C</a:t>
              </a:r>
              <a:r>
                <a:rPr lang="en-US" sz="1400" dirty="0" smtClean="0">
                  <a:latin typeface="Calibri" pitchFamily="34" charset="0"/>
                </a:rPr>
                <a:t>.), NAD</a:t>
              </a:r>
              <a:r>
                <a:rPr lang="en-US" sz="1400" baseline="30000" dirty="0" smtClean="0">
                  <a:latin typeface="Calibri" pitchFamily="34" charset="0"/>
                </a:rPr>
                <a:t>+</a:t>
              </a:r>
              <a:r>
                <a:rPr lang="en-US" sz="1400" dirty="0" smtClean="0">
                  <a:latin typeface="Calibri" pitchFamily="34" charset="0"/>
                </a:rPr>
                <a:t> binds in a precise productive conformation that buries its </a:t>
              </a:r>
              <a:r>
                <a:rPr lang="en-US" sz="1400" dirty="0" err="1" smtClean="0">
                  <a:latin typeface="Calibri" pitchFamily="34" charset="0"/>
                </a:rPr>
                <a:t>nicotinamide</a:t>
              </a:r>
              <a:r>
                <a:rPr lang="en-US" sz="1400" dirty="0" smtClean="0">
                  <a:latin typeface="Calibri" pitchFamily="34" charset="0"/>
                </a:rPr>
                <a:t> moiety in the highly  conserved C pocket of </a:t>
              </a:r>
              <a:r>
                <a:rPr lang="en-US" sz="1400" dirty="0" err="1" smtClean="0">
                  <a:latin typeface="Calibri" pitchFamily="34" charset="0"/>
                </a:rPr>
                <a:t>sirtuins</a:t>
              </a:r>
              <a:r>
                <a:rPr lang="en-US" sz="1400" dirty="0" smtClean="0">
                  <a:latin typeface="Calibri" pitchFamily="34" charset="0"/>
                </a:rPr>
                <a:t>.</a:t>
              </a:r>
              <a:endParaRPr lang="en-US" sz="14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4191000"/>
            <a:ext cx="84582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       </a:t>
            </a:r>
            <a:r>
              <a:rPr lang="en-US" sz="2800" b="1" dirty="0" smtClean="0"/>
              <a:t>Are AB or AC pockets the only poses for NAD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 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42771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Other Inhibition Mechanisms</a:t>
            </a: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Ex-527 occupies </a:t>
            </a:r>
            <a:r>
              <a:rPr lang="en-US" dirty="0"/>
              <a:t>the </a:t>
            </a:r>
            <a:r>
              <a:rPr lang="en-US" dirty="0" err="1" smtClean="0"/>
              <a:t>nicotinamide</a:t>
            </a:r>
            <a:r>
              <a:rPr lang="en-US" dirty="0" smtClean="0"/>
              <a:t> site </a:t>
            </a:r>
            <a:r>
              <a:rPr lang="en-US" dirty="0"/>
              <a:t>and a neighboring </a:t>
            </a:r>
            <a:r>
              <a:rPr lang="en-US" dirty="0" smtClean="0"/>
              <a:t>pocket and binds to intermediate, which stabilizes the closed enzyme conformation preventing product release.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4296700"/>
            <a:ext cx="8583833" cy="2404396"/>
            <a:chOff x="152400" y="4296700"/>
            <a:chExt cx="8583833" cy="240439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302" y="4296700"/>
              <a:ext cx="2748931" cy="24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2400" y="4495800"/>
              <a:ext cx="588515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 smtClean="0"/>
                <a:t>Structures </a:t>
              </a:r>
              <a:r>
                <a:rPr lang="en-US" dirty="0"/>
                <a:t>of the complexes </a:t>
              </a:r>
              <a:r>
                <a:rPr lang="en-US" dirty="0" err="1"/>
                <a:t>sirtinol</a:t>
              </a:r>
              <a:r>
                <a:rPr lang="en-US" dirty="0"/>
                <a:t>/</a:t>
              </a:r>
              <a:r>
                <a:rPr lang="en-US" dirty="0" err="1"/>
                <a:t>Salermide</a:t>
              </a:r>
              <a:r>
                <a:rPr lang="en-US" dirty="0"/>
                <a:t> with human Sirt2 histone </a:t>
              </a:r>
              <a:r>
                <a:rPr lang="en-US" dirty="0" err="1" smtClean="0"/>
                <a:t>deacetylase</a:t>
              </a:r>
              <a:r>
                <a:rPr lang="en-US" dirty="0" smtClean="0"/>
                <a:t> </a:t>
              </a:r>
              <a:r>
                <a:rPr lang="en-US" dirty="0" err="1" smtClean="0"/>
                <a:t>modelled</a:t>
              </a:r>
              <a:r>
                <a:rPr lang="en-US" dirty="0" smtClean="0"/>
                <a:t> </a:t>
              </a:r>
              <a:r>
                <a:rPr lang="en-US" dirty="0"/>
                <a:t>by docking these two ligands onto the C-pocket of Sirt2 structure after minimization. The white arrow shows the </a:t>
              </a:r>
              <a:r>
                <a:rPr lang="en-US" dirty="0" smtClean="0"/>
                <a:t>polar interaction </a:t>
              </a:r>
              <a:r>
                <a:rPr lang="en-US" dirty="0"/>
                <a:t>between the carbonyl group of the amide of </a:t>
              </a:r>
              <a:r>
                <a:rPr lang="en-US" dirty="0" err="1"/>
                <a:t>Salermide</a:t>
              </a:r>
              <a:r>
                <a:rPr lang="en-US" dirty="0"/>
                <a:t> and Gln167 of Sirt1, which is absent in the case of </a:t>
              </a:r>
              <a:r>
                <a:rPr lang="en-US" dirty="0" err="1"/>
                <a:t>sirtinol</a:t>
              </a:r>
              <a:r>
                <a:rPr lang="en-US" dirty="0"/>
                <a:t>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535" y="228600"/>
            <a:ext cx="326626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8600" y="1821015"/>
            <a:ext cx="8507633" cy="2546588"/>
            <a:chOff x="228600" y="1821015"/>
            <a:chExt cx="8507633" cy="25465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1015"/>
              <a:ext cx="2743200" cy="254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097433" y="2590800"/>
              <a:ext cx="5638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SirT5 binds to </a:t>
              </a:r>
              <a:r>
                <a:rPr lang="en-US" dirty="0" err="1"/>
                <a:t>suramin</a:t>
              </a:r>
              <a:r>
                <a:rPr lang="en-US" dirty="0"/>
                <a:t>. The two SirT5 monomers, </a:t>
              </a:r>
              <a:r>
                <a:rPr lang="en-US" dirty="0" err="1"/>
                <a:t>suramin</a:t>
              </a:r>
              <a:r>
                <a:rPr lang="en-US" dirty="0"/>
                <a:t> and zinc atoms </a:t>
              </a:r>
              <a:r>
                <a:rPr lang="en-US" dirty="0" smtClean="0"/>
                <a:t>are colored </a:t>
              </a:r>
              <a:r>
                <a:rPr lang="en-US" dirty="0"/>
                <a:t>in blue, purple, green and yellow, respectively.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110067"/>
            <a:ext cx="9022289" cy="6624896"/>
            <a:chOff x="5105400" y="110067"/>
            <a:chExt cx="8792911" cy="6624896"/>
          </a:xfrm>
        </p:grpSpPr>
        <p:sp>
          <p:nvSpPr>
            <p:cNvPr id="9" name="Rectangle 8"/>
            <p:cNvSpPr/>
            <p:nvPr/>
          </p:nvSpPr>
          <p:spPr>
            <a:xfrm>
              <a:off x="5105400" y="110067"/>
              <a:ext cx="8763000" cy="6624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28188" y="1371600"/>
              <a:ext cx="8570123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For inhibitor design</a:t>
              </a:r>
            </a:p>
            <a:p>
              <a:pPr algn="ctr"/>
              <a:endParaRPr lang="en-US" sz="2800" dirty="0" smtClean="0"/>
            </a:p>
            <a:p>
              <a:pPr algn="ctr"/>
              <a:r>
                <a:rPr lang="en-US" sz="2800" dirty="0" smtClean="0"/>
                <a:t>Only target C pocket binding ?</a:t>
              </a:r>
            </a:p>
            <a:p>
              <a:pPr algn="ctr"/>
              <a:r>
                <a:rPr lang="en-US" sz="2800" dirty="0" smtClean="0"/>
                <a:t>or</a:t>
              </a:r>
            </a:p>
            <a:p>
              <a:pPr algn="ctr"/>
              <a:r>
                <a:rPr lang="en-US" sz="2800" dirty="0" smtClean="0"/>
                <a:t>Expand the target area to emphasize potency of inhibition?</a:t>
              </a:r>
            </a:p>
            <a:p>
              <a:pPr algn="ctr"/>
              <a:r>
                <a:rPr lang="en-US" sz="2800" dirty="0"/>
                <a:t> 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67" y="304800"/>
            <a:ext cx="815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Base Exchange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6105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bond cleavage step is usually faster than the downstream chemistry of the </a:t>
            </a:r>
            <a:r>
              <a:rPr lang="en-US" sz="1600" dirty="0" err="1" smtClean="0"/>
              <a:t>imidate</a:t>
            </a:r>
            <a:r>
              <a:rPr lang="en-US" sz="1600" dirty="0" smtClean="0"/>
              <a:t> intermediate (Jackson, Schmidt et al, 2003; </a:t>
            </a:r>
            <a:r>
              <a:rPr lang="en-US" sz="1600" dirty="0" err="1" smtClean="0"/>
              <a:t>Sauve</a:t>
            </a:r>
            <a:r>
              <a:rPr lang="en-US" sz="1600" dirty="0" smtClean="0"/>
              <a:t>, Schramm, 2003; </a:t>
            </a:r>
            <a:r>
              <a:rPr lang="en-US" sz="1600" dirty="0" err="1" smtClean="0"/>
              <a:t>Borra</a:t>
            </a:r>
            <a:r>
              <a:rPr lang="en-US" sz="1600" dirty="0" smtClean="0"/>
              <a:t>, Langer et al, 2004).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The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bond cleavage step is not rate limiting and the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base-exchange rate proceeds faster than the </a:t>
            </a:r>
            <a:r>
              <a:rPr lang="en-US" sz="1600" dirty="0" err="1" smtClean="0"/>
              <a:t>deacetylation</a:t>
            </a:r>
            <a:r>
              <a:rPr lang="en-US" sz="1600" dirty="0" smtClean="0"/>
              <a:t> reaction rate (Jackson, Schmidt et al, 2003; </a:t>
            </a:r>
            <a:r>
              <a:rPr lang="en-US" sz="1600" dirty="0" err="1" smtClean="0"/>
              <a:t>Sauve</a:t>
            </a:r>
            <a:r>
              <a:rPr lang="en-US" sz="1600" dirty="0" smtClean="0"/>
              <a:t>, Schramm, 2003).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When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base-exchange rate greatly exceeds the </a:t>
            </a:r>
            <a:r>
              <a:rPr lang="en-US" sz="1600" dirty="0" err="1" smtClean="0"/>
              <a:t>deacetylation</a:t>
            </a:r>
            <a:r>
              <a:rPr lang="en-US" sz="1600" dirty="0" smtClean="0"/>
              <a:t> rate (</a:t>
            </a:r>
            <a:r>
              <a:rPr lang="en-US" sz="1600" i="1" dirty="0" smtClean="0"/>
              <a:t>k</a:t>
            </a:r>
            <a:r>
              <a:rPr lang="en-US" sz="1600" i="1" baseline="-25000" dirty="0" smtClean="0"/>
              <a:t>-1</a:t>
            </a:r>
            <a:r>
              <a:rPr lang="en-US" sz="1600" dirty="0" smtClean="0"/>
              <a:t> &gt;</a:t>
            </a:r>
            <a:r>
              <a:rPr lang="en-US" sz="1600" i="1" dirty="0" smtClean="0"/>
              <a:t>k</a:t>
            </a:r>
            <a:r>
              <a:rPr lang="en-US" sz="1600" i="1" baseline="-25000" dirty="0" smtClean="0"/>
              <a:t>2</a:t>
            </a:r>
            <a:r>
              <a:rPr lang="en-US" sz="1600" dirty="0" smtClean="0"/>
              <a:t>), NAM inhibition is efficient.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If the base-exchange rate is slower than the </a:t>
            </a:r>
            <a:r>
              <a:rPr lang="en-US" sz="1600" dirty="0" err="1" smtClean="0"/>
              <a:t>deacetylation</a:t>
            </a:r>
            <a:r>
              <a:rPr lang="en-US" sz="1600" dirty="0" smtClean="0"/>
              <a:t> rate (</a:t>
            </a:r>
            <a:r>
              <a:rPr lang="en-US" sz="1600" i="1" dirty="0" smtClean="0"/>
              <a:t>k</a:t>
            </a:r>
            <a:r>
              <a:rPr lang="en-US" sz="1600" baseline="-25000" dirty="0" smtClean="0"/>
              <a:t>−1</a:t>
            </a:r>
            <a:r>
              <a:rPr lang="en-US" sz="1600" dirty="0" smtClean="0"/>
              <a:t>&lt;</a:t>
            </a:r>
            <a:r>
              <a:rPr lang="en-US" sz="1600" i="1" dirty="0" smtClean="0"/>
              <a:t>k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), inhibition of </a:t>
            </a:r>
            <a:r>
              <a:rPr lang="en-US" sz="1600" dirty="0" err="1" smtClean="0"/>
              <a:t>deacetylation</a:t>
            </a:r>
            <a:r>
              <a:rPr lang="en-US" sz="1600" dirty="0" smtClean="0"/>
              <a:t> by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will not complete, such as the inhibition of Af2Sir2 </a:t>
            </a:r>
            <a:r>
              <a:rPr lang="en-US" sz="1600" dirty="0" err="1" smtClean="0"/>
              <a:t>deacetylase</a:t>
            </a:r>
            <a:r>
              <a:rPr lang="en-US" sz="1600" dirty="0" smtClean="0"/>
              <a:t> reaction by NAM does not exceed 50% (</a:t>
            </a:r>
            <a:r>
              <a:rPr lang="en-US" sz="1600" dirty="0" err="1" smtClean="0"/>
              <a:t>Sauve</a:t>
            </a:r>
            <a:r>
              <a:rPr lang="en-US" sz="1600" dirty="0" smtClean="0"/>
              <a:t>, Schramm, 2003). This type of inhibition is called hyperbolic or non-linear inhibition. This causes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to be slower in reacting with the intermediate, relative to forward chemistry and results in hyperbolic inhibition.</a:t>
            </a:r>
            <a:endParaRPr lang="en-US" sz="16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4953000" cy="197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82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7315200" cy="2133600"/>
          </a:xfrm>
          <a:prstGeom prst="rect">
            <a:avLst/>
          </a:prstGeom>
          <a:noFill/>
        </p:spPr>
      </p:pic>
      <p:pic>
        <p:nvPicPr>
          <p:cNvPr id="7169" name="Picture 0" descr="030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" y="4152900"/>
            <a:ext cx="7792720" cy="22479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Radioactive labeled reagents are involved in all of the current published methods for detection of NAM exchange rate.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Microplate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filtration assay for NAM release from NAD using a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boronic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acid resin.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McDonagh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T et al. Methods 36 (2005) 346.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3528536"/>
            <a:ext cx="75389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Sir2 Regulation by NAM results from switching between base exchange and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deacetylation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chemistry.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Sauve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AA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schramm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VL. Biochemistry 42(2003)9249-9256.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majority of drug discovery projects rely upon estimates of compound affinity to a target protein to guide lead seeking medicinal chemistry in early stages when high compound numbers are being screened.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need for kinetics study early in the drug discovery process</a:t>
            </a:r>
            <a:endParaRPr lang="en-US" u="sng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1143000"/>
            <a:ext cx="8077200" cy="3167062"/>
            <a:chOff x="228600" y="1143000"/>
            <a:chExt cx="8077200" cy="31670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143000"/>
              <a:ext cx="5003040" cy="316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5410200" y="1752600"/>
              <a:ext cx="28956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Affinity (K</a:t>
              </a:r>
              <a:r>
                <a:rPr lang="en-US" sz="1400" baseline="-25000" dirty="0" smtClean="0"/>
                <a:t>D</a:t>
              </a:r>
              <a:r>
                <a:rPr lang="en-US" sz="1400" dirty="0" smtClean="0"/>
                <a:t>) for a target protein, derived from IC50, is used regularly to rank compound performance. K</a:t>
              </a:r>
              <a:r>
                <a:rPr lang="en-US" sz="1400" baseline="-25000" dirty="0" smtClean="0"/>
                <a:t>D</a:t>
              </a:r>
              <a:r>
                <a:rPr lang="en-US" sz="1400" dirty="0" smtClean="0"/>
                <a:t> is dependent on both the association (on) and dissociation (off) rates of the compound and it is not possible to predict these from the K</a:t>
              </a:r>
              <a:r>
                <a:rPr lang="en-US" sz="1400" baseline="-25000" dirty="0" smtClean="0"/>
                <a:t>D</a:t>
              </a:r>
              <a:r>
                <a:rPr lang="en-US" sz="1400" dirty="0" smtClean="0"/>
                <a:t> as shown in Table below.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4495800"/>
            <a:ext cx="8553450" cy="1954753"/>
            <a:chOff x="304800" y="4495800"/>
            <a:chExt cx="8553450" cy="1954753"/>
          </a:xfrm>
        </p:grpSpPr>
        <p:sp>
          <p:nvSpPr>
            <p:cNvPr id="7" name="Rectangle 6"/>
            <p:cNvSpPr/>
            <p:nvPr/>
          </p:nvSpPr>
          <p:spPr>
            <a:xfrm>
              <a:off x="304800" y="5105400"/>
              <a:ext cx="3657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1400" dirty="0" smtClean="0"/>
                <a:t> Increased residence time gives better duration of action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400" dirty="0" smtClean="0"/>
                <a:t> Improved selectivity due to differential off-rates</a:t>
              </a:r>
              <a:endParaRPr lang="en-US" sz="14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2400" y="4495800"/>
              <a:ext cx="4895850" cy="1954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105278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784" y="990600"/>
            <a:ext cx="383021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smtClean="0">
                <a:solidFill>
                  <a:srgbClr val="00B0F0"/>
                </a:solidFill>
              </a:rPr>
              <a:t>Inhibitor Screening</a:t>
            </a:r>
            <a:endParaRPr lang="en-US" sz="37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2003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Our interests</a:t>
            </a:r>
            <a:endParaRPr lang="en-US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676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IC50_ the potency of inhibitor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Inhibition mode _ inhibition mechanism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Binding affinity _ direct comparison to simulation 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2743200"/>
            <a:ext cx="6934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Methods</a:t>
            </a:r>
          </a:p>
          <a:p>
            <a:r>
              <a:rPr lang="en-US" sz="1400" dirty="0" smtClean="0"/>
              <a:t>Radio-labeled </a:t>
            </a:r>
            <a:r>
              <a:rPr lang="en-US" sz="1400" dirty="0" err="1" smtClean="0"/>
              <a:t>ligand_binding</a:t>
            </a:r>
            <a:r>
              <a:rPr lang="en-US" sz="1400" dirty="0" smtClean="0"/>
              <a:t>-site </a:t>
            </a:r>
            <a:r>
              <a:rPr lang="en-US" sz="1400" dirty="0"/>
              <a:t>competition between a hot ligand and a cold ligand (untagged ligand</a:t>
            </a:r>
            <a:r>
              <a:rPr lang="en-US" sz="1400" dirty="0" smtClean="0"/>
              <a:t>). </a:t>
            </a:r>
          </a:p>
          <a:p>
            <a:endParaRPr lang="en-US" sz="1400" dirty="0" smtClean="0"/>
          </a:p>
          <a:p>
            <a:r>
              <a:rPr lang="en-US" sz="1400" dirty="0" smtClean="0"/>
              <a:t>Non labeled </a:t>
            </a:r>
            <a:r>
              <a:rPr lang="en-US" sz="1400" dirty="0"/>
              <a:t>methods </a:t>
            </a: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Surface </a:t>
            </a:r>
            <a:r>
              <a:rPr lang="en-US" sz="1400" dirty="0" err="1" smtClean="0"/>
              <a:t>plasmon</a:t>
            </a:r>
            <a:r>
              <a:rPr lang="en-US" sz="1400" dirty="0" smtClean="0"/>
              <a:t> resonance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Dual </a:t>
            </a:r>
            <a:r>
              <a:rPr lang="en-US" sz="1400" dirty="0" err="1" smtClean="0"/>
              <a:t>polarisation</a:t>
            </a:r>
            <a:r>
              <a:rPr lang="en-US" sz="1400" dirty="0" smtClean="0"/>
              <a:t> </a:t>
            </a:r>
            <a:r>
              <a:rPr lang="en-US" sz="1400" dirty="0" err="1" smtClean="0"/>
              <a:t>interferometry</a:t>
            </a:r>
            <a:r>
              <a:rPr lang="en-US" sz="1400" dirty="0" smtClean="0"/>
              <a:t> , can also quantify the affinity from concentration based assays but also from the kinetics of association and dissociation, and, in the later case, the conformational change induced upon binding.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dirty="0" err="1" smtClean="0"/>
              <a:t>Microscale</a:t>
            </a:r>
            <a:r>
              <a:rPr lang="en-US" sz="1400" dirty="0" smtClean="0"/>
              <a:t> </a:t>
            </a:r>
            <a:r>
              <a:rPr lang="en-US" sz="1400" dirty="0" err="1" smtClean="0"/>
              <a:t>Thermophoresis</a:t>
            </a:r>
            <a:r>
              <a:rPr lang="en-US" sz="1400" dirty="0" smtClean="0"/>
              <a:t> </a:t>
            </a:r>
            <a:r>
              <a:rPr lang="en-US" sz="1400" dirty="0"/>
              <a:t>(MST), an immobilization-free </a:t>
            </a:r>
            <a:r>
              <a:rPr lang="en-US" sz="1400" dirty="0" smtClean="0"/>
              <a:t>method</a:t>
            </a:r>
            <a:r>
              <a:rPr lang="en-US" sz="1400" baseline="30000" dirty="0"/>
              <a:t> </a:t>
            </a:r>
            <a:r>
              <a:rPr lang="en-US" sz="1400" dirty="0" smtClean="0"/>
              <a:t>was </a:t>
            </a:r>
            <a:r>
              <a:rPr lang="en-US" sz="1400" dirty="0"/>
              <a:t>developed. This method allows the determination of the binding affinity without any limitation to the ligand's molecular weight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784" y="990600"/>
            <a:ext cx="383021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smtClean="0">
                <a:solidFill>
                  <a:schemeClr val="bg1">
                    <a:lumMod val="75000"/>
                  </a:schemeClr>
                </a:solidFill>
              </a:rPr>
              <a:t>Inhibitor Screening</a:t>
            </a:r>
          </a:p>
          <a:p>
            <a:r>
              <a:rPr lang="en-US" sz="3700" dirty="0" smtClean="0">
                <a:solidFill>
                  <a:srgbClr val="00B0F0"/>
                </a:solidFill>
              </a:rPr>
              <a:t>Activator Design</a:t>
            </a:r>
            <a:endParaRPr lang="en-US" sz="37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2003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Our interests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64008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76200" y="4876800"/>
            <a:ext cx="883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Across the Sirtuin family, only activators of SIRT1 have been described. The first small molecule activators of SIRT1 identified were polyphenolic plant metabolites (STACs) elonging to three structural </a:t>
            </a:r>
            <a:r>
              <a:rPr lang="fr-FR" sz="1600">
                <a:latin typeface="Calibri" pitchFamily="34" charset="0"/>
              </a:rPr>
              <a:t>classes — chalcones (butein 1), flavones (quercetin </a:t>
            </a:r>
            <a:r>
              <a:rPr lang="en-US" sz="1600">
                <a:latin typeface="Calibri" pitchFamily="34" charset="0"/>
              </a:rPr>
              <a:t>2), stilbenes (resveratrol 3), and novel small-molecule activators of SIRT1 (SRT2183 5, SRT1460 6, and SRT1720 7) . 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752600" y="381000"/>
            <a:ext cx="544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Small-molecule activators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00" y="152400"/>
            <a:ext cx="8686800" cy="5355312"/>
            <a:chOff x="152400" y="152400"/>
            <a:chExt cx="8686800" cy="5355312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52400"/>
              <a:ext cx="8686800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Mechanism 1</a:t>
              </a:r>
              <a:endParaRPr lang="en-US" dirty="0" smtClean="0"/>
            </a:p>
            <a:p>
              <a:r>
                <a:rPr lang="en-US" dirty="0" smtClean="0"/>
                <a:t>In Sinclair’s 2003 nature paper, </a:t>
              </a:r>
              <a:r>
                <a:rPr lang="en-US" dirty="0" err="1" smtClean="0"/>
                <a:t>resveratrol</a:t>
              </a:r>
              <a:r>
                <a:rPr lang="en-US" dirty="0" smtClean="0"/>
                <a:t> was termed an </a:t>
              </a:r>
              <a:r>
                <a:rPr lang="en-US" dirty="0" err="1" smtClean="0"/>
                <a:t>allosteric</a:t>
              </a:r>
              <a:r>
                <a:rPr lang="en-US" dirty="0" smtClean="0"/>
                <a:t> </a:t>
              </a:r>
              <a:r>
                <a:rPr lang="en-US" dirty="0" err="1" smtClean="0"/>
                <a:t>effector</a:t>
              </a:r>
              <a:r>
                <a:rPr lang="en-US" dirty="0" smtClean="0"/>
                <a:t> of SIRT1 (as well as yeast Sir2). Previous results indicated that a conformational change in SIRT1 was induced by </a:t>
              </a:r>
              <a:r>
                <a:rPr lang="en-US" dirty="0" err="1" smtClean="0"/>
                <a:t>resveratrol</a:t>
              </a:r>
              <a:r>
                <a:rPr lang="en-US" dirty="0" smtClean="0"/>
                <a:t> binding, which stabilized </a:t>
              </a:r>
              <a:r>
                <a:rPr lang="en-US" dirty="0" err="1" smtClean="0"/>
                <a:t>fluorophore</a:t>
              </a:r>
              <a:r>
                <a:rPr lang="en-US" dirty="0" smtClean="0"/>
                <a:t> peptide binding (</a:t>
              </a:r>
              <a:r>
                <a:rPr lang="en-US" dirty="0" err="1" smtClean="0"/>
                <a:t>Borra</a:t>
              </a:r>
              <a:r>
                <a:rPr lang="en-US" dirty="0" smtClean="0"/>
                <a:t>, Smith et al. 2005). 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The enhanced binding of peptide to the activator-substrate complex is determined by the relative affinity of </a:t>
              </a:r>
              <a:r>
                <a:rPr lang="en-US" dirty="0" err="1" smtClean="0"/>
                <a:t>resveratrol</a:t>
              </a:r>
              <a:r>
                <a:rPr lang="en-US" dirty="0" smtClean="0"/>
                <a:t> for the peptide complex versus free SIRT1.</a:t>
              </a:r>
            </a:p>
            <a:p>
              <a:endParaRPr lang="en-US" dirty="0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1600200"/>
              <a:ext cx="4010025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76200" y="152400"/>
            <a:ext cx="8763000" cy="5355312"/>
            <a:chOff x="152400" y="228600"/>
            <a:chExt cx="8763000" cy="5355312"/>
          </a:xfrm>
          <a:solidFill>
            <a:schemeClr val="bg1"/>
          </a:solidFill>
        </p:grpSpPr>
        <p:sp>
          <p:nvSpPr>
            <p:cNvPr id="14" name="TextBox 13"/>
            <p:cNvSpPr txBox="1"/>
            <p:nvPr/>
          </p:nvSpPr>
          <p:spPr>
            <a:xfrm>
              <a:off x="152400" y="228600"/>
              <a:ext cx="8763000" cy="53553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Mechanism 2</a:t>
              </a:r>
              <a:endParaRPr lang="en-US" dirty="0" smtClean="0"/>
            </a:p>
            <a:p>
              <a:r>
                <a:rPr lang="en-US" dirty="0" smtClean="0"/>
                <a:t>However, </a:t>
              </a:r>
              <a:r>
                <a:rPr lang="en-US" dirty="0" err="1" smtClean="0"/>
                <a:t>Miline</a:t>
              </a:r>
              <a:r>
                <a:rPr lang="en-US" dirty="0" smtClean="0"/>
                <a:t> et al. pointed out that </a:t>
              </a:r>
              <a:r>
                <a:rPr lang="en-US" dirty="0" err="1" smtClean="0"/>
                <a:t>resveratrol</a:t>
              </a:r>
              <a:r>
                <a:rPr lang="en-US" dirty="0" smtClean="0"/>
                <a:t> only bind to SIRT1 in the presence of </a:t>
              </a:r>
              <a:r>
                <a:rPr lang="en-US" dirty="0" err="1" smtClean="0"/>
                <a:t>fluorophore</a:t>
              </a:r>
              <a:r>
                <a:rPr lang="en-US" dirty="0" smtClean="0"/>
                <a:t> peptide (Milne, Lambert et al. 2007). 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 </a:t>
              </a:r>
            </a:p>
            <a:p>
              <a:r>
                <a:rPr lang="en-US" dirty="0" smtClean="0"/>
                <a:t>The net affinity for peptide binding to the </a:t>
              </a:r>
              <a:r>
                <a:rPr lang="en-US" dirty="0" err="1" smtClean="0"/>
                <a:t>resveratrol</a:t>
              </a:r>
              <a:r>
                <a:rPr lang="en-US" dirty="0" smtClean="0"/>
                <a:t>-bound complex is the multiplied association constants of peptide and </a:t>
              </a:r>
              <a:r>
                <a:rPr lang="en-US" dirty="0" err="1" smtClean="0"/>
                <a:t>resveratrol</a:t>
              </a:r>
              <a:r>
                <a:rPr lang="en-US" dirty="0" smtClean="0"/>
                <a:t>. </a:t>
              </a:r>
              <a:r>
                <a:rPr lang="en-US" dirty="0" err="1" smtClean="0"/>
                <a:t>Resveratrol</a:t>
              </a:r>
              <a:r>
                <a:rPr lang="en-US" dirty="0" smtClean="0"/>
                <a:t> that bind with similar affinity, but does not provide the same extent of activation (peptide-binding stabilization).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1219200"/>
              <a:ext cx="3486150" cy="2181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TextBox 16"/>
          <p:cNvSpPr txBox="1"/>
          <p:nvPr/>
        </p:nvSpPr>
        <p:spPr>
          <a:xfrm>
            <a:off x="152400" y="228600"/>
            <a:ext cx="8610599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Conclusion:</a:t>
            </a:r>
            <a:r>
              <a:rPr lang="en-US" dirty="0" smtClean="0"/>
              <a:t> Since it is required to involve protein conformational change connecting two binding, the mechanism for the biochemical effect of </a:t>
            </a:r>
            <a:r>
              <a:rPr lang="en-US" dirty="0" err="1" smtClean="0"/>
              <a:t>resveratrol</a:t>
            </a:r>
            <a:r>
              <a:rPr lang="en-US" dirty="0" smtClean="0"/>
              <a:t> is </a:t>
            </a:r>
            <a:r>
              <a:rPr lang="en-US" dirty="0" err="1" smtClean="0"/>
              <a:t>heterotropic</a:t>
            </a:r>
            <a:r>
              <a:rPr lang="en-US" dirty="0" smtClean="0"/>
              <a:t> substrate-driven </a:t>
            </a:r>
            <a:r>
              <a:rPr lang="en-US" dirty="0" err="1" smtClean="0"/>
              <a:t>allostery</a:t>
            </a:r>
            <a:r>
              <a:rPr lang="en-US" dirty="0" smtClean="0"/>
              <a:t>. Accordingly, substrate binding opens a distinct site for activator-</a:t>
            </a:r>
            <a:r>
              <a:rPr lang="en-US" dirty="0" err="1" smtClean="0"/>
              <a:t>ligand</a:t>
            </a:r>
            <a:r>
              <a:rPr lang="en-US" dirty="0" smtClean="0"/>
              <a:t> binding, which stabilizes substrate binding by a thermodynamic component associated with substrate driven activator binding (</a:t>
            </a:r>
            <a:r>
              <a:rPr lang="en-US" dirty="0" err="1" smtClean="0"/>
              <a:t>Gunasekaran</a:t>
            </a:r>
            <a:r>
              <a:rPr lang="en-US" dirty="0" smtClean="0"/>
              <a:t>, Ma et al. 2004).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105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3</a:t>
            </a:r>
            <a:r>
              <a:rPr lang="en-US" sz="1600" b="1" u="sng" baseline="30000" dirty="0" smtClean="0"/>
              <a:t>rd</a:t>
            </a:r>
            <a:r>
              <a:rPr lang="en-US" sz="1600" b="1" u="sng" dirty="0" smtClean="0"/>
              <a:t> mechanism</a:t>
            </a:r>
            <a:r>
              <a:rPr lang="en-US" sz="1600" dirty="0" smtClean="0"/>
              <a:t> : </a:t>
            </a:r>
            <a:r>
              <a:rPr lang="en-US" sz="1600" dirty="0" err="1" smtClean="0"/>
              <a:t>IsoNAM</a:t>
            </a:r>
            <a:r>
              <a:rPr lang="en-US" sz="1600" dirty="0" smtClean="0"/>
              <a:t> like small molecules activate SIRT3 by reliving NAM inhibition. (</a:t>
            </a:r>
            <a:r>
              <a:rPr lang="en-US" sz="1600" dirty="0" err="1" smtClean="0"/>
              <a:t>Sauve</a:t>
            </a:r>
            <a:r>
              <a:rPr lang="en-US" sz="1600" dirty="0" smtClean="0"/>
              <a:t>, </a:t>
            </a:r>
            <a:r>
              <a:rPr lang="en-US" sz="1600" dirty="0" err="1" smtClean="0"/>
              <a:t>Moir</a:t>
            </a:r>
            <a:r>
              <a:rPr lang="en-US" sz="1600" dirty="0" smtClean="0"/>
              <a:t> et al. 2005)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bond cleavage step is usually faster than the downstream chemistry of the </a:t>
            </a:r>
            <a:r>
              <a:rPr lang="en-US" sz="1600" dirty="0" err="1" smtClean="0"/>
              <a:t>imidate</a:t>
            </a:r>
            <a:r>
              <a:rPr lang="en-US" sz="1600" dirty="0" smtClean="0"/>
              <a:t> intermediate (Jackson, Schmidt et al, 2003; </a:t>
            </a:r>
            <a:r>
              <a:rPr lang="en-US" sz="1600" dirty="0" err="1" smtClean="0"/>
              <a:t>Sauve</a:t>
            </a:r>
            <a:r>
              <a:rPr lang="en-US" sz="1600" dirty="0" smtClean="0"/>
              <a:t>, Schramm, 2003; </a:t>
            </a:r>
            <a:r>
              <a:rPr lang="en-US" sz="1600" dirty="0" err="1" smtClean="0"/>
              <a:t>Borra</a:t>
            </a:r>
            <a:r>
              <a:rPr lang="en-US" sz="1600" dirty="0" smtClean="0"/>
              <a:t>, Langer et al, 2004).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The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bond cleavage step is not rate limiting and the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base-exchange rate proceeds faster than the </a:t>
            </a:r>
            <a:r>
              <a:rPr lang="en-US" sz="1600" dirty="0" err="1" smtClean="0"/>
              <a:t>deacetylation</a:t>
            </a:r>
            <a:r>
              <a:rPr lang="en-US" sz="1600" dirty="0" smtClean="0"/>
              <a:t> reaction rate (Jackson, Schmidt et al, 2003; </a:t>
            </a:r>
            <a:r>
              <a:rPr lang="en-US" sz="1600" dirty="0" err="1" smtClean="0"/>
              <a:t>Sauve</a:t>
            </a:r>
            <a:r>
              <a:rPr lang="en-US" sz="1600" dirty="0" smtClean="0"/>
              <a:t>, Schramm, 2003).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When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base-exchange rate greatly exceeds the </a:t>
            </a:r>
            <a:r>
              <a:rPr lang="en-US" sz="1600" dirty="0" err="1" smtClean="0"/>
              <a:t>deacetylation</a:t>
            </a:r>
            <a:r>
              <a:rPr lang="en-US" sz="1600" dirty="0" smtClean="0"/>
              <a:t> rate (</a:t>
            </a:r>
            <a:r>
              <a:rPr lang="en-US" sz="1600" i="1" dirty="0" smtClean="0"/>
              <a:t>k</a:t>
            </a:r>
            <a:r>
              <a:rPr lang="en-US" sz="1600" i="1" baseline="-25000" dirty="0" smtClean="0"/>
              <a:t>-1</a:t>
            </a:r>
            <a:r>
              <a:rPr lang="en-US" sz="1600" dirty="0" smtClean="0"/>
              <a:t> &gt;</a:t>
            </a:r>
            <a:r>
              <a:rPr lang="en-US" sz="1600" i="1" dirty="0" smtClean="0"/>
              <a:t>k</a:t>
            </a:r>
            <a:r>
              <a:rPr lang="en-US" sz="1600" i="1" baseline="-25000" dirty="0" smtClean="0"/>
              <a:t>2</a:t>
            </a:r>
            <a:r>
              <a:rPr lang="en-US" sz="1600" dirty="0" smtClean="0"/>
              <a:t>), NAM inhibition is efficient.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If the base-exchange rate is slower than the </a:t>
            </a:r>
            <a:r>
              <a:rPr lang="en-US" sz="1600" dirty="0" err="1" smtClean="0"/>
              <a:t>deacetylation</a:t>
            </a:r>
            <a:r>
              <a:rPr lang="en-US" sz="1600" dirty="0" smtClean="0"/>
              <a:t> rate (</a:t>
            </a:r>
            <a:r>
              <a:rPr lang="en-US" sz="1600" i="1" dirty="0" smtClean="0"/>
              <a:t>k</a:t>
            </a:r>
            <a:r>
              <a:rPr lang="en-US" sz="1600" baseline="-25000" dirty="0" smtClean="0"/>
              <a:t>−1</a:t>
            </a:r>
            <a:r>
              <a:rPr lang="en-US" sz="1600" dirty="0" smtClean="0"/>
              <a:t>&lt;</a:t>
            </a:r>
            <a:r>
              <a:rPr lang="en-US" sz="1600" i="1" dirty="0" smtClean="0"/>
              <a:t>k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), inhibition of </a:t>
            </a:r>
            <a:r>
              <a:rPr lang="en-US" sz="1600" dirty="0" err="1" smtClean="0"/>
              <a:t>deacetylation</a:t>
            </a:r>
            <a:r>
              <a:rPr lang="en-US" sz="1600" dirty="0" smtClean="0"/>
              <a:t> by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will not complete, such as the inhibition of Af2Sir2 </a:t>
            </a:r>
            <a:r>
              <a:rPr lang="en-US" sz="1600" dirty="0" err="1" smtClean="0"/>
              <a:t>deacetylase</a:t>
            </a:r>
            <a:r>
              <a:rPr lang="en-US" sz="1600" dirty="0" smtClean="0"/>
              <a:t> reaction by NAM does not exceed 50% (</a:t>
            </a:r>
            <a:r>
              <a:rPr lang="en-US" sz="1600" dirty="0" err="1" smtClean="0"/>
              <a:t>Sauve</a:t>
            </a:r>
            <a:r>
              <a:rPr lang="en-US" sz="1600" dirty="0" smtClean="0"/>
              <a:t>, Schramm, 2003). This type of inhibition is called hyperbolic or non-linear inhibition. This causes </a:t>
            </a:r>
            <a:r>
              <a:rPr lang="en-US" sz="1600" dirty="0" err="1" smtClean="0"/>
              <a:t>nicotinamide</a:t>
            </a:r>
            <a:r>
              <a:rPr lang="en-US" sz="1600" dirty="0" smtClean="0"/>
              <a:t> to be slower in reacting with the intermediate, relative to forward chemistry and results in hyperbolic inhibition.</a:t>
            </a:r>
            <a:endParaRPr lang="en-US" sz="1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38200"/>
            <a:ext cx="4461783" cy="18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52600" y="5867400"/>
            <a:ext cx="5693418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B0F0"/>
                </a:solidFill>
              </a:rPr>
              <a:t>Computational prediction is needed .  </a:t>
            </a:r>
            <a:endParaRPr lang="en-US" sz="27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332" y="2476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chemeClr val="tx2"/>
                </a:solidFill>
              </a:rPr>
              <a:t>Overview of current methods used and developing in the lab</a:t>
            </a:r>
          </a:p>
          <a:p>
            <a:pPr defTabSz="457200"/>
            <a:endParaRPr lang="en-US" sz="2000" dirty="0">
              <a:solidFill>
                <a:schemeClr val="tx2"/>
              </a:solidFill>
            </a:endParaRPr>
          </a:p>
          <a:p>
            <a:pPr defTabSz="457200"/>
            <a:r>
              <a:rPr lang="en-US" sz="2000" dirty="0" smtClean="0">
                <a:solidFill>
                  <a:schemeClr val="tx2"/>
                </a:solidFill>
              </a:rPr>
              <a:t>Enzyme coupled continuous assay </a:t>
            </a:r>
          </a:p>
          <a:p>
            <a:pPr defTabSz="457200"/>
            <a:r>
              <a:rPr lang="en-US" sz="2000" dirty="0" smtClean="0">
                <a:solidFill>
                  <a:schemeClr val="tx2"/>
                </a:solidFill>
              </a:rPr>
              <a:t>   importance</a:t>
            </a:r>
          </a:p>
          <a:p>
            <a:pPr defTabSz="457200"/>
            <a:r>
              <a:rPr lang="en-US" sz="2000" dirty="0" smtClean="0">
                <a:solidFill>
                  <a:schemeClr val="tx2"/>
                </a:solidFill>
              </a:rPr>
              <a:t>   progress status</a:t>
            </a:r>
          </a:p>
          <a:p>
            <a:pPr lvl="0" defTabSz="457200"/>
            <a:endParaRPr lang="en-US" sz="2000" dirty="0" smtClean="0">
              <a:solidFill>
                <a:schemeClr val="tx2"/>
              </a:solidFill>
            </a:endParaRPr>
          </a:p>
          <a:p>
            <a:pPr lvl="0" defTabSz="457200"/>
            <a:r>
              <a:rPr lang="en-US" sz="2000" dirty="0" smtClean="0">
                <a:solidFill>
                  <a:schemeClr val="tx2"/>
                </a:solidFill>
              </a:rPr>
              <a:t>Comparison on the cost/time by using different assays</a:t>
            </a:r>
          </a:p>
          <a:p>
            <a:pPr lvl="0" defTabSz="457200"/>
            <a:endParaRPr lang="en-US" sz="2000" dirty="0" smtClean="0">
              <a:solidFill>
                <a:schemeClr val="tx2"/>
              </a:solidFill>
            </a:endParaRPr>
          </a:p>
          <a:p>
            <a:pPr defTabSz="457200"/>
            <a:r>
              <a:rPr lang="en-US" sz="2000" dirty="0" smtClean="0">
                <a:solidFill>
                  <a:schemeClr val="tx2"/>
                </a:solidFill>
              </a:rPr>
              <a:t>Experimental approaches for inhibitor discovery </a:t>
            </a:r>
          </a:p>
          <a:p>
            <a:pPr defTabSz="457200"/>
            <a:r>
              <a:rPr lang="en-US" sz="2000" dirty="0" smtClean="0">
                <a:solidFill>
                  <a:schemeClr val="tx2"/>
                </a:solidFill>
              </a:rPr>
              <a:t>    IC50</a:t>
            </a:r>
          </a:p>
          <a:p>
            <a:pPr defTabSz="457200"/>
            <a:r>
              <a:rPr lang="en-US" sz="2000" dirty="0" smtClean="0">
                <a:solidFill>
                  <a:schemeClr val="tx2"/>
                </a:solidFill>
              </a:rPr>
              <a:t>    Inhibition mode</a:t>
            </a:r>
          </a:p>
          <a:p>
            <a:pPr defTabSz="457200"/>
            <a:r>
              <a:rPr lang="en-US" sz="2000" dirty="0" smtClean="0">
                <a:solidFill>
                  <a:schemeClr val="tx2"/>
                </a:solidFill>
              </a:rPr>
              <a:t>    Binding affinity</a:t>
            </a:r>
          </a:p>
          <a:p>
            <a:pPr defTabSz="457200"/>
            <a:endParaRPr lang="en-US" sz="2000" dirty="0">
              <a:solidFill>
                <a:schemeClr val="tx2"/>
              </a:solidFill>
            </a:endParaRPr>
          </a:p>
          <a:p>
            <a:pPr defTabSz="457200"/>
            <a:r>
              <a:rPr lang="en-US" sz="2000" dirty="0" smtClean="0">
                <a:solidFill>
                  <a:schemeClr val="tx2"/>
                </a:solidFill>
              </a:rPr>
              <a:t>Activator discovery</a:t>
            </a:r>
          </a:p>
          <a:p>
            <a:pPr defTabSz="457200"/>
            <a:endParaRPr lang="en-US" sz="2000" dirty="0" smtClean="0">
              <a:solidFill>
                <a:schemeClr val="tx2"/>
              </a:solidFill>
            </a:endParaRPr>
          </a:p>
          <a:p>
            <a:pPr defTabSz="457200"/>
            <a:r>
              <a:rPr lang="en-US" sz="2000" dirty="0" smtClean="0">
                <a:solidFill>
                  <a:schemeClr val="tx2"/>
                </a:solidFill>
              </a:rPr>
              <a:t>Proposed research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4F2D-29E6-4ABF-8E77-DE79D04B21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88913"/>
            <a:ext cx="8229600" cy="6683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Proposed research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625" y="990600"/>
            <a:ext cx="8229600" cy="55435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Inhibitor screening with specificity (SIRT3)</a:t>
            </a:r>
          </a:p>
          <a:p>
            <a:pPr lvl="1"/>
            <a:r>
              <a:rPr lang="en-US" sz="2000" dirty="0" smtClean="0"/>
              <a:t>High throughput screening</a:t>
            </a:r>
          </a:p>
          <a:p>
            <a:pPr lvl="1"/>
            <a:r>
              <a:rPr lang="en-US" sz="2000" dirty="0" smtClean="0"/>
              <a:t>Kinetics model for inhibition</a:t>
            </a:r>
          </a:p>
          <a:p>
            <a:r>
              <a:rPr lang="en-US" sz="2400" dirty="0" smtClean="0"/>
              <a:t>Activator </a:t>
            </a:r>
            <a:r>
              <a:rPr lang="en-US" sz="2400" dirty="0"/>
              <a:t>discovery </a:t>
            </a:r>
            <a:endParaRPr lang="en-US" sz="2400" dirty="0" smtClean="0"/>
          </a:p>
          <a:p>
            <a:pPr lvl="1"/>
            <a:r>
              <a:rPr lang="en-US" sz="2000" dirty="0" smtClean="0"/>
              <a:t>NAM-exchange Assay Development</a:t>
            </a:r>
          </a:p>
          <a:p>
            <a:pPr lvl="1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4F2D-29E6-4ABF-8E77-DE79D04B21CE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" y="304800"/>
            <a:ext cx="8915400" cy="6178550"/>
            <a:chOff x="1447800" y="831850"/>
            <a:chExt cx="8915400" cy="6178550"/>
          </a:xfrm>
        </p:grpSpPr>
        <p:sp>
          <p:nvSpPr>
            <p:cNvPr id="9" name="Rectangle 8"/>
            <p:cNvSpPr/>
            <p:nvPr/>
          </p:nvSpPr>
          <p:spPr>
            <a:xfrm>
              <a:off x="1447800" y="838200"/>
              <a:ext cx="8915400" cy="6172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7800" y="831850"/>
              <a:ext cx="8839200" cy="6026150"/>
              <a:chOff x="76200" y="152400"/>
              <a:chExt cx="8839200" cy="6026150"/>
            </a:xfrm>
            <a:solidFill>
              <a:schemeClr val="bg1"/>
            </a:solidFill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015" y="685800"/>
                <a:ext cx="5651385" cy="549275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76200" y="887361"/>
                <a:ext cx="3352800" cy="483209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In terms of SIRT1 binding, both </a:t>
                </a:r>
                <a:r>
                  <a:rPr lang="en-US" sz="1400" dirty="0" err="1" smtClean="0"/>
                  <a:t>Sirtinol</a:t>
                </a:r>
                <a:r>
                  <a:rPr lang="en-US" sz="1400" dirty="0" smtClean="0"/>
                  <a:t> and </a:t>
                </a:r>
                <a:r>
                  <a:rPr lang="en-US" sz="1400" dirty="0" err="1"/>
                  <a:t>Salermide</a:t>
                </a:r>
                <a:r>
                  <a:rPr lang="en-US" sz="1400" dirty="0"/>
                  <a:t> show significant hydrogen bonding </a:t>
                </a:r>
                <a:r>
                  <a:rPr lang="en-US" sz="1400" dirty="0" smtClean="0"/>
                  <a:t>interactions with </a:t>
                </a:r>
                <a:r>
                  <a:rPr lang="en-US" sz="1400" dirty="0" err="1"/>
                  <a:t>Gln</a:t>
                </a:r>
                <a:r>
                  <a:rPr lang="en-US" sz="1400" dirty="0"/>
                  <a:t> 345 and His </a:t>
                </a:r>
                <a:r>
                  <a:rPr lang="en-US" sz="1400" dirty="0" smtClean="0"/>
                  <a:t>363. </a:t>
                </a:r>
                <a:r>
                  <a:rPr lang="en-US" sz="1400" dirty="0"/>
                  <a:t>EX527 also </a:t>
                </a:r>
                <a:r>
                  <a:rPr lang="en-US" sz="1400" dirty="0" smtClean="0"/>
                  <a:t>displays hydrogen </a:t>
                </a:r>
                <a:r>
                  <a:rPr lang="en-US" sz="1400" dirty="0"/>
                  <a:t>bonding to </a:t>
                </a:r>
                <a:r>
                  <a:rPr lang="en-US" sz="1400" dirty="0" err="1"/>
                  <a:t>Gln</a:t>
                </a:r>
                <a:r>
                  <a:rPr lang="en-US" sz="1400" dirty="0"/>
                  <a:t> 345, with additional </a:t>
                </a:r>
                <a:r>
                  <a:rPr lang="en-US" sz="1400" dirty="0" smtClean="0"/>
                  <a:t>π-π interactions </a:t>
                </a:r>
                <a:r>
                  <a:rPr lang="en-US" sz="1400" dirty="0"/>
                  <a:t>with His 363 and </a:t>
                </a:r>
                <a:r>
                  <a:rPr lang="en-US" sz="1400" dirty="0" err="1"/>
                  <a:t>Phe</a:t>
                </a:r>
                <a:r>
                  <a:rPr lang="en-US" sz="1400" dirty="0"/>
                  <a:t> 273. </a:t>
                </a:r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In </a:t>
                </a:r>
                <a:r>
                  <a:rPr lang="en-US" sz="1400" dirty="0"/>
                  <a:t>terms of </a:t>
                </a:r>
                <a:r>
                  <a:rPr lang="en-US" sz="1400" dirty="0" smtClean="0"/>
                  <a:t>SIRT2 binding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Sirtinol</a:t>
                </a:r>
                <a:r>
                  <a:rPr lang="en-US" sz="1400" dirty="0"/>
                  <a:t> and </a:t>
                </a:r>
                <a:r>
                  <a:rPr lang="en-US" sz="1400" dirty="0" err="1"/>
                  <a:t>Salermide</a:t>
                </a:r>
                <a:r>
                  <a:rPr lang="en-US" sz="1400" dirty="0"/>
                  <a:t> show comparable </a:t>
                </a:r>
                <a:r>
                  <a:rPr lang="en-US" sz="1400" dirty="0" smtClean="0"/>
                  <a:t>hydrogen bonding </a:t>
                </a:r>
                <a:r>
                  <a:rPr lang="en-US" sz="1400" dirty="0"/>
                  <a:t>interactions with </a:t>
                </a:r>
                <a:r>
                  <a:rPr lang="en-US" sz="1400" dirty="0" err="1"/>
                  <a:t>Gln</a:t>
                </a:r>
                <a:r>
                  <a:rPr lang="en-US" sz="1400" dirty="0"/>
                  <a:t> 167 </a:t>
                </a:r>
                <a:r>
                  <a:rPr lang="en-US" sz="1400" dirty="0" smtClean="0"/>
                  <a:t>. </a:t>
                </a:r>
                <a:r>
                  <a:rPr lang="en-US" sz="1400" dirty="0" err="1"/>
                  <a:t>Sirtinol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also displays </a:t>
                </a:r>
                <a:r>
                  <a:rPr lang="en-US" sz="1400" dirty="0"/>
                  <a:t>π-π interactions with His 187 and </a:t>
                </a:r>
                <a:r>
                  <a:rPr lang="en-US" sz="1400" dirty="0" err="1"/>
                  <a:t>Phe</a:t>
                </a:r>
                <a:r>
                  <a:rPr lang="en-US" sz="1400" dirty="0"/>
                  <a:t> 119, </a:t>
                </a:r>
                <a:r>
                  <a:rPr lang="en-US" sz="1400" dirty="0" smtClean="0"/>
                  <a:t>whereas </a:t>
                </a:r>
                <a:r>
                  <a:rPr lang="en-US" sz="1400" dirty="0" err="1" smtClean="0"/>
                  <a:t>Salermide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has a hydrogen bond with His 187 and no</a:t>
                </a:r>
              </a:p>
              <a:p>
                <a:r>
                  <a:rPr lang="en-US" sz="1400" dirty="0"/>
                  <a:t>interaction with </a:t>
                </a:r>
                <a:r>
                  <a:rPr lang="en-US" sz="1400" dirty="0" err="1"/>
                  <a:t>Phe</a:t>
                </a:r>
                <a:r>
                  <a:rPr lang="en-US" sz="1400" dirty="0"/>
                  <a:t> 119. For EX527, </a:t>
                </a:r>
                <a:r>
                  <a:rPr lang="en-US" sz="1400" dirty="0" smtClean="0"/>
                  <a:t>no significant </a:t>
                </a:r>
                <a:r>
                  <a:rPr lang="en-US" sz="1400" dirty="0"/>
                  <a:t>interactions </a:t>
                </a:r>
                <a:r>
                  <a:rPr lang="en-US" sz="1400" dirty="0" smtClean="0"/>
                  <a:t> was found with </a:t>
                </a:r>
                <a:r>
                  <a:rPr lang="en-US" sz="1400" dirty="0"/>
                  <a:t>SIRT2, the closest </a:t>
                </a:r>
                <a:r>
                  <a:rPr lang="en-US" sz="1400" dirty="0" smtClean="0"/>
                  <a:t>interaction identified </a:t>
                </a:r>
                <a:r>
                  <a:rPr lang="en-US" sz="1400" dirty="0"/>
                  <a:t>being a Van </a:t>
                </a:r>
                <a:r>
                  <a:rPr lang="en-US" sz="1400" dirty="0" err="1"/>
                  <a:t>derWaals</a:t>
                </a:r>
                <a:r>
                  <a:rPr lang="en-US" sz="1400" dirty="0"/>
                  <a:t> force between EX527 </a:t>
                </a:r>
                <a:r>
                  <a:rPr lang="en-US" sz="1400" dirty="0" smtClean="0"/>
                  <a:t>and </a:t>
                </a:r>
                <a:r>
                  <a:rPr lang="en-US" sz="1400" dirty="0" err="1" smtClean="0"/>
                  <a:t>Ala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85</a:t>
                </a:r>
                <a:r>
                  <a:rPr lang="en-US" sz="1400" dirty="0" smtClean="0"/>
                  <a:t>. </a:t>
                </a:r>
              </a:p>
              <a:p>
                <a:endParaRPr lang="en-US" sz="1400" dirty="0"/>
              </a:p>
              <a:p>
                <a:r>
                  <a:rPr lang="en-US" sz="1400" dirty="0" err="1" smtClean="0"/>
                  <a:t>Salermide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have high degrees of selectivity for SIRT1/2</a:t>
                </a:r>
                <a:r>
                  <a:rPr lang="en-US" sz="1400" dirty="0" smtClean="0"/>
                  <a:t>, whereas </a:t>
                </a:r>
                <a:r>
                  <a:rPr lang="en-US" sz="1400" dirty="0"/>
                  <a:t>EX527 has a high specificity for SIRT1 </a:t>
                </a:r>
                <a:r>
                  <a:rPr lang="en-US" sz="1400" dirty="0" smtClean="0"/>
                  <a:t>but not </a:t>
                </a:r>
                <a:r>
                  <a:rPr lang="en-US" sz="1400" dirty="0"/>
                  <a:t>SIRT2.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8600" y="152400"/>
                <a:ext cx="86106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u="sng" dirty="0" smtClean="0"/>
                  <a:t>Predict selectivity of target enzyme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174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101754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 smtClean="0"/>
              <a:t>Inhibition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The Mammalian Sirtuins: SIRT 1-7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6456363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latin typeface="Calibri" pitchFamily="34" charset="0"/>
              </a:rPr>
              <a:t>Frye, R.A. (2000) Biochemical and Biophysical Research Communications, 273, 793–798.</a:t>
            </a:r>
          </a:p>
          <a:p>
            <a:r>
              <a:rPr lang="en-US" sz="1000" i="1">
                <a:latin typeface="Calibri" pitchFamily="34" charset="0"/>
              </a:rPr>
              <a:t>Alhazzazi TY  et al. (2011) Biochim Biophy Acta. 1816, 80-88. </a:t>
            </a:r>
          </a:p>
          <a:p>
            <a:endParaRPr lang="en-US" sz="1000" i="1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57200" y="4800600"/>
            <a:ext cx="8077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Mammals contain seven sirtuins, SIRT1–7, which are categorized by their highly conserved central NAD+-binding and catalytic domain, termed the sirtuin core domain. Although these sirtuins are relatively conserved, their N and C termini differ, and they are likely to have highly divergent biological functions owing to (</a:t>
            </a:r>
            <a:r>
              <a:rPr lang="en-US" sz="1400" i="1"/>
              <a:t>a) different enzymatic activities, </a:t>
            </a:r>
            <a:r>
              <a:rPr lang="en-US" sz="1400"/>
              <a:t>(</a:t>
            </a:r>
            <a:r>
              <a:rPr lang="en-US" sz="1400" i="1"/>
              <a:t>b) unique binding partners and substrates, </a:t>
            </a:r>
            <a:r>
              <a:rPr lang="en-US" sz="1400"/>
              <a:t>and (</a:t>
            </a:r>
            <a:r>
              <a:rPr lang="en-US" sz="1400" i="1"/>
              <a:t>c) distinct subcellular localization and </a:t>
            </a:r>
            <a:r>
              <a:rPr lang="en-US" sz="1400"/>
              <a:t>expression pattern.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1143000"/>
            <a:ext cx="8178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72799"/>
            <a:ext cx="5105400" cy="466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6200" y="76200"/>
            <a:ext cx="7086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ea typeface="+mj-ea"/>
                <a:cs typeface="Arial" pitchFamily="34" charset="0"/>
              </a:rPr>
              <a:t>Methods current used and developing at the lab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3143828" y="4724400"/>
            <a:ext cx="5466771" cy="1066800"/>
            <a:chOff x="2895600" y="4800600"/>
            <a:chExt cx="4724400" cy="990600"/>
          </a:xfrm>
        </p:grpSpPr>
        <p:grpSp>
          <p:nvGrpSpPr>
            <p:cNvPr id="3" name="Group 38"/>
            <p:cNvGrpSpPr/>
            <p:nvPr/>
          </p:nvGrpSpPr>
          <p:grpSpPr>
            <a:xfrm>
              <a:off x="4267200" y="4800600"/>
              <a:ext cx="3265571" cy="990600"/>
              <a:chOff x="4572000" y="4572000"/>
              <a:chExt cx="3265571" cy="9906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572000" y="5027612"/>
                <a:ext cx="11430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724400" y="4646612"/>
                <a:ext cx="9515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Developer</a:t>
                </a:r>
                <a:endParaRPr lang="en-US" sz="1400" b="1" dirty="0"/>
              </a:p>
            </p:txBody>
          </p:sp>
          <p:pic>
            <p:nvPicPr>
              <p:cNvPr id="17101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91200" y="4572000"/>
                <a:ext cx="2046371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0" name="Rounded Rectangle 39"/>
            <p:cNvSpPr/>
            <p:nvPr/>
          </p:nvSpPr>
          <p:spPr>
            <a:xfrm>
              <a:off x="2895600" y="4800600"/>
              <a:ext cx="4724400" cy="990600"/>
            </a:xfrm>
            <a:prstGeom prst="round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7924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fluorescence-based assays have been shown to be very efficient approaches for screening a large number of compounds</a:t>
            </a:r>
            <a:r>
              <a:rPr lang="en-US" sz="1600" dirty="0" smtClean="0"/>
              <a:t>. However, it </a:t>
            </a:r>
            <a:r>
              <a:rPr lang="en-US" sz="1600" dirty="0"/>
              <a:t>was found that </a:t>
            </a:r>
            <a:r>
              <a:rPr lang="en-US" sz="1600" dirty="0" err="1" smtClean="0"/>
              <a:t>resveratrol</a:t>
            </a:r>
            <a:r>
              <a:rPr lang="en-US" sz="1600" dirty="0" smtClean="0"/>
              <a:t> failed to activate the </a:t>
            </a:r>
            <a:r>
              <a:rPr lang="en-US" sz="1600" dirty="0" err="1" smtClean="0"/>
              <a:t>deacetylase</a:t>
            </a:r>
            <a:r>
              <a:rPr lang="en-US" sz="1600" dirty="0" smtClean="0"/>
              <a:t> activity of SIRT1 by using an unlabeled substrate. Therefore, SIRT1 </a:t>
            </a:r>
            <a:r>
              <a:rPr lang="en-US" sz="1600" dirty="0"/>
              <a:t>activation </a:t>
            </a:r>
            <a:r>
              <a:rPr lang="en-US" sz="1600" dirty="0" smtClean="0"/>
              <a:t>was </a:t>
            </a:r>
            <a:r>
              <a:rPr lang="en-US" sz="1600" dirty="0"/>
              <a:t>dependent on the presence of a fluorescent </a:t>
            </a:r>
            <a:r>
              <a:rPr lang="en-US" sz="1600" dirty="0" smtClean="0"/>
              <a:t>label. Competition </a:t>
            </a:r>
            <a:r>
              <a:rPr lang="en-US" sz="1600" dirty="0"/>
              <a:t>studies demonstrated that the attachment of a </a:t>
            </a:r>
            <a:r>
              <a:rPr lang="en-US" sz="1600" dirty="0" err="1"/>
              <a:t>fluorophore</a:t>
            </a:r>
            <a:r>
              <a:rPr lang="en-US" sz="1600" dirty="0"/>
              <a:t> decreased the binding affinity of the corresponding peptide, but in the presence of </a:t>
            </a:r>
            <a:r>
              <a:rPr lang="en-US" sz="1600" dirty="0" err="1"/>
              <a:t>resveratrol</a:t>
            </a:r>
            <a:r>
              <a:rPr lang="en-US" sz="1600" dirty="0"/>
              <a:t>, the tagged substrate bound more tightly </a:t>
            </a:r>
            <a:r>
              <a:rPr lang="en-US" sz="1600" dirty="0" smtClean="0"/>
              <a:t>(</a:t>
            </a:r>
            <a:r>
              <a:rPr lang="en-US" sz="1600" dirty="0"/>
              <a:t>M. T. </a:t>
            </a:r>
            <a:r>
              <a:rPr lang="en-US" sz="1600" dirty="0" err="1"/>
              <a:t>Borra</a:t>
            </a:r>
            <a:r>
              <a:rPr lang="en-US" sz="1600" dirty="0"/>
              <a:t>, B. C. Smith, J. M. </a:t>
            </a:r>
            <a:r>
              <a:rPr lang="en-US" sz="1600" dirty="0" err="1"/>
              <a:t>Denu</a:t>
            </a:r>
            <a:r>
              <a:rPr lang="en-US" sz="1600" dirty="0"/>
              <a:t>, J. Biol. Chem. 2005, 280, </a:t>
            </a:r>
            <a:r>
              <a:rPr lang="en-US" sz="1600" dirty="0" smtClean="0"/>
              <a:t>17: 187.)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3400" y="2514600"/>
            <a:ext cx="7848600" cy="3352800"/>
            <a:chOff x="533400" y="2514600"/>
            <a:chExt cx="7848600" cy="3352800"/>
          </a:xfrm>
        </p:grpSpPr>
        <p:pic>
          <p:nvPicPr>
            <p:cNvPr id="5" name="Picture 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514600"/>
              <a:ext cx="41148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876800" y="2667000"/>
              <a:ext cx="350520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Putative binding site of the p53-AMC peptide. </a:t>
              </a:r>
              <a:r>
                <a:rPr lang="en-US" sz="1400" dirty="0"/>
                <a:t>The p53-AMC peptide substrate modeled from the crystal structure of an 18-mer p53 peptide bound to Sir2-Af2 is shown bound to SIRT1 built from homology modeling. The SIRT1 residues Gln102, Met104, Phe105, Phe221, Phe222, and Arg254 are shown as possible new contacts to the </a:t>
              </a:r>
              <a:r>
                <a:rPr lang="en-US" sz="1400" dirty="0" err="1"/>
                <a:t>coumarin</a:t>
              </a:r>
              <a:r>
                <a:rPr lang="en-US" sz="1400" dirty="0"/>
                <a:t> of p53-AMC upon loop rearrangement resulting from </a:t>
              </a:r>
              <a:r>
                <a:rPr lang="en-US" sz="1400" dirty="0" err="1"/>
                <a:t>resveratrol</a:t>
              </a:r>
              <a:r>
                <a:rPr lang="en-US" sz="1400" dirty="0"/>
                <a:t> binding. These residues were chosen from the built model because of their close proximity to the </a:t>
              </a:r>
              <a:r>
                <a:rPr lang="en-US" sz="1400" dirty="0" err="1"/>
                <a:t>coumarin</a:t>
              </a:r>
              <a:r>
                <a:rPr lang="en-US" sz="1400" dirty="0"/>
                <a:t> ring (&lt;10 Å).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04800" y="2362200"/>
            <a:ext cx="861060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To directly monitor </a:t>
            </a:r>
            <a:r>
              <a:rPr lang="en-US" sz="1400" dirty="0" err="1" smtClean="0"/>
              <a:t>deacetylation</a:t>
            </a:r>
            <a:r>
              <a:rPr lang="en-US" sz="1400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 MS (</a:t>
            </a:r>
            <a:r>
              <a:rPr lang="en-US" sz="1400" dirty="0" err="1" smtClean="0"/>
              <a:t>Pacholec</a:t>
            </a:r>
            <a:r>
              <a:rPr lang="en-US" sz="1400" dirty="0" smtClean="0"/>
              <a:t>, </a:t>
            </a:r>
            <a:r>
              <a:rPr lang="en-US" sz="1400" dirty="0" err="1" smtClean="0"/>
              <a:t>Bleasdale</a:t>
            </a:r>
            <a:r>
              <a:rPr lang="en-US" sz="1400" dirty="0" smtClean="0"/>
              <a:t>  et al. 2010)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 HPLC (</a:t>
            </a:r>
            <a:r>
              <a:rPr lang="en-US" sz="1400" dirty="0" err="1" smtClean="0"/>
              <a:t>Borra</a:t>
            </a:r>
            <a:r>
              <a:rPr lang="en-US" sz="1400" dirty="0" smtClean="0"/>
              <a:t> and </a:t>
            </a:r>
            <a:r>
              <a:rPr lang="en-US" sz="1400" dirty="0" err="1" smtClean="0"/>
              <a:t>Denu</a:t>
            </a:r>
            <a:r>
              <a:rPr lang="en-US" sz="1400" dirty="0" smtClean="0"/>
              <a:t>, 2003)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 </a:t>
            </a:r>
            <a:r>
              <a:rPr lang="en-US" sz="1400" dirty="0" err="1" smtClean="0"/>
              <a:t>Microfluidic</a:t>
            </a:r>
            <a:r>
              <a:rPr lang="en-US" sz="1400" dirty="0" smtClean="0"/>
              <a:t> mobility shift assays (Liu, Gerber et al, 2008) </a:t>
            </a:r>
          </a:p>
          <a:p>
            <a:endParaRPr lang="en-US" sz="1400" dirty="0" smtClean="0"/>
          </a:p>
          <a:p>
            <a:r>
              <a:rPr lang="en-US" sz="1400" dirty="0" smtClean="0"/>
              <a:t>To measure </a:t>
            </a:r>
            <a:r>
              <a:rPr lang="en-US" sz="1400" dirty="0" err="1" smtClean="0"/>
              <a:t>nicotinamide</a:t>
            </a:r>
            <a:r>
              <a:rPr lang="en-US" sz="1400" dirty="0" smtClean="0"/>
              <a:t> formation,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 A continuous </a:t>
            </a:r>
            <a:r>
              <a:rPr lang="en-US" sz="1400" dirty="0" err="1" smtClean="0"/>
              <a:t>microplate</a:t>
            </a:r>
            <a:r>
              <a:rPr lang="en-US" sz="1400" dirty="0" smtClean="0"/>
              <a:t> assay (Smith, Hallows 2009)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 [</a:t>
            </a:r>
            <a:r>
              <a:rPr lang="en-US" sz="1400" baseline="30000" dirty="0" smtClean="0"/>
              <a:t>14</a:t>
            </a:r>
            <a:r>
              <a:rPr lang="en-US" sz="1400" dirty="0" smtClean="0"/>
              <a:t>C]</a:t>
            </a:r>
            <a:r>
              <a:rPr lang="en-US" sz="1400" dirty="0" err="1" smtClean="0"/>
              <a:t>nicotinamide</a:t>
            </a:r>
            <a:r>
              <a:rPr lang="en-US" sz="1400" dirty="0" smtClean="0"/>
              <a:t> release assay (</a:t>
            </a:r>
            <a:r>
              <a:rPr lang="en-US" sz="1400" dirty="0" err="1" smtClean="0"/>
              <a:t>Kaeberlein</a:t>
            </a:r>
            <a:r>
              <a:rPr lang="en-US" sz="1400" dirty="0" smtClean="0"/>
              <a:t>, </a:t>
            </a:r>
            <a:r>
              <a:rPr lang="en-US" sz="1400" dirty="0" err="1" smtClean="0"/>
              <a:t>McDonagh</a:t>
            </a:r>
            <a:r>
              <a:rPr lang="en-US" sz="1400" dirty="0" smtClean="0"/>
              <a:t> et al, 2005; </a:t>
            </a:r>
            <a:r>
              <a:rPr lang="en-US" sz="1400" dirty="0" err="1" smtClean="0"/>
              <a:t>McDonagh</a:t>
            </a:r>
            <a:r>
              <a:rPr lang="en-US" sz="1400" dirty="0" smtClean="0"/>
              <a:t>, </a:t>
            </a:r>
            <a:r>
              <a:rPr lang="en-US" sz="1400" dirty="0" err="1" smtClean="0"/>
              <a:t>Hixon</a:t>
            </a:r>
            <a:r>
              <a:rPr lang="en-US" sz="1400" dirty="0" smtClean="0"/>
              <a:t> et al. 2005)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 </a:t>
            </a:r>
            <a:r>
              <a:rPr lang="en-US" sz="1400" dirty="0" err="1" smtClean="0"/>
              <a:t>Nicotinamide</a:t>
            </a:r>
            <a:r>
              <a:rPr lang="en-US" sz="1400" dirty="0" smtClean="0"/>
              <a:t> exchange assay (Landry, </a:t>
            </a:r>
            <a:r>
              <a:rPr lang="en-US" sz="1400" dirty="0" err="1" smtClean="0"/>
              <a:t>slama</a:t>
            </a:r>
            <a:r>
              <a:rPr lang="en-US" sz="1400" dirty="0" smtClean="0"/>
              <a:t> et al. 2000; Landry, Sutton et al. 2000)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 TLC methods (</a:t>
            </a:r>
            <a:r>
              <a:rPr lang="en-US" sz="1400" dirty="0" err="1" smtClean="0"/>
              <a:t>Borra</a:t>
            </a:r>
            <a:r>
              <a:rPr lang="en-US" sz="1400" dirty="0" smtClean="0"/>
              <a:t> and </a:t>
            </a:r>
            <a:r>
              <a:rPr lang="en-US" sz="1400" dirty="0" err="1" smtClean="0"/>
              <a:t>Denu</a:t>
            </a:r>
            <a:r>
              <a:rPr lang="en-US" sz="1400" dirty="0" smtClean="0"/>
              <a:t> 2003; Landry, Sutton et al. 2000; </a:t>
            </a:r>
            <a:r>
              <a:rPr lang="en-US" sz="1400" dirty="0" err="1" smtClean="0"/>
              <a:t>Tanny</a:t>
            </a:r>
            <a:r>
              <a:rPr lang="en-US" sz="1400" dirty="0" smtClean="0"/>
              <a:t> and </a:t>
            </a:r>
            <a:r>
              <a:rPr lang="en-US" sz="1400" dirty="0" err="1" smtClean="0"/>
              <a:t>Moazed</a:t>
            </a:r>
            <a:r>
              <a:rPr lang="en-US" sz="1400" dirty="0" smtClean="0"/>
              <a:t> 2001)</a:t>
            </a:r>
          </a:p>
          <a:p>
            <a:endParaRPr lang="en-US" sz="1400" dirty="0" smtClean="0"/>
          </a:p>
          <a:p>
            <a:r>
              <a:rPr lang="en-US" sz="1400" dirty="0" smtClean="0"/>
              <a:t>To monitor the production of </a:t>
            </a:r>
            <a:r>
              <a:rPr lang="en-US" sz="1400" dirty="0" err="1" smtClean="0"/>
              <a:t>OAADPr</a:t>
            </a:r>
            <a:r>
              <a:rPr lang="en-US" sz="1400" dirty="0" smtClean="0"/>
              <a:t>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/>
              <a:t>Charcoal binding (</a:t>
            </a:r>
            <a:r>
              <a:rPr lang="en-US" sz="1400" dirty="0" err="1" smtClean="0"/>
              <a:t>Borra</a:t>
            </a:r>
            <a:r>
              <a:rPr lang="en-US" sz="1400" dirty="0" smtClean="0"/>
              <a:t> and </a:t>
            </a:r>
            <a:r>
              <a:rPr lang="en-US" sz="1400" dirty="0" err="1" smtClean="0"/>
              <a:t>Denu</a:t>
            </a:r>
            <a:r>
              <a:rPr lang="en-US" sz="1400" dirty="0" smtClean="0"/>
              <a:t> 2003)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/>
              <a:t>TLC (Landry, Sutton et al. 2000; </a:t>
            </a:r>
            <a:r>
              <a:rPr lang="en-US" sz="1400" dirty="0" err="1" smtClean="0"/>
              <a:t>Tanny</a:t>
            </a:r>
            <a:r>
              <a:rPr lang="en-US" sz="1400" dirty="0" smtClean="0"/>
              <a:t> and </a:t>
            </a:r>
            <a:r>
              <a:rPr lang="en-US" sz="1400" dirty="0" err="1" smtClean="0"/>
              <a:t>Moazed</a:t>
            </a:r>
            <a:r>
              <a:rPr lang="en-US" sz="1400" dirty="0" smtClean="0"/>
              <a:t> 2001)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/>
              <a:t>HPLC assays (</a:t>
            </a:r>
            <a:r>
              <a:rPr lang="en-US" sz="1400" dirty="0" err="1" smtClean="0"/>
              <a:t>Borra</a:t>
            </a:r>
            <a:r>
              <a:rPr lang="en-US" sz="1400" dirty="0" smtClean="0"/>
              <a:t> and </a:t>
            </a:r>
            <a:r>
              <a:rPr lang="en-US" sz="1400" dirty="0" err="1" smtClean="0"/>
              <a:t>Denu</a:t>
            </a:r>
            <a:r>
              <a:rPr lang="en-US" sz="1400" dirty="0" smtClean="0"/>
              <a:t>, 2003) 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90650"/>
            <a:ext cx="4648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6200" y="762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ea typeface="+mj-ea"/>
                <a:cs typeface="Arial" pitchFamily="34" charset="0"/>
              </a:rPr>
              <a:t>Methods current used and developing at the lab </a:t>
            </a:r>
            <a:r>
              <a:rPr lang="en-US" sz="2700" b="1" dirty="0" err="1" smtClean="0">
                <a:ea typeface="+mj-ea"/>
                <a:cs typeface="Arial" pitchFamily="34" charset="0"/>
              </a:rPr>
              <a:t>Coun’t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grpSp>
        <p:nvGrpSpPr>
          <p:cNvPr id="4" name="Group 45"/>
          <p:cNvGrpSpPr/>
          <p:nvPr/>
        </p:nvGrpSpPr>
        <p:grpSpPr>
          <a:xfrm>
            <a:off x="3372429" y="1342089"/>
            <a:ext cx="5085771" cy="1477311"/>
            <a:chOff x="3276600" y="914400"/>
            <a:chExt cx="5085771" cy="1477311"/>
          </a:xfrm>
        </p:grpSpPr>
        <p:grpSp>
          <p:nvGrpSpPr>
            <p:cNvPr id="6" name="Group 43"/>
            <p:cNvGrpSpPr/>
            <p:nvPr/>
          </p:nvGrpSpPr>
          <p:grpSpPr>
            <a:xfrm>
              <a:off x="3276600" y="914400"/>
              <a:ext cx="5085771" cy="1477311"/>
              <a:chOff x="3276600" y="914400"/>
              <a:chExt cx="5085771" cy="1477311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4038600" y="1828800"/>
                <a:ext cx="609600" cy="7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5486400" y="1600200"/>
                <a:ext cx="17526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4038600" y="1524000"/>
                <a:ext cx="5854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PNC1</a:t>
                </a:r>
                <a:endParaRPr lang="en-US" sz="14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451552" y="1471136"/>
                <a:ext cx="118724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Ammonia</a:t>
                </a:r>
              </a:p>
              <a:p>
                <a:pPr algn="ctr"/>
                <a:r>
                  <a:rPr lang="en-US" sz="1400" b="1" dirty="0" smtClean="0"/>
                  <a:t>+</a:t>
                </a:r>
              </a:p>
              <a:p>
                <a:pPr algn="ctr"/>
                <a:r>
                  <a:rPr lang="en-US" sz="1400" b="1" dirty="0" smtClean="0"/>
                  <a:t>Nicotinic acid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15000" y="1828800"/>
                <a:ext cx="1264257" cy="562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400" b="1" dirty="0" smtClean="0">
                    <a:latin typeface="Symbol" pitchFamily="18" charset="2"/>
                  </a:rPr>
                  <a:t>a</a:t>
                </a:r>
                <a:r>
                  <a:rPr lang="en-US" sz="1400" b="1" dirty="0" smtClean="0"/>
                  <a:t>-</a:t>
                </a:r>
                <a:r>
                  <a:rPr lang="en-US" sz="1400" b="1" dirty="0" err="1" smtClean="0"/>
                  <a:t>ketoglutarat</a:t>
                </a:r>
                <a:endParaRPr lang="en-US" sz="1400" b="1" dirty="0" smtClean="0"/>
              </a:p>
              <a:p>
                <a:pPr algn="ctr">
                  <a:lnSpc>
                    <a:spcPts val="1200"/>
                  </a:lnSpc>
                </a:pPr>
                <a:r>
                  <a:rPr lang="en-US" sz="1400" b="1" dirty="0" smtClean="0"/>
                  <a:t>+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400" b="1" dirty="0" smtClean="0"/>
                  <a:t>NADH</a:t>
                </a:r>
                <a:endParaRPr lang="en-US" sz="1400" b="1" dirty="0"/>
              </a:p>
            </p:txBody>
          </p:sp>
          <p:sp>
            <p:nvSpPr>
              <p:cNvPr id="32" name="Arc 31"/>
              <p:cNvSpPr/>
              <p:nvPr/>
            </p:nvSpPr>
            <p:spPr>
              <a:xfrm flipH="1">
                <a:off x="6172200" y="1600200"/>
                <a:ext cx="990600" cy="609600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019800" y="1219200"/>
                <a:ext cx="5212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GDH</a:t>
                </a:r>
                <a:endParaRPr lang="en-US" sz="14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391400" y="1219200"/>
                <a:ext cx="9709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Glutamate</a:t>
                </a:r>
              </a:p>
              <a:p>
                <a:pPr algn="ctr"/>
                <a:r>
                  <a:rPr lang="en-US" sz="1400" b="1" dirty="0" smtClean="0"/>
                  <a:t>+</a:t>
                </a:r>
              </a:p>
              <a:p>
                <a:pPr algn="ctr"/>
                <a:r>
                  <a:rPr lang="en-US" sz="1400" b="1" dirty="0" smtClean="0"/>
                  <a:t>NAD</a:t>
                </a:r>
                <a:r>
                  <a:rPr lang="en-US" sz="1400" b="1" baseline="30000" dirty="0" smtClean="0"/>
                  <a:t>+</a:t>
                </a:r>
                <a:endParaRPr lang="en-US" sz="1400" b="1" baseline="30000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276600" y="914400"/>
                <a:ext cx="5029200" cy="14478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6019800" y="2133600"/>
              <a:ext cx="609600" cy="228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13000"/>
              </a:schemeClr>
            </a:solidFill>
            <a:ln w="3175">
              <a:solidFill>
                <a:schemeClr val="accent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971800"/>
            <a:ext cx="4724400" cy="36422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/>
              <a:t>Continuous enzyme coupled </a:t>
            </a:r>
            <a:r>
              <a:rPr lang="en-US" u="sng" dirty="0" smtClean="0"/>
              <a:t>assay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533400"/>
            <a:ext cx="5715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PCR amplification of PNCA from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Samonella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genomic DNA (Primer design, PCR condition optimization, …)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Subcloning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into appropriate expression vector-pGEX6P3. (TOPO cloning, transformation of TOP10 chemical competent cell, identification of positive clones, Mini and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Midiprep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for sequencing, Digestion, Alkaline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phosphatase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Calf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Intestinal_CIP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for Ligation, …)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Plasmid maxi preparation 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Linearism the constructs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Transformation the linear construct into the appropriate host strain BL21(DE3)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Confirmation of positive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transformants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Expression optimization and confirmation. (Screening of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transformants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media formulation and inducer concentrations, induction temperature and length, culture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lysate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conditions, SDS-PAGE gel, …) 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Large-scale expression. </a:t>
            </a:r>
          </a:p>
          <a:p>
            <a:pPr lvl="0">
              <a:buFont typeface="Wingdings" pitchFamily="2" charset="2"/>
              <a:buChar char="Ø"/>
            </a:pPr>
            <a:endParaRPr lang="en-US" sz="1400" dirty="0"/>
          </a:p>
          <a:p>
            <a:pPr lvl="0">
              <a:buFont typeface="Wingdings" pitchFamily="2" charset="2"/>
              <a:buChar char="Ø"/>
            </a:pPr>
            <a:endParaRPr lang="en-US" sz="1400" dirty="0" smtClean="0"/>
          </a:p>
          <a:p>
            <a:pPr lvl="0">
              <a:buFont typeface="Wingdings" pitchFamily="2" charset="2"/>
              <a:buChar char="Ø"/>
            </a:pPr>
            <a:endParaRPr lang="en-US" sz="1400" dirty="0"/>
          </a:p>
          <a:p>
            <a:pPr lvl="0">
              <a:buFont typeface="Wingdings" pitchFamily="2" charset="2"/>
              <a:buChar char="Ø"/>
            </a:pPr>
            <a:endParaRPr lang="en-US" sz="1400" dirty="0" smtClean="0"/>
          </a:p>
          <a:p>
            <a:pPr lvl="0">
              <a:buFont typeface="Wingdings" pitchFamily="2" charset="2"/>
              <a:buChar char="Ø"/>
            </a:pPr>
            <a:endParaRPr lang="en-US" sz="1400" dirty="0"/>
          </a:p>
          <a:p>
            <a:pPr lvl="0"/>
            <a:endParaRPr lang="en-US" sz="1400" dirty="0" smtClean="0"/>
          </a:p>
          <a:p>
            <a:pPr lvl="0">
              <a:buFont typeface="Wingdings" pitchFamily="2" charset="2"/>
              <a:buChar char="Ø"/>
            </a:pPr>
            <a:r>
              <a:rPr lang="en-US" sz="1400" dirty="0" smtClean="0"/>
              <a:t> Purification and confirmation.</a:t>
            </a:r>
          </a:p>
          <a:p>
            <a:pPr lvl="0">
              <a:buFont typeface="Wingdings" pitchFamily="2" charset="2"/>
              <a:buChar char="Ø"/>
            </a:pPr>
            <a:endParaRPr lang="en-US" sz="1400" dirty="0"/>
          </a:p>
          <a:p>
            <a:pPr lvl="0">
              <a:buFont typeface="Wingdings" pitchFamily="2" charset="2"/>
              <a:buChar char="Ø"/>
            </a:pPr>
            <a:endParaRPr lang="en-US" sz="1400" dirty="0" smtClean="0"/>
          </a:p>
          <a:p>
            <a:pPr lvl="0">
              <a:buFont typeface="Wingdings" pitchFamily="2" charset="2"/>
              <a:buChar char="Ø"/>
            </a:pPr>
            <a:endParaRPr lang="en-US" sz="1400" dirty="0"/>
          </a:p>
          <a:p>
            <a:pPr lvl="0">
              <a:buFont typeface="Wingdings" pitchFamily="2" charset="2"/>
              <a:buChar char="Ø"/>
            </a:pPr>
            <a:r>
              <a:rPr lang="en-US" sz="1400" dirty="0" smtClean="0"/>
              <a:t> Activity measurements </a:t>
            </a:r>
            <a:endParaRPr lang="en-US" sz="1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33051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609600"/>
            <a:ext cx="4805363" cy="279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2137" y="228600"/>
            <a:ext cx="70532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52400"/>
            <a:ext cx="7772400" cy="342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143000"/>
            <a:ext cx="3124200" cy="37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29184" y="1143000"/>
            <a:ext cx="366241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48013"/>
            <a:ext cx="861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Week 1: Inhibitor physiochemical properties</a:t>
            </a:r>
            <a:endParaRPr lang="en-US" sz="1400" dirty="0"/>
          </a:p>
          <a:p>
            <a:pPr lvl="0"/>
            <a:r>
              <a:rPr lang="en-US" sz="1400" dirty="0"/>
              <a:t>Solubility in H2O, assay buffer</a:t>
            </a:r>
          </a:p>
          <a:p>
            <a:pPr lvl="0"/>
            <a:r>
              <a:rPr lang="en-US" sz="1400" dirty="0"/>
              <a:t>If not soluble or have very poor solubility in assay buffer, selection of organic solvent</a:t>
            </a:r>
          </a:p>
          <a:p>
            <a:pPr lvl="0"/>
            <a:r>
              <a:rPr lang="en-US" sz="1400" dirty="0"/>
              <a:t>Concentration range, pH range</a:t>
            </a:r>
          </a:p>
          <a:p>
            <a:pPr lvl="0"/>
            <a:r>
              <a:rPr lang="en-US" sz="1400" dirty="0"/>
              <a:t>If has color, background </a:t>
            </a:r>
            <a:r>
              <a:rPr lang="en-US" sz="1400" dirty="0" smtClean="0"/>
              <a:t>minimization</a:t>
            </a:r>
          </a:p>
          <a:p>
            <a:pPr lvl="0"/>
            <a:endParaRPr lang="en-US" sz="1400" dirty="0"/>
          </a:p>
          <a:p>
            <a:r>
              <a:rPr lang="en-US" sz="1400" u="sng" dirty="0"/>
              <a:t>Week 2: Standardization of working assay systems (Fluor-de-Lys and Continuous Enzyme Coupled Assay)</a:t>
            </a:r>
            <a:endParaRPr lang="en-US" sz="1400" dirty="0"/>
          </a:p>
          <a:p>
            <a:pPr lvl="0"/>
            <a:r>
              <a:rPr lang="en-US" sz="1400" dirty="0"/>
              <a:t>Standard calibration curve</a:t>
            </a:r>
          </a:p>
          <a:p>
            <a:pPr lvl="0"/>
            <a:r>
              <a:rPr lang="en-US" sz="1400" dirty="0"/>
              <a:t>Titration of developer signal stabilization</a:t>
            </a:r>
          </a:p>
          <a:p>
            <a:pPr lvl="0"/>
            <a:r>
              <a:rPr lang="en-US" sz="1400" dirty="0"/>
              <a:t>Measurement of Km(NAD+) and Km(substrate peptide</a:t>
            </a:r>
            <a:r>
              <a:rPr lang="en-US" sz="1400" dirty="0" smtClean="0"/>
              <a:t>)</a:t>
            </a:r>
          </a:p>
          <a:p>
            <a:pPr lvl="0"/>
            <a:endParaRPr lang="en-US" sz="1400" dirty="0"/>
          </a:p>
          <a:p>
            <a:r>
              <a:rPr lang="en-US" sz="1400" u="sng" dirty="0"/>
              <a:t>Week3 and 4: Inhibition mode of target inhibitors (Duplication is applied.) </a:t>
            </a:r>
            <a:endParaRPr lang="en-US" sz="1400" dirty="0"/>
          </a:p>
          <a:p>
            <a:pPr lvl="0"/>
            <a:r>
              <a:rPr lang="en-US" sz="1400" dirty="0"/>
              <a:t>IC50 (may try 10 different [inhibitor] then narrow down for specific range.)  </a:t>
            </a:r>
          </a:p>
          <a:p>
            <a:pPr lvl="0"/>
            <a:r>
              <a:rPr lang="en-US" sz="1400" dirty="0" err="1"/>
              <a:t>Ki</a:t>
            </a:r>
            <a:r>
              <a:rPr lang="en-US" sz="1400" dirty="0"/>
              <a:t> ( [NAD+]=0, 62.5, 125, 250, 500, 1000, 1500, 3000 </a:t>
            </a:r>
            <a:r>
              <a:rPr lang="en-US" sz="1400" dirty="0" err="1"/>
              <a:t>uM</a:t>
            </a:r>
            <a:r>
              <a:rPr lang="en-US" sz="1400" dirty="0"/>
              <a:t> with different [inhibitor].)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 smtClean="0"/>
              <a:t>Standard work flow</a:t>
            </a:r>
            <a:r>
              <a:rPr lang="en-US" dirty="0" smtClean="0"/>
              <a:t> </a:t>
            </a:r>
            <a:r>
              <a:rPr lang="en-US" u="sng" dirty="0" smtClean="0"/>
              <a:t>[</a:t>
            </a:r>
            <a:r>
              <a:rPr lang="en-US" dirty="0" smtClean="0"/>
              <a:t>Study </a:t>
            </a:r>
            <a:r>
              <a:rPr lang="en-US" dirty="0"/>
              <a:t>of the potency of inhibition and inhibition mode of candidates </a:t>
            </a:r>
            <a:r>
              <a:rPr lang="en-US" dirty="0" smtClean="0"/>
              <a:t>inhibitors_Ex-527</a:t>
            </a:r>
            <a:r>
              <a:rPr lang="en-US" dirty="0"/>
              <a:t>, AC93253, </a:t>
            </a:r>
            <a:r>
              <a:rPr lang="en-US" dirty="0" err="1"/>
              <a:t>salermide</a:t>
            </a:r>
            <a:r>
              <a:rPr lang="en-US" dirty="0"/>
              <a:t>, </a:t>
            </a:r>
            <a:r>
              <a:rPr lang="en-US" dirty="0" err="1"/>
              <a:t>ChemBridge</a:t>
            </a:r>
            <a:r>
              <a:rPr lang="en-US" dirty="0"/>
              <a:t> 5281077, 4102009, 9147724 are currently available in the lab</a:t>
            </a:r>
            <a:r>
              <a:rPr lang="en-US" dirty="0" smtClean="0"/>
              <a:t>….]</a:t>
            </a: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 smtClean="0"/>
              <a:t>Comparison on the cost/time by using different assays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1295401"/>
          <a:ext cx="8229598" cy="2346648"/>
        </p:xfrm>
        <a:graphic>
          <a:graphicData uri="http://schemas.openxmlformats.org/drawingml/2006/table">
            <a:tbl>
              <a:tblPr/>
              <a:tblGrid>
                <a:gridCol w="1329396"/>
                <a:gridCol w="1413803"/>
                <a:gridCol w="1447800"/>
                <a:gridCol w="1524000"/>
                <a:gridCol w="2514599"/>
              </a:tblGrid>
              <a:tr h="38099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Fluor-de-Lys SIRT3 drug discovery kit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Continuous enzyme coupled assay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Time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Time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For inhibitor screening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 month for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5 inhibitors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 kits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~$1200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 month for 10 inhibitors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Costs of the chemical reagents used in assay, like buffer solutions, chemicals, 96-well plates et al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For inhibition mode study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4 weeks for testing 1 inhibitor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 kits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~$1800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 weeks for testing 1 inhibitor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784" y="990600"/>
            <a:ext cx="383021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smtClean="0"/>
              <a:t>Inhibitor Screening</a:t>
            </a:r>
          </a:p>
          <a:p>
            <a:r>
              <a:rPr lang="en-US" sz="3700" dirty="0" smtClean="0"/>
              <a:t>Activator Design</a:t>
            </a:r>
            <a:endParaRPr lang="en-US" sz="37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990600"/>
            <a:ext cx="3830216" cy="12311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700" dirty="0" smtClean="0">
                <a:solidFill>
                  <a:srgbClr val="00B0F0"/>
                </a:solidFill>
              </a:rPr>
              <a:t>Inhibitor Screening</a:t>
            </a:r>
          </a:p>
          <a:p>
            <a:endParaRPr lang="en-US" sz="3700" dirty="0" smtClean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2003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Our interests</a:t>
            </a:r>
            <a:endParaRPr lang="en-US" sz="27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1676400"/>
            <a:ext cx="8458200" cy="3508653"/>
            <a:chOff x="609600" y="1676400"/>
            <a:chExt cx="8458200" cy="3508653"/>
          </a:xfrm>
        </p:grpSpPr>
        <p:sp>
          <p:nvSpPr>
            <p:cNvPr id="7" name="TextBox 6"/>
            <p:cNvSpPr txBox="1"/>
            <p:nvPr/>
          </p:nvSpPr>
          <p:spPr>
            <a:xfrm>
              <a:off x="609600" y="1676400"/>
              <a:ext cx="8382000" cy="350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dirty="0" smtClean="0"/>
                <a:t> IC50_ the potency of inhibitor</a:t>
              </a:r>
            </a:p>
            <a:p>
              <a:pPr>
                <a:buFont typeface="Wingdings" pitchFamily="2" charset="2"/>
                <a:buChar char="Ø"/>
              </a:pPr>
              <a:endParaRPr lang="en-US" dirty="0"/>
            </a:p>
            <a:p>
              <a:pPr>
                <a:buFont typeface="Wingdings" pitchFamily="2" charset="2"/>
                <a:buChar char="Ø"/>
              </a:pPr>
              <a:endParaRPr lang="en-US" dirty="0" smtClean="0"/>
            </a:p>
            <a:p>
              <a:endParaRPr lang="en-US" dirty="0"/>
            </a:p>
            <a:p>
              <a:pPr>
                <a:buFont typeface="Wingdings" pitchFamily="2" charset="2"/>
                <a:buChar char="Ø"/>
              </a:pPr>
              <a:endParaRPr lang="en-US" dirty="0" smtClean="0"/>
            </a:p>
            <a:p>
              <a:pPr>
                <a:buFont typeface="Wingdings" pitchFamily="2" charset="2"/>
                <a:buChar char="Ø"/>
              </a:pPr>
              <a:endParaRPr lang="en-US" dirty="0"/>
            </a:p>
            <a:p>
              <a:pPr>
                <a:buFont typeface="Wingdings" pitchFamily="2" charset="2"/>
                <a:buChar char="Ø"/>
              </a:pPr>
              <a:endParaRPr lang="en-US" dirty="0" smtClean="0"/>
            </a:p>
            <a:p>
              <a:pPr>
                <a:buFont typeface="Wingdings" pitchFamily="2" charset="2"/>
                <a:buChar char="Ø"/>
              </a:pPr>
              <a:endParaRPr lang="en-US" dirty="0" smtClean="0"/>
            </a:p>
            <a:p>
              <a:r>
                <a:rPr lang="en-US" sz="1300" b="1" dirty="0"/>
                <a:t> </a:t>
              </a:r>
              <a:r>
                <a:rPr lang="en-US" sz="1300" b="1" dirty="0" smtClean="0"/>
                <a:t>  Ex-527                                         0.175</a:t>
              </a:r>
            </a:p>
            <a:p>
              <a:r>
                <a:rPr lang="en-US" sz="1300" b="1" dirty="0"/>
                <a:t> </a:t>
              </a:r>
              <a:r>
                <a:rPr lang="en-US" sz="1300" b="1" dirty="0" smtClean="0"/>
                <a:t>  AC93253                                      0.018</a:t>
              </a:r>
            </a:p>
            <a:p>
              <a:r>
                <a:rPr lang="en-US" sz="1300" b="1" dirty="0"/>
                <a:t> </a:t>
              </a:r>
              <a:r>
                <a:rPr lang="en-US" sz="1300" b="1" dirty="0" smtClean="0"/>
                <a:t>  </a:t>
              </a:r>
              <a:r>
                <a:rPr lang="en-US" sz="1300" b="1" dirty="0" err="1" smtClean="0"/>
                <a:t>Salermide</a:t>
              </a:r>
              <a:r>
                <a:rPr lang="en-US" sz="1300" b="1" dirty="0" smtClean="0"/>
                <a:t>                                    0.027</a:t>
              </a:r>
            </a:p>
            <a:p>
              <a:r>
                <a:rPr lang="en-US" sz="1300" b="1" dirty="0" smtClean="0"/>
                <a:t>   Cambridge_5281087</a:t>
              </a:r>
              <a:endParaRPr lang="en-US" sz="1300" b="1" dirty="0"/>
            </a:p>
            <a:p>
              <a:r>
                <a:rPr lang="en-US" sz="1300" b="1" dirty="0" smtClean="0"/>
                <a:t>   Cambridge_4102009</a:t>
              </a:r>
            </a:p>
            <a:p>
              <a:r>
                <a:rPr lang="en-US" sz="1300" b="1" dirty="0" smtClean="0"/>
                <a:t>   Cambridge_9147724</a:t>
              </a:r>
            </a:p>
          </p:txBody>
        </p:sp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496" y="2057400"/>
              <a:ext cx="8319304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Rounded Rectangle 9"/>
          <p:cNvSpPr/>
          <p:nvPr/>
        </p:nvSpPr>
        <p:spPr>
          <a:xfrm>
            <a:off x="4572000" y="2895600"/>
            <a:ext cx="4038600" cy="990600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5181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Inhibition mode _ inhibition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0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2670</Words>
  <Application>Microsoft Office PowerPoint</Application>
  <PresentationFormat>On-screen Show (4:3)</PresentationFormat>
  <Paragraphs>270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Proposed research</vt:lpstr>
      <vt:lpstr>Slide 21</vt:lpstr>
      <vt:lpstr>Slide 22</vt:lpstr>
      <vt:lpstr>Slide 23</vt:lpstr>
      <vt:lpstr>The Mammalian Sirtuins: SIRT 1-7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xguan</dc:creator>
  <cp:lastModifiedBy>xguan</cp:lastModifiedBy>
  <cp:revision>86</cp:revision>
  <dcterms:created xsi:type="dcterms:W3CDTF">2013-10-16T18:51:47Z</dcterms:created>
  <dcterms:modified xsi:type="dcterms:W3CDTF">2013-10-18T19:46:47Z</dcterms:modified>
</cp:coreProperties>
</file>