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88" r:id="rId4"/>
    <p:sldId id="291" r:id="rId5"/>
    <p:sldId id="289" r:id="rId6"/>
    <p:sldId id="290" r:id="rId7"/>
    <p:sldId id="265" r:id="rId8"/>
    <p:sldId id="293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73094" autoAdjust="0"/>
  </p:normalViewPr>
  <p:slideViewPr>
    <p:cSldViewPr>
      <p:cViewPr>
        <p:scale>
          <a:sx n="96" d="100"/>
          <a:sy n="96" d="100"/>
        </p:scale>
        <p:origin x="-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6\2.1.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2.22.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2.22.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relationship%20of%20DHP1c%20concentration%20and%20peak%20area%20in%20100%25%20DMSO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relationship%20of%20DHP1c%20concentration%20and%20peak%20area%20in%205%25%20DMS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6\2.1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My%20Documents\Group%20members\XG\Excel\SIRT3\SIRT3%20Contro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My%20Documents\Group%20members\XG\Excel\DHP\50uM%20DHP1c%20control%20in%20new%20standard%20curve\50uM%20DHP_100uM%20NA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Calibri"/>
              </a:rPr>
              <a:t>Assay buffer (1.13.2015_plate I) </a:t>
            </a:r>
            <a:endParaRPr lang="en-US" sz="1200" b="1" i="0" u="none" strike="noStrike" baseline="30000">
              <a:solidFill>
                <a:srgbClr val="000000"/>
              </a:solidFill>
              <a:latin typeface="Calibri"/>
            </a:endParaRPr>
          </a:p>
        </c:rich>
      </c:tx>
      <c:layout>
        <c:manualLayout>
          <c:xMode val="edge"/>
          <c:yMode val="edge"/>
          <c:x val="0.1945923632610939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628600670199243"/>
          <c:y val="8.8437591134441523E-2"/>
          <c:w val="0.74729889895838497"/>
          <c:h val="0.7390777194517351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[1]Calculation_PlateI_25oC!$B$15:$B$22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[1]Calculation_PlateI_25oC!$E$15:$E$22</c:f>
              <c:numCache>
                <c:formatCode>General</c:formatCode>
                <c:ptCount val="8"/>
                <c:pt idx="0">
                  <c:v>0</c:v>
                </c:pt>
                <c:pt idx="1">
                  <c:v>140</c:v>
                </c:pt>
                <c:pt idx="2">
                  <c:v>297</c:v>
                </c:pt>
                <c:pt idx="3">
                  <c:v>581</c:v>
                </c:pt>
                <c:pt idx="4">
                  <c:v>1049</c:v>
                </c:pt>
                <c:pt idx="5">
                  <c:v>1906</c:v>
                </c:pt>
                <c:pt idx="6">
                  <c:v>3306</c:v>
                </c:pt>
                <c:pt idx="7">
                  <c:v>5742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1812567546703721"/>
                  <c:y val="-7.431211723534558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</c:trendlineLbl>
          </c:trendline>
          <c:xVal>
            <c:numRef>
              <c:f>[1]Calculation_PlateI_25oC!$B$15:$B$21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[1]Calculation_PlateI_25oC!$E$15:$E$21</c:f>
              <c:numCache>
                <c:formatCode>General</c:formatCode>
                <c:ptCount val="7"/>
                <c:pt idx="0">
                  <c:v>0</c:v>
                </c:pt>
                <c:pt idx="1">
                  <c:v>140</c:v>
                </c:pt>
                <c:pt idx="2">
                  <c:v>297</c:v>
                </c:pt>
                <c:pt idx="3">
                  <c:v>581</c:v>
                </c:pt>
                <c:pt idx="4">
                  <c:v>1049</c:v>
                </c:pt>
                <c:pt idx="5">
                  <c:v>1906</c:v>
                </c:pt>
                <c:pt idx="6">
                  <c:v>3306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41792"/>
        <c:axId val="21856256"/>
      </c:scatterChart>
      <c:valAx>
        <c:axId val="2184179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56256"/>
        <c:crosses val="autoZero"/>
        <c:crossBetween val="midCat"/>
      </c:valAx>
      <c:valAx>
        <c:axId val="218562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555284691580732E-3"/>
              <c:y val="0.35570793234179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417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89129483814524"/>
          <c:y val="5.1400554097404488E-2"/>
          <c:w val="0.81005402449693786"/>
          <c:h val="0.72343876161219633"/>
        </c:manualLayout>
      </c:layout>
      <c:barChart>
        <c:barDir val="col"/>
        <c:grouping val="clustered"/>
        <c:varyColors val="0"/>
        <c:ser>
          <c:idx val="0"/>
          <c:order val="0"/>
          <c:tx>
            <c:v>Delta AFU</c:v>
          </c:tx>
          <c:invertIfNegative val="0"/>
          <c:cat>
            <c:numRef>
              <c:f>Sheet11!$B$6:$B$14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50</c:v>
                </c:pt>
              </c:numCache>
            </c:numRef>
          </c:cat>
          <c:val>
            <c:numRef>
              <c:f>Sheet11!$F$6:$F$14</c:f>
              <c:numCache>
                <c:formatCode>0.0</c:formatCode>
                <c:ptCount val="9"/>
                <c:pt idx="0">
                  <c:v>1</c:v>
                </c:pt>
                <c:pt idx="1">
                  <c:v>0.80921052631578949</c:v>
                </c:pt>
                <c:pt idx="2">
                  <c:v>1.513157894736842</c:v>
                </c:pt>
                <c:pt idx="3">
                  <c:v>1.8486842105263157</c:v>
                </c:pt>
                <c:pt idx="4">
                  <c:v>2.1282894736842106</c:v>
                </c:pt>
                <c:pt idx="5">
                  <c:v>1.8585526315789473</c:v>
                </c:pt>
                <c:pt idx="6">
                  <c:v>1.4177631578947369</c:v>
                </c:pt>
                <c:pt idx="7">
                  <c:v>0.84868421052631582</c:v>
                </c:pt>
                <c:pt idx="8">
                  <c:v>0.16118421052631579</c:v>
                </c:pt>
              </c:numCache>
            </c:numRef>
          </c:val>
        </c:ser>
        <c:ser>
          <c:idx val="1"/>
          <c:order val="1"/>
          <c:tx>
            <c:v>DeltauM_11.24.2015</c:v>
          </c:tx>
          <c:invertIfNegative val="0"/>
          <c:cat>
            <c:numRef>
              <c:f>Sheet11!$B$6:$B$14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50</c:v>
                </c:pt>
              </c:numCache>
            </c:numRef>
          </c:cat>
          <c:val>
            <c:numRef>
              <c:f>Sheet11!$I$6:$I$14</c:f>
              <c:numCache>
                <c:formatCode>0.0</c:formatCode>
                <c:ptCount val="9"/>
                <c:pt idx="0">
                  <c:v>1</c:v>
                </c:pt>
                <c:pt idx="1">
                  <c:v>1.5854078030234453</c:v>
                </c:pt>
                <c:pt idx="2">
                  <c:v>3.1935367067982257</c:v>
                </c:pt>
                <c:pt idx="4">
                  <c:v>4.3033402733773869</c:v>
                </c:pt>
                <c:pt idx="6">
                  <c:v>2.938354304336019</c:v>
                </c:pt>
                <c:pt idx="7">
                  <c:v>1.607495247578528</c:v>
                </c:pt>
                <c:pt idx="8">
                  <c:v>0.30605594278989773</c:v>
                </c:pt>
              </c:numCache>
            </c:numRef>
          </c:val>
        </c:ser>
        <c:ser>
          <c:idx val="2"/>
          <c:order val="2"/>
          <c:tx>
            <c:v>DeltauM_1.13.2016</c:v>
          </c:tx>
          <c:invertIfNegative val="0"/>
          <c:cat>
            <c:numRef>
              <c:f>Sheet11!$B$6:$B$14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50</c:v>
                </c:pt>
              </c:numCache>
            </c:numRef>
          </c:cat>
          <c:val>
            <c:numRef>
              <c:f>Sheet11!$L$6:$L$7</c:f>
              <c:numCache>
                <c:formatCode>General</c:formatCode>
                <c:ptCount val="2"/>
                <c:pt idx="0">
                  <c:v>1</c:v>
                </c:pt>
                <c:pt idx="1">
                  <c:v>0.79073761707139678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707072"/>
        <c:axId val="216710144"/>
      </c:barChart>
      <c:catAx>
        <c:axId val="216707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8530030621172354"/>
              <c:y val="0.89663288393118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6710144"/>
        <c:crosses val="autoZero"/>
        <c:auto val="1"/>
        <c:lblAlgn val="ctr"/>
        <c:lblOffset val="100"/>
        <c:noMultiLvlLbl val="0"/>
      </c:catAx>
      <c:valAx>
        <c:axId val="2167101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Ratio</a:t>
                </a:r>
              </a:p>
            </c:rich>
          </c:tx>
          <c:layout>
            <c:manualLayout>
              <c:xMode val="edge"/>
              <c:yMode val="edge"/>
              <c:x val="2.1652668416447945E-2"/>
              <c:y val="0.33916625238746956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216707072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5850087489063869"/>
          <c:y val="5.9609215514727337E-2"/>
          <c:w val="0.28594356955380579"/>
          <c:h val="0.1817071303587051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Sheet3!$H$78</c:f>
              <c:strCache>
                <c:ptCount val="1"/>
                <c:pt idx="0">
                  <c:v>Enzo SIRT3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val>
            <c:numRef>
              <c:f>Sheet3!$H$79:$H$86</c:f>
              <c:numCache>
                <c:formatCode>General</c:formatCode>
                <c:ptCount val="8"/>
                <c:pt idx="0">
                  <c:v>854</c:v>
                </c:pt>
                <c:pt idx="1">
                  <c:v>899</c:v>
                </c:pt>
                <c:pt idx="2">
                  <c:v>1088</c:v>
                </c:pt>
                <c:pt idx="3">
                  <c:v>1271</c:v>
                </c:pt>
                <c:pt idx="4">
                  <c:v>1127</c:v>
                </c:pt>
                <c:pt idx="5">
                  <c:v>841</c:v>
                </c:pt>
                <c:pt idx="6">
                  <c:v>702</c:v>
                </c:pt>
                <c:pt idx="7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812800"/>
        <c:axId val="212483072"/>
      </c:barChart>
      <c:catAx>
        <c:axId val="202812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7587598425196853"/>
              <c:y val="0.89773148148148152"/>
            </c:manualLayout>
          </c:layout>
          <c:overlay val="0"/>
        </c:title>
        <c:majorTickMark val="out"/>
        <c:minorTickMark val="none"/>
        <c:tickLblPos val="nextTo"/>
        <c:crossAx val="212483072"/>
        <c:crosses val="autoZero"/>
        <c:auto val="1"/>
        <c:lblAlgn val="ctr"/>
        <c:lblOffset val="100"/>
        <c:noMultiLvlLbl val="0"/>
      </c:catAx>
      <c:valAx>
        <c:axId val="2124830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AFU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414087561971420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812800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1968503937008"/>
          <c:y val="5.1400554097404488E-2"/>
          <c:w val="0.85333180227471561"/>
          <c:h val="0.75549676717239611"/>
        </c:manualLayout>
      </c:layout>
      <c:barChart>
        <c:barDir val="col"/>
        <c:grouping val="clustered"/>
        <c:varyColors val="0"/>
        <c:ser>
          <c:idx val="0"/>
          <c:order val="0"/>
          <c:tx>
            <c:v>Ratio(DeltaAFU)</c:v>
          </c:tx>
          <c:invertIfNegative val="0"/>
          <c:cat>
            <c:numRef>
              <c:f>Sheet10!$E$10:$E$17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Sheet10!$I$10:$I$17</c:f>
              <c:numCache>
                <c:formatCode>0.00</c:formatCode>
                <c:ptCount val="8"/>
                <c:pt idx="0">
                  <c:v>1</c:v>
                </c:pt>
                <c:pt idx="1">
                  <c:v>1.0526932084309133</c:v>
                </c:pt>
                <c:pt idx="2">
                  <c:v>1.2740046838407495</c:v>
                </c:pt>
                <c:pt idx="3">
                  <c:v>1.4882903981264637</c:v>
                </c:pt>
                <c:pt idx="4">
                  <c:v>1.319672131147541</c:v>
                </c:pt>
                <c:pt idx="5">
                  <c:v>0.98477751756440279</c:v>
                </c:pt>
                <c:pt idx="6">
                  <c:v>0.82201405152224827</c:v>
                </c:pt>
                <c:pt idx="7">
                  <c:v>0.16393442622950818</c:v>
                </c:pt>
              </c:numCache>
            </c:numRef>
          </c:val>
        </c:ser>
        <c:ser>
          <c:idx val="1"/>
          <c:order val="1"/>
          <c:tx>
            <c:v>Ratio(DeltauM)</c:v>
          </c:tx>
          <c:invertIfNegative val="0"/>
          <c:cat>
            <c:numRef>
              <c:f>Sheet10!$E$10:$E$17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Sheet10!$L$10:$L$17</c:f>
              <c:numCache>
                <c:formatCode>0.0</c:formatCode>
                <c:ptCount val="8"/>
                <c:pt idx="0">
                  <c:v>1</c:v>
                </c:pt>
                <c:pt idx="1">
                  <c:v>2.2218051304562265</c:v>
                </c:pt>
                <c:pt idx="3">
                  <c:v>3.0093866095841504</c:v>
                </c:pt>
                <c:pt idx="5">
                  <c:v>2.0410511585609554</c:v>
                </c:pt>
                <c:pt idx="6">
                  <c:v>1.5570119552544752</c:v>
                </c:pt>
                <c:pt idx="7">
                  <c:v>0.31126503448572274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474752"/>
        <c:axId val="215153280"/>
      </c:barChart>
      <c:catAx>
        <c:axId val="198474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8570297462817147"/>
              <c:y val="0.90060335445874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5153280"/>
        <c:crosses val="autoZero"/>
        <c:auto val="1"/>
        <c:lblAlgn val="ctr"/>
        <c:lblOffset val="100"/>
        <c:noMultiLvlLbl val="0"/>
      </c:catAx>
      <c:valAx>
        <c:axId val="2151532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Ratio</a:t>
                </a:r>
              </a:p>
            </c:rich>
          </c:tx>
          <c:layout>
            <c:manualLayout>
              <c:xMode val="edge"/>
              <c:yMode val="edge"/>
              <c:x val="2.2082239720034994E-3"/>
              <c:y val="0.34379811898512685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crossAx val="198474752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4919531933508312"/>
          <c:y val="6.9060586176727903E-2"/>
          <c:w val="0.23413801399825021"/>
          <c:h val="0.1396566054243219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Analysis!$A$3:$A$13</c:f>
              <c:numCache>
                <c:formatCode>General</c:formatCode>
                <c:ptCount val="11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300</c:v>
                </c:pt>
                <c:pt idx="10">
                  <c:v>400</c:v>
                </c:pt>
              </c:numCache>
            </c:numRef>
          </c:xVal>
          <c:yVal>
            <c:numRef>
              <c:f>Analysis!$H$3:$H$13</c:f>
              <c:numCache>
                <c:formatCode>General</c:formatCode>
                <c:ptCount val="11"/>
                <c:pt idx="0">
                  <c:v>12420</c:v>
                </c:pt>
                <c:pt idx="1">
                  <c:v>25737</c:v>
                </c:pt>
                <c:pt idx="2">
                  <c:v>49731</c:v>
                </c:pt>
                <c:pt idx="3">
                  <c:v>101990</c:v>
                </c:pt>
                <c:pt idx="4">
                  <c:v>152900</c:v>
                </c:pt>
                <c:pt idx="5">
                  <c:v>198444</c:v>
                </c:pt>
                <c:pt idx="6">
                  <c:v>246606</c:v>
                </c:pt>
                <c:pt idx="7">
                  <c:v>411196</c:v>
                </c:pt>
                <c:pt idx="8">
                  <c:v>825792</c:v>
                </c:pt>
                <c:pt idx="9">
                  <c:v>837936</c:v>
                </c:pt>
                <c:pt idx="10">
                  <c:v>946611</c:v>
                </c:pt>
              </c:numCache>
            </c:numRef>
          </c:yVal>
          <c:smooth val="0"/>
        </c:ser>
        <c:ser>
          <c:idx val="3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 w="15875">
                <a:solidFill>
                  <a:srgbClr val="C00000"/>
                </a:solidFill>
                <a:prstDash val="dash"/>
              </a:ln>
            </c:spPr>
            <c:trendlineType val="linear"/>
            <c:forward val="100"/>
            <c:dispRSqr val="1"/>
            <c:dispEq val="1"/>
            <c:trendlineLbl>
              <c:layout>
                <c:manualLayout>
                  <c:x val="-0.14719720023043037"/>
                  <c:y val="4.1550014581510641E-3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Analysis!$A$3:$A$11</c:f>
              <c:numCache>
                <c:formatCode>General</c:formatCode>
                <c:ptCount val="9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</c:numCache>
            </c:numRef>
          </c:xVal>
          <c:yVal>
            <c:numRef>
              <c:f>Analysis!$H$3:$H$11</c:f>
              <c:numCache>
                <c:formatCode>General</c:formatCode>
                <c:ptCount val="9"/>
                <c:pt idx="0">
                  <c:v>12420</c:v>
                </c:pt>
                <c:pt idx="1">
                  <c:v>25737</c:v>
                </c:pt>
                <c:pt idx="2">
                  <c:v>49731</c:v>
                </c:pt>
                <c:pt idx="3">
                  <c:v>101990</c:v>
                </c:pt>
                <c:pt idx="4">
                  <c:v>152900</c:v>
                </c:pt>
                <c:pt idx="5">
                  <c:v>198444</c:v>
                </c:pt>
                <c:pt idx="6">
                  <c:v>246606</c:v>
                </c:pt>
                <c:pt idx="7">
                  <c:v>411196</c:v>
                </c:pt>
                <c:pt idx="8">
                  <c:v>825792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496704"/>
        <c:axId val="79498624"/>
      </c:scatterChart>
      <c:valAx>
        <c:axId val="7949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[DHP1c], uM</a:t>
                </a:r>
              </a:p>
            </c:rich>
          </c:tx>
          <c:layout>
            <c:manualLayout>
              <c:xMode val="edge"/>
              <c:yMode val="edge"/>
              <c:x val="0.5145148830128794"/>
              <c:y val="0.897373630228518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498624"/>
        <c:crosses val="autoZero"/>
        <c:crossBetween val="midCat"/>
      </c:valAx>
      <c:valAx>
        <c:axId val="794986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Area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496704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Analysis!$A$3:$A$13</c:f>
              <c:numCache>
                <c:formatCode>General</c:formatCode>
                <c:ptCount val="11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300</c:v>
                </c:pt>
                <c:pt idx="10">
                  <c:v>400</c:v>
                </c:pt>
              </c:numCache>
            </c:numRef>
          </c:xVal>
          <c:yVal>
            <c:numRef>
              <c:f>Analysis!$H$3:$H$13</c:f>
              <c:numCache>
                <c:formatCode>General</c:formatCode>
                <c:ptCount val="11"/>
                <c:pt idx="0">
                  <c:v>5676</c:v>
                </c:pt>
                <c:pt idx="1">
                  <c:v>11316</c:v>
                </c:pt>
                <c:pt idx="2">
                  <c:v>24771</c:v>
                </c:pt>
                <c:pt idx="3">
                  <c:v>45625</c:v>
                </c:pt>
                <c:pt idx="4">
                  <c:v>88620</c:v>
                </c:pt>
                <c:pt idx="5">
                  <c:v>102950</c:v>
                </c:pt>
                <c:pt idx="6">
                  <c:v>92664</c:v>
                </c:pt>
                <c:pt idx="7">
                  <c:v>190650</c:v>
                </c:pt>
                <c:pt idx="8">
                  <c:v>329866</c:v>
                </c:pt>
                <c:pt idx="9">
                  <c:v>446137</c:v>
                </c:pt>
                <c:pt idx="10">
                  <c:v>478611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 w="12700">
                <a:solidFill>
                  <a:schemeClr val="accent2"/>
                </a:solidFill>
                <a:prstDash val="dash"/>
              </a:ln>
            </c:spPr>
            <c:trendlineType val="linear"/>
            <c:forward val="200"/>
            <c:dispRSqr val="1"/>
            <c:dispEq val="1"/>
            <c:trendlineLbl>
              <c:layout>
                <c:manualLayout>
                  <c:x val="-8.1849578887880928E-2"/>
                  <c:y val="3.8726227182767203E-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Analysis!$A$3:$A$9</c:f>
              <c:numCache>
                <c:formatCode>General</c:formatCode>
                <c:ptCount val="7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</c:numCache>
            </c:numRef>
          </c:xVal>
          <c:yVal>
            <c:numRef>
              <c:f>Analysis!$H$3:$H$9</c:f>
              <c:numCache>
                <c:formatCode>General</c:formatCode>
                <c:ptCount val="7"/>
                <c:pt idx="0">
                  <c:v>5676</c:v>
                </c:pt>
                <c:pt idx="1">
                  <c:v>11316</c:v>
                </c:pt>
                <c:pt idx="2">
                  <c:v>24771</c:v>
                </c:pt>
                <c:pt idx="3">
                  <c:v>45625</c:v>
                </c:pt>
                <c:pt idx="4">
                  <c:v>88620</c:v>
                </c:pt>
                <c:pt idx="5">
                  <c:v>102950</c:v>
                </c:pt>
                <c:pt idx="6">
                  <c:v>92664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552896"/>
        <c:axId val="79554816"/>
      </c:scatterChart>
      <c:valAx>
        <c:axId val="79552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 1c], uM</a:t>
                </a:r>
              </a:p>
            </c:rich>
          </c:tx>
          <c:layout>
            <c:manualLayout>
              <c:xMode val="edge"/>
              <c:yMode val="edge"/>
              <c:x val="0.50641172610776597"/>
              <c:y val="0.914794627944234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554816"/>
        <c:crosses val="autoZero"/>
        <c:crossBetween val="midCat"/>
      </c:valAx>
      <c:valAx>
        <c:axId val="79554816"/>
        <c:scaling>
          <c:orientation val="minMax"/>
          <c:max val="6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Area</a:t>
                </a:r>
              </a:p>
            </c:rich>
          </c:tx>
          <c:layout>
            <c:manualLayout>
              <c:xMode val="edge"/>
              <c:yMode val="edge"/>
              <c:x val="6.5360120426123207E-3"/>
              <c:y val="0.331749667655179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55289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5% </a:t>
            </a:r>
            <a:r>
              <a:rPr lang="en-US" dirty="0" smtClean="0"/>
              <a:t>DMSO (</a:t>
            </a:r>
            <a:r>
              <a:rPr lang="en-US" dirty="0"/>
              <a:t>1.13.2015_plate</a:t>
            </a:r>
            <a:r>
              <a:rPr lang="en-US" baseline="0" dirty="0"/>
              <a:t> I)</a:t>
            </a:r>
            <a:endParaRPr lang="en-US" dirty="0"/>
          </a:p>
        </c:rich>
      </c:tx>
      <c:layout>
        <c:manualLayout>
          <c:xMode val="edge"/>
          <c:yMode val="edge"/>
          <c:x val="0.24695123635861307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628600670199243"/>
          <c:y val="8.8437591134441523E-2"/>
          <c:w val="0.74729889895838497"/>
          <c:h val="0.7390777194517351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[1]Calculation_PlateI_25oC!$B$15:$B$22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[1]Calculation_PlateI_25oC!$M$15:$M$22</c:f>
              <c:numCache>
                <c:formatCode>General</c:formatCode>
                <c:ptCount val="8"/>
                <c:pt idx="0">
                  <c:v>0</c:v>
                </c:pt>
                <c:pt idx="1">
                  <c:v>188</c:v>
                </c:pt>
                <c:pt idx="2">
                  <c:v>356</c:v>
                </c:pt>
                <c:pt idx="3">
                  <c:v>674</c:v>
                </c:pt>
                <c:pt idx="4">
                  <c:v>1198</c:v>
                </c:pt>
                <c:pt idx="5">
                  <c:v>2139</c:v>
                </c:pt>
                <c:pt idx="6">
                  <c:v>3683</c:v>
                </c:pt>
                <c:pt idx="7">
                  <c:v>5863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3116988859364714"/>
                  <c:y val="-3.094160104986876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</c:trendlineLbl>
          </c:trendline>
          <c:xVal>
            <c:numRef>
              <c:f>[1]Calculation_PlateI_25oC!$B$15:$B$21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[1]Calculation_PlateI_25oC!$M$15:$M$21</c:f>
              <c:numCache>
                <c:formatCode>General</c:formatCode>
                <c:ptCount val="7"/>
                <c:pt idx="0">
                  <c:v>0</c:v>
                </c:pt>
                <c:pt idx="1">
                  <c:v>188</c:v>
                </c:pt>
                <c:pt idx="2">
                  <c:v>356</c:v>
                </c:pt>
                <c:pt idx="3">
                  <c:v>674</c:v>
                </c:pt>
                <c:pt idx="4">
                  <c:v>1198</c:v>
                </c:pt>
                <c:pt idx="5">
                  <c:v>2139</c:v>
                </c:pt>
                <c:pt idx="6">
                  <c:v>3683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8272"/>
        <c:axId val="21880192"/>
      </c:scatterChart>
      <c:valAx>
        <c:axId val="2187827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80192"/>
        <c:crosses val="autoZero"/>
        <c:crossBetween val="midCat"/>
      </c:valAx>
      <c:valAx>
        <c:axId val="218801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555284691580732E-3"/>
              <c:y val="0.35570793234179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7827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52474233403752"/>
          <c:y val="0.11336361152525817"/>
          <c:w val="0.75834517636514953"/>
          <c:h val="0.718928054763445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333399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0019483141530388"/>
                  <c:y val="-2.3180974329428335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SIRT3_9.23.14_Tecan!$M$5:$M$10</c:f>
              <c:numCache>
                <c:formatCode>General</c:formatCode>
                <c:ptCount val="6"/>
                <c:pt idx="0">
                  <c:v>0</c:v>
                </c:pt>
                <c:pt idx="1">
                  <c:v>15</c:v>
                </c:pt>
                <c:pt idx="2">
                  <c:v>7.5</c:v>
                </c:pt>
                <c:pt idx="3">
                  <c:v>3.75</c:v>
                </c:pt>
                <c:pt idx="4">
                  <c:v>1.875</c:v>
                </c:pt>
                <c:pt idx="5">
                  <c:v>0.9375</c:v>
                </c:pt>
              </c:numCache>
            </c:numRef>
          </c:xVal>
          <c:yVal>
            <c:numRef>
              <c:f>SIRT3_9.23.14_Tecan!$O$5:$O$10</c:f>
              <c:numCache>
                <c:formatCode>General</c:formatCode>
                <c:ptCount val="6"/>
                <c:pt idx="0">
                  <c:v>0</c:v>
                </c:pt>
                <c:pt idx="1">
                  <c:v>4130</c:v>
                </c:pt>
                <c:pt idx="2">
                  <c:v>2060</c:v>
                </c:pt>
                <c:pt idx="3">
                  <c:v>1050</c:v>
                </c:pt>
                <c:pt idx="4">
                  <c:v>501</c:v>
                </c:pt>
                <c:pt idx="5">
                  <c:v>217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54528"/>
        <c:axId val="78056448"/>
      </c:scatterChart>
      <c:valAx>
        <c:axId val="78054528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3974510397738742"/>
              <c:y val="0.9276461174060559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56448"/>
        <c:crosses val="autoZero"/>
        <c:crossBetween val="midCat"/>
        <c:majorUnit val="2.5"/>
      </c:valAx>
      <c:valAx>
        <c:axId val="780564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9562768068625575E-3"/>
              <c:y val="0.3382504855770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54528"/>
        <c:crosses val="autoZero"/>
        <c:crossBetween val="midCat"/>
        <c:majorUnit val="1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5% </a:t>
            </a:r>
            <a:r>
              <a:rPr lang="en-US" sz="1000" dirty="0" smtClean="0"/>
              <a:t>DMSO (Dependence of enzyme activity on DMSO concentration_11.25.2015)</a:t>
            </a:r>
            <a:endParaRPr lang="en-US" sz="1000" dirty="0"/>
          </a:p>
        </c:rich>
      </c:tx>
      <c:layout>
        <c:manualLayout>
          <c:xMode val="edge"/>
          <c:yMode val="edge"/>
          <c:x val="0.16807524059492562"/>
          <c:y val="3.972121728027239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951818522684663"/>
          <c:y val="0.13167234163297156"/>
          <c:w val="0.76435664291963501"/>
          <c:h val="0.7181005866913695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5416666666666665E-2"/>
                  <c:y val="0.31530878493129533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Sheet3!$J$90:$J$97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110</c:v>
                </c:pt>
                <c:pt idx="3">
                  <c:v>204</c:v>
                </c:pt>
                <c:pt idx="4">
                  <c:v>369</c:v>
                </c:pt>
                <c:pt idx="5">
                  <c:v>647</c:v>
                </c:pt>
                <c:pt idx="6">
                  <c:v>1170</c:v>
                </c:pt>
                <c:pt idx="7">
                  <c:v>1999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93696"/>
        <c:axId val="78792192"/>
      </c:scatterChart>
      <c:valAx>
        <c:axId val="7809369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792192"/>
        <c:crosses val="autoZero"/>
        <c:crossBetween val="midCat"/>
      </c:valAx>
      <c:valAx>
        <c:axId val="787921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84210470312832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09369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16535433070865"/>
          <c:y val="6.1779759147753591E-2"/>
          <c:w val="0.78316272965879263"/>
          <c:h val="0.7142138989383083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6875642807092553"/>
                  <c:y val="5.0655222151285144E-2"/>
                </c:manualLayout>
              </c:layout>
              <c:numFmt formatCode="General" sourceLinked="0"/>
            </c:trendlineLbl>
          </c:trendline>
          <c:xVal>
            <c:numRef>
              <c:f>'SIRT3 Control'!$S$4:$S$11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'SIRT3 Control'!$U$4:$U$11</c:f>
              <c:numCache>
                <c:formatCode>General</c:formatCode>
                <c:ptCount val="8"/>
                <c:pt idx="0">
                  <c:v>2483</c:v>
                </c:pt>
                <c:pt idx="1">
                  <c:v>1287</c:v>
                </c:pt>
                <c:pt idx="2">
                  <c:v>648</c:v>
                </c:pt>
                <c:pt idx="3">
                  <c:v>334</c:v>
                </c:pt>
                <c:pt idx="4">
                  <c:v>162</c:v>
                </c:pt>
                <c:pt idx="5">
                  <c:v>82</c:v>
                </c:pt>
                <c:pt idx="6">
                  <c:v>34</c:v>
                </c:pt>
                <c:pt idx="7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18688"/>
        <c:axId val="78607872"/>
      </c:scatterChart>
      <c:valAx>
        <c:axId val="78818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50297644921081697"/>
              <c:y val="0.908678442221749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607872"/>
        <c:crosses val="autoZero"/>
        <c:crossBetween val="midCat"/>
      </c:valAx>
      <c:valAx>
        <c:axId val="78607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33967500385981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81868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194134163462126"/>
          <c:y val="5.0011349932609778E-2"/>
          <c:w val="0.73515168162119271"/>
          <c:h val="0.7416251684755621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0"/>
            <c:dispEq val="1"/>
            <c:trendlineLbl>
              <c:layout>
                <c:manualLayout>
                  <c:x val="-0.22308570760131308"/>
                  <c:y val="-7.4620621660871217E-3"/>
                </c:manualLayout>
              </c:layout>
              <c:numFmt formatCode="General" sourceLinked="0"/>
            </c:trendlineLbl>
          </c:trendline>
          <c:xVal>
            <c:numRef>
              <c:f>[3]Data!$R$3:$R$9</c:f>
              <c:numCache>
                <c:formatCode>General</c:formatCode>
                <c:ptCount val="7"/>
                <c:pt idx="0">
                  <c:v>0</c:v>
                </c:pt>
                <c:pt idx="1">
                  <c:v>15</c:v>
                </c:pt>
                <c:pt idx="2">
                  <c:v>7.5</c:v>
                </c:pt>
                <c:pt idx="3">
                  <c:v>3.75</c:v>
                </c:pt>
                <c:pt idx="4">
                  <c:v>1.875</c:v>
                </c:pt>
                <c:pt idx="5">
                  <c:v>0.9375</c:v>
                </c:pt>
                <c:pt idx="6">
                  <c:v>0.46875</c:v>
                </c:pt>
              </c:numCache>
            </c:numRef>
          </c:xVal>
          <c:yVal>
            <c:numRef>
              <c:f>[3]Data!$T$3:$T$9</c:f>
              <c:numCache>
                <c:formatCode>General</c:formatCode>
                <c:ptCount val="7"/>
                <c:pt idx="0">
                  <c:v>0</c:v>
                </c:pt>
                <c:pt idx="1">
                  <c:v>5153</c:v>
                </c:pt>
                <c:pt idx="2">
                  <c:v>2535</c:v>
                </c:pt>
                <c:pt idx="3">
                  <c:v>1292</c:v>
                </c:pt>
                <c:pt idx="4">
                  <c:v>626</c:v>
                </c:pt>
                <c:pt idx="5">
                  <c:v>281</c:v>
                </c:pt>
                <c:pt idx="6">
                  <c:v>133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43264"/>
        <c:axId val="78878208"/>
      </c:scatterChart>
      <c:valAx>
        <c:axId val="78843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878208"/>
        <c:crosses val="autoZero"/>
        <c:crossBetween val="midCat"/>
      </c:valAx>
      <c:valAx>
        <c:axId val="788782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3.875968992248062E-2"/>
              <c:y val="0.364112222458679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843264"/>
        <c:crosses val="autoZero"/>
        <c:crossBetween val="midCat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03631813465177"/>
          <c:y val="0.10156708248905802"/>
          <c:w val="0.76520081792101569"/>
          <c:h val="0.74086901808506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9814411279985349"/>
                  <c:y val="6.2253682115337418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20320"/>
        <c:axId val="78926592"/>
      </c:scatterChart>
      <c:valAx>
        <c:axId val="7892032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27664499786363916"/>
              <c:y val="0.919682319575900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6592"/>
        <c:crosses val="autoZero"/>
        <c:crossBetween val="midCat"/>
      </c:valAx>
      <c:valAx>
        <c:axId val="7892659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20201336149674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032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68547681539809"/>
          <c:y val="8.985294117647058E-2"/>
          <c:w val="0.74821939511045488"/>
          <c:h val="0.7375731830738124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6267060367454066"/>
                  <c:y val="1.7338008530183729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47456"/>
        <c:axId val="78949376"/>
      </c:scatterChart>
      <c:valAx>
        <c:axId val="78947456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26745688038995125"/>
              <c:y val="0.9096452833101744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49376"/>
        <c:crosses val="autoZero"/>
        <c:crossBetween val="midCat"/>
      </c:valAx>
      <c:valAx>
        <c:axId val="789493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046244219472554E-3"/>
              <c:y val="0.344879019028871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4745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Sheet3!$G$78</c:f>
              <c:strCache>
                <c:ptCount val="1"/>
                <c:pt idx="0">
                  <c:v>In-house SIRT3</c:v>
                </c:pt>
              </c:strCache>
            </c:strRef>
          </c:tx>
          <c:invertIfNegative val="0"/>
          <c:cat>
            <c:numRef>
              <c:f>Sheet3!$F$79:$F$86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Sheet3!$G$79:$G$86</c:f>
              <c:numCache>
                <c:formatCode>General</c:formatCode>
                <c:ptCount val="8"/>
                <c:pt idx="0">
                  <c:v>304</c:v>
                </c:pt>
                <c:pt idx="1">
                  <c:v>460</c:v>
                </c:pt>
                <c:pt idx="2">
                  <c:v>562</c:v>
                </c:pt>
                <c:pt idx="3">
                  <c:v>647</c:v>
                </c:pt>
                <c:pt idx="4">
                  <c:v>565</c:v>
                </c:pt>
                <c:pt idx="5">
                  <c:v>431</c:v>
                </c:pt>
                <c:pt idx="6">
                  <c:v>258</c:v>
                </c:pt>
                <c:pt idx="7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02336"/>
        <c:axId val="79104256"/>
      </c:barChart>
      <c:catAx>
        <c:axId val="7910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6307108486439197"/>
              <c:y val="0.924976669582968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104256"/>
        <c:crosses val="autoZero"/>
        <c:auto val="1"/>
        <c:lblAlgn val="ctr"/>
        <c:lblOffset val="100"/>
        <c:noMultiLvlLbl val="0"/>
      </c:catAx>
      <c:valAx>
        <c:axId val="791042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18149970836978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102336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E244-B358-44BF-B50D-4EE2EDE1BB2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6A666-8DB8-400E-9A6E-F9F990E9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Method 2 sample preparation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5 </a:t>
            </a:r>
            <a:r>
              <a:rPr lang="en-US" dirty="0" err="1" smtClean="0"/>
              <a:t>ul</a:t>
            </a:r>
            <a:r>
              <a:rPr lang="en-US" dirty="0" smtClean="0"/>
              <a:t> of Different concentrations of DHP1c samples </a:t>
            </a:r>
            <a:r>
              <a:rPr lang="en-US" b="1" dirty="0" smtClean="0"/>
              <a:t>(prepared by Method 2) </a:t>
            </a:r>
            <a:r>
              <a:rPr lang="en-US" dirty="0" smtClean="0"/>
              <a:t>diluted in 95ul of either DMSO (100% DMSO </a:t>
            </a:r>
            <a:r>
              <a:rPr lang="en-US" dirty="0" err="1" smtClean="0"/>
              <a:t>fianl</a:t>
            </a:r>
            <a:r>
              <a:rPr lang="en-US" dirty="0" smtClean="0"/>
              <a:t>) or Assay Buffer (5% DMSO final).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above solution (100ul) was tested for Fluorescence Intensity Scan at emission wavelength in range 330-600nm in a 2nm-step scan wavelength.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samples in Assay buffer provided lower Fluorescence intensity than those in DMSO do. These can be too possible explanations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DHP 1c in higher concentration of DMSO are more soluble than those in Assay buffer, which bring up the signal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Higher concentration DMSO itself brings up the background, which will unlikely happen (see slides 1 and 2 for detail.)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Another interesting observation is that in 100% DMSO the </a:t>
            </a:r>
            <a:r>
              <a:rPr lang="en-US" dirty="0" err="1" smtClean="0"/>
              <a:t>Em</a:t>
            </a:r>
            <a:r>
              <a:rPr lang="en-US" baseline="-25000" dirty="0" err="1" smtClean="0"/>
              <a:t>max</a:t>
            </a:r>
            <a:r>
              <a:rPr lang="en-US" dirty="0" smtClean="0"/>
              <a:t>(wavelength) is about the same (440-445nm); in 5% DMSO </a:t>
            </a:r>
            <a:r>
              <a:rPr lang="en-US" dirty="0" err="1" smtClean="0"/>
              <a:t>Em</a:t>
            </a:r>
            <a:r>
              <a:rPr lang="en-US" baseline="-25000" dirty="0" err="1" smtClean="0"/>
              <a:t>max</a:t>
            </a:r>
            <a:r>
              <a:rPr lang="en-US" dirty="0" smtClean="0"/>
              <a:t>(wavelength) is shifted from 440- 476nm.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Correlation of Peak area vs. [DHP 1c]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Linear relationship was observed up to ~75uM DHP1c in 100% DMSO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Linear relationship was observed up to ~50uM</a:t>
            </a:r>
            <a:r>
              <a:rPr lang="en-US" baseline="30000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DHP1c in Assay Buffer (5% DMSO)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6A666-8DB8-400E-9A6E-F9F990E988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3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0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2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0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4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3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1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6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DMSO Effects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202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94694"/>
              </p:ext>
            </p:extLst>
          </p:nvPr>
        </p:nvGraphicFramePr>
        <p:xfrm>
          <a:off x="228600" y="1143000"/>
          <a:ext cx="5670551" cy="430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5% DMSO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0.1974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0.1997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544.3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817.2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0.03692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0.005442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324.7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59.8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0.03852 to 0.3563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0.1763 to 0.2231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 to 1941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559.9 to 1075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0.7894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0.9976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0.0009536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0.00001247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0.02184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0.002497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694571"/>
              </p:ext>
            </p:extLst>
          </p:nvPr>
        </p:nvGraphicFramePr>
        <p:xfrm>
          <a:off x="5943600" y="762000"/>
          <a:ext cx="3076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774745"/>
              </p:ext>
            </p:extLst>
          </p:nvPr>
        </p:nvGraphicFramePr>
        <p:xfrm>
          <a:off x="5943600" y="3581400"/>
          <a:ext cx="3076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8211" y="76200"/>
            <a:ext cx="507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Enzo SIRT3 (1.29.2016 - 2.1.16)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19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99711"/>
              </p:ext>
            </p:extLst>
          </p:nvPr>
        </p:nvGraphicFramePr>
        <p:xfrm>
          <a:off x="228600" y="1143000"/>
          <a:ext cx="5670551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5% DMSO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0.1657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0.3673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544.8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817.4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0.03093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0.01003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324.2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59.92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0.03260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0.2988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0.3242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0.4105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 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1940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559.5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1075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0.7904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0.9976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0.0006685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4.234e-005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0.01828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0.004601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862738"/>
              </p:ext>
            </p:extLst>
          </p:nvPr>
        </p:nvGraphicFramePr>
        <p:xfrm>
          <a:off x="6019800" y="825401"/>
          <a:ext cx="3124200" cy="275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822627"/>
              </p:ext>
            </p:extLst>
          </p:nvPr>
        </p:nvGraphicFramePr>
        <p:xfrm>
          <a:off x="5943600" y="3581400"/>
          <a:ext cx="3200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6308470" y="742890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Assay buffer (</a:t>
            </a:r>
            <a:r>
              <a:rPr lang="en-US" dirty="0"/>
              <a:t>Dependence of enzyme activity on DMSO concentration_11.25.2015)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01" y="67270"/>
            <a:ext cx="531619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r>
              <a:rPr lang="en-US" sz="1600" dirty="0" smtClean="0"/>
              <a:t>The Vmax changed significantly using different standard curve.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954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450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Michaelis-Menten</a:t>
            </a:r>
            <a:r>
              <a:rPr lang="en-US" b="1" dirty="0" smtClean="0"/>
              <a:t> Fit _ Enzo SIRT3 (</a:t>
            </a:r>
            <a:r>
              <a:rPr lang="en-US" b="1" dirty="0" err="1" smtClean="0"/>
              <a:t>Plos</a:t>
            </a:r>
            <a:r>
              <a:rPr lang="en-US" b="1" dirty="0" smtClean="0"/>
              <a:t> One)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066800"/>
          <a:ext cx="4267200" cy="4419594"/>
        </p:xfrm>
        <a:graphic>
          <a:graphicData uri="http://schemas.openxmlformats.org/drawingml/2006/table">
            <a:tbl>
              <a:tblPr/>
              <a:tblGrid>
                <a:gridCol w="2184573"/>
                <a:gridCol w="2082627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Best-fit values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Control in Assay buffer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0.1911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640.2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Std. Error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0.006088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58.78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95% Confidence Intervals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0.1717 to 0.2105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453.2 to 827.3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Goodness of Fit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Degrees of Freedom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R square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0.9968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Absolute Sum of Squares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3.557e-005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Sy.x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0.003443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Constraints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Number of points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Analyzed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49516011"/>
              </p:ext>
            </p:extLst>
          </p:nvPr>
        </p:nvGraphicFramePr>
        <p:xfrm>
          <a:off x="5105400" y="1676400"/>
          <a:ext cx="3810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477000" y="1551801"/>
            <a:ext cx="10063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Assay buffer 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76183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14220"/>
              </p:ext>
            </p:extLst>
          </p:nvPr>
        </p:nvGraphicFramePr>
        <p:xfrm>
          <a:off x="228600" y="1143000"/>
          <a:ext cx="5670551" cy="440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50uM DHP1c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0.1842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0.1491 to 0.2194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0.1639 to 0.2525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520.4 to 1442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266.1 to 1073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0.00006245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0.0001749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0.007635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6171" y="152400"/>
            <a:ext cx="402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Enzo SIRT3 (</a:t>
            </a:r>
            <a:r>
              <a:rPr lang="en-US" b="1" u="none" strike="noStrike" dirty="0" err="1" smtClean="0">
                <a:effectLst/>
                <a:latin typeface="+mn-lt"/>
              </a:rPr>
              <a:t>Biorxiv</a:t>
            </a:r>
            <a:r>
              <a:rPr lang="en-US" b="1" u="none" strike="noStrike" dirty="0" smtClean="0">
                <a:effectLst/>
                <a:latin typeface="+mn-lt"/>
              </a:rPr>
              <a:t>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22061351"/>
              </p:ext>
            </p:extLst>
          </p:nvPr>
        </p:nvGraphicFramePr>
        <p:xfrm>
          <a:off x="5867400" y="1828800"/>
          <a:ext cx="3276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7147034" y="1704201"/>
            <a:ext cx="10063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Assay buffer 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7423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18614"/>
              </p:ext>
            </p:extLst>
          </p:nvPr>
        </p:nvGraphicFramePr>
        <p:xfrm>
          <a:off x="5867400" y="3609945"/>
          <a:ext cx="3276600" cy="2790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691010"/>
              </p:ext>
            </p:extLst>
          </p:nvPr>
        </p:nvGraphicFramePr>
        <p:xfrm>
          <a:off x="5963146" y="685800"/>
          <a:ext cx="3200400" cy="267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0383"/>
              </p:ext>
            </p:extLst>
          </p:nvPr>
        </p:nvGraphicFramePr>
        <p:xfrm>
          <a:off x="228600" y="1143000"/>
          <a:ext cx="5670551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Control in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5% DMSO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25uM DHP1c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0.003943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112.6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0.06733 to 0.1732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0.1240 to 0.1580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786.6 to 5209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1667 to 2636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0.000004711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0.000001095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0.0007399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2375" y="152400"/>
            <a:ext cx="4414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Purified enzyme(12. 15)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850" y="533400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5% </a:t>
            </a:r>
            <a:r>
              <a:rPr lang="en-US" dirty="0"/>
              <a:t>DMSO (Different concentration of DHP1c in 5% DMSO_11.30.15)</a:t>
            </a:r>
          </a:p>
        </p:txBody>
      </p:sp>
      <p:sp>
        <p:nvSpPr>
          <p:cNvPr id="9" name="Rectangle 8"/>
          <p:cNvSpPr/>
          <p:nvPr/>
        </p:nvSpPr>
        <p:spPr>
          <a:xfrm>
            <a:off x="6254240" y="3514635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5% DMSO with 25uM </a:t>
            </a:r>
            <a:r>
              <a:rPr lang="en-US" dirty="0"/>
              <a:t>DHP1c  (Different concentration of DHP1c in 5% DMSO_11.30.15)</a:t>
            </a:r>
          </a:p>
        </p:txBody>
      </p:sp>
    </p:spTree>
    <p:extLst>
      <p:ext uri="{BB962C8B-B14F-4D97-AF65-F5344CB8AC3E}">
        <p14:creationId xmlns:p14="http://schemas.microsoft.com/office/powerpoint/2010/main" val="168850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126224"/>
            <a:ext cx="4149969" cy="2895600"/>
            <a:chOff x="4065077" y="1122947"/>
            <a:chExt cx="4572000" cy="2743200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42974433"/>
                </p:ext>
              </p:extLst>
            </p:nvPr>
          </p:nvGraphicFramePr>
          <p:xfrm>
            <a:off x="4065077" y="1122947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>
              <a:off x="4495800" y="2582630"/>
              <a:ext cx="4102531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-1" y="-22554"/>
            <a:ext cx="8991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Activation was observed in the presence of DMSO in range 5% - 40% using 11.24.15 standard curves.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Inhibition was observed in the presence of 5% DMSO using 1.13.16 standard curves.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use of proper standard curve makes different.</a:t>
            </a:r>
            <a:endParaRPr lang="en-US" sz="1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0588"/>
              </p:ext>
            </p:extLst>
          </p:nvPr>
        </p:nvGraphicFramePr>
        <p:xfrm>
          <a:off x="152400" y="4267200"/>
          <a:ext cx="8686799" cy="234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</a:tblGrid>
              <a:tr h="213014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% DMSO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0min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60min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</a:rPr>
                        <a:t>AFU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effectLst/>
                        </a:rPr>
                        <a:t>Ratio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 smtClean="0">
                          <a:effectLst/>
                        </a:rPr>
                        <a:t>11.24.2015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 smtClean="0">
                          <a:effectLst/>
                        </a:rPr>
                        <a:t>1.13.2016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Slope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400" b="1" u="none" strike="noStrike" dirty="0" err="1"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>
                          <a:effectLst/>
                        </a:rPr>
                        <a:t>Ratio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Slope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400" b="1" u="none" strike="noStrike" dirty="0" err="1"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Ratio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275.2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1.105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233.7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1.301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140.5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1.751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239.2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1.029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3.528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136.1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4.754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30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811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3.246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40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145.3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1.776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144.9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0.338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138083"/>
              </p:ext>
            </p:extLst>
          </p:nvPr>
        </p:nvGraphicFramePr>
        <p:xfrm>
          <a:off x="4114800" y="1085442"/>
          <a:ext cx="4572000" cy="302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410200" y="2057400"/>
            <a:ext cx="304800" cy="1905000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6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-22554"/>
            <a:ext cx="8991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ratio changes significant based on </a:t>
            </a:r>
            <a:r>
              <a:rPr lang="en-US" sz="1600" dirty="0" smtClean="0">
                <a:latin typeface="Symbol" panose="05050102010706020507" pitchFamily="18" charset="2"/>
              </a:rPr>
              <a:t>D</a:t>
            </a:r>
            <a:r>
              <a:rPr lang="en-US" sz="1600" dirty="0" smtClean="0"/>
              <a:t>AFU and </a:t>
            </a:r>
            <a:r>
              <a:rPr lang="en-US" sz="1600" dirty="0" err="1" smtClean="0">
                <a:latin typeface="Symbol" panose="05050102010706020507" pitchFamily="18" charset="2"/>
              </a:rPr>
              <a:t>Dm</a:t>
            </a:r>
            <a:r>
              <a:rPr lang="en-US" sz="1600" dirty="0" err="1" smtClean="0"/>
              <a:t>M</a:t>
            </a:r>
            <a:r>
              <a:rPr lang="en-US" sz="1600" dirty="0" smtClean="0"/>
              <a:t> data. This is the main idea of using standard curve to study the precise activation / inhibition behavior for potential drug candidate.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use of different standard curve is critical.</a:t>
            </a:r>
            <a:endParaRPr lang="en-US" sz="16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692094"/>
              </p:ext>
            </p:extLst>
          </p:nvPr>
        </p:nvGraphicFramePr>
        <p:xfrm>
          <a:off x="0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52400" y="2286000"/>
            <a:ext cx="4343399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752150"/>
              </p:ext>
            </p:extLst>
          </p:nvPr>
        </p:nvGraphicFramePr>
        <p:xfrm>
          <a:off x="4572000" y="1098694"/>
          <a:ext cx="4572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93208"/>
              </p:ext>
            </p:extLst>
          </p:nvPr>
        </p:nvGraphicFramePr>
        <p:xfrm>
          <a:off x="304800" y="4267200"/>
          <a:ext cx="8610595" cy="2157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198"/>
                <a:gridCol w="535894"/>
                <a:gridCol w="535894"/>
                <a:gridCol w="535894"/>
                <a:gridCol w="535894"/>
                <a:gridCol w="569388"/>
                <a:gridCol w="569388"/>
                <a:gridCol w="602881"/>
                <a:gridCol w="602881"/>
                <a:gridCol w="569388"/>
                <a:gridCol w="569388"/>
                <a:gridCol w="569388"/>
                <a:gridCol w="580552"/>
                <a:gridCol w="580552"/>
                <a:gridCol w="561015"/>
              </a:tblGrid>
              <a:tr h="21171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% DMSO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0min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60min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200" u="none" strike="noStrike" dirty="0">
                          <a:effectLst/>
                        </a:rPr>
                        <a:t>AFU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Ratio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smtClean="0">
                          <a:effectLst/>
                        </a:rPr>
                        <a:t>11.24.2015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smtClean="0">
                          <a:effectLst/>
                        </a:rPr>
                        <a:t>1.13.2016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smtClean="0">
                          <a:effectLst/>
                        </a:rPr>
                        <a:t>1.13.2016</a:t>
                      </a: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Slope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00" u="none" strike="noStrike" dirty="0" err="1">
                          <a:effectLst/>
                        </a:rPr>
                        <a:t>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Ratio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pmoles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Slope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00" u="none" strike="noStrike" dirty="0" err="1">
                          <a:effectLst/>
                        </a:rPr>
                        <a:t>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pmoles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Slope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00" u="none" strike="noStrike" dirty="0" err="1">
                          <a:effectLst/>
                        </a:rPr>
                        <a:t>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pmoles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1272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854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275.2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3.103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1.0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155.2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233.7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3.654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182.7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207.9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4.108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205.4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1349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899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130.4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6.895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2.2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1552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1735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1271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1.49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136.1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9.339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3.0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1548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1.32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1222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841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0.98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132.8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6.334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2.0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1071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702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0.82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145.3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4.832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1.6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1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467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144.9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0.966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0.3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8600" y="6474551"/>
            <a:ext cx="3335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Note: Principle </a:t>
            </a:r>
            <a:r>
              <a:rPr lang="en-US" sz="1400" u="sng" dirty="0" err="1" smtClean="0"/>
              <a:t>pmoles</a:t>
            </a:r>
            <a:r>
              <a:rPr lang="en-US" sz="1400" u="sng" dirty="0" smtClean="0"/>
              <a:t> for 2.5U 60min: 150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174496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288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Correlation of Peak Area vs. </a:t>
            </a:r>
            <a:r>
              <a:rPr lang="en-US" sz="1600" dirty="0"/>
              <a:t>[DHP 1c</a:t>
            </a:r>
            <a:r>
              <a:rPr lang="en-US" sz="1600" dirty="0" smtClean="0"/>
              <a:t>] in 100% DMSO (Method2)_11.19.15</a:t>
            </a:r>
            <a:endParaRPr lang="en-US" sz="1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603533"/>
              </p:ext>
            </p:extLst>
          </p:nvPr>
        </p:nvGraphicFramePr>
        <p:xfrm>
          <a:off x="76200" y="2444055"/>
          <a:ext cx="4438651" cy="335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724400" y="1828800"/>
            <a:ext cx="43020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Correlation of Peak Area vs. </a:t>
            </a:r>
            <a:r>
              <a:rPr lang="en-US" sz="1600" dirty="0"/>
              <a:t>[DHP 1c</a:t>
            </a:r>
            <a:r>
              <a:rPr lang="en-US" sz="1600" dirty="0" smtClean="0"/>
              <a:t>] in 5% DMSO (Method2)_11.19.15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034947"/>
              </p:ext>
            </p:extLst>
          </p:nvPr>
        </p:nvGraphicFramePr>
        <p:xfrm>
          <a:off x="4419600" y="2413575"/>
          <a:ext cx="441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59" y="0"/>
            <a:ext cx="90036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linearity of peak area vs. [DHP1c] in 5% DMSO was poor compare to that in 100% DMSO, which indicated that the potential solubility issue for DHP1c was exist. 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In 5% DMSO, [DHP1c]≤ ~ 50uM is most likely soluble.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756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3544</TotalTime>
  <Words>1112</Words>
  <Application>Microsoft Office PowerPoint</Application>
  <PresentationFormat>On-screen Show (4:3)</PresentationFormat>
  <Paragraphs>560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DMSO Effects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DMSO effects</dc:title>
  <dc:creator>xguan</dc:creator>
  <cp:lastModifiedBy>xguan</cp:lastModifiedBy>
  <cp:revision>34</cp:revision>
  <dcterms:created xsi:type="dcterms:W3CDTF">2016-02-02T17:56:57Z</dcterms:created>
  <dcterms:modified xsi:type="dcterms:W3CDTF">2016-02-26T20:57:34Z</dcterms:modified>
</cp:coreProperties>
</file>